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1.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2.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3.xml" ContentType="application/vnd.openxmlformats-officedocument.theme+xml"/>
  <Override PartName="/ppt/tags/tag16.xml" ContentType="application/vnd.openxmlformats-officedocument.presentationml.tags+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696" r:id="rId6"/>
    <p:sldMasterId id="2147483719" r:id="rId7"/>
    <p:sldMasterId id="2147483769" r:id="rId8"/>
    <p:sldMasterId id="2147483797" r:id="rId9"/>
    <p:sldMasterId id="2147483826" r:id="rId10"/>
    <p:sldMasterId id="2147483839" r:id="rId11"/>
    <p:sldMasterId id="2147483876" r:id="rId12"/>
    <p:sldMasterId id="2147483902" r:id="rId13"/>
    <p:sldMasterId id="2147483927" r:id="rId14"/>
    <p:sldMasterId id="2147483942" r:id="rId15"/>
    <p:sldMasterId id="2147483962" r:id="rId16"/>
  </p:sldMasterIdLst>
  <p:notesMasterIdLst>
    <p:notesMasterId r:id="rId116"/>
  </p:notesMasterIdLst>
  <p:handoutMasterIdLst>
    <p:handoutMasterId r:id="rId117"/>
  </p:handoutMasterIdLst>
  <p:sldIdLst>
    <p:sldId id="270" r:id="rId17"/>
    <p:sldId id="480" r:id="rId18"/>
    <p:sldId id="485" r:id="rId19"/>
    <p:sldId id="481" r:id="rId20"/>
    <p:sldId id="521" r:id="rId21"/>
    <p:sldId id="522" r:id="rId22"/>
    <p:sldId id="523" r:id="rId23"/>
    <p:sldId id="524" r:id="rId24"/>
    <p:sldId id="486" r:id="rId25"/>
    <p:sldId id="537" r:id="rId26"/>
    <p:sldId id="538" r:id="rId27"/>
    <p:sldId id="539" r:id="rId28"/>
    <p:sldId id="400" r:id="rId29"/>
    <p:sldId id="401" r:id="rId30"/>
    <p:sldId id="477" r:id="rId31"/>
    <p:sldId id="402" r:id="rId32"/>
    <p:sldId id="403" r:id="rId33"/>
    <p:sldId id="405" r:id="rId34"/>
    <p:sldId id="388" r:id="rId35"/>
    <p:sldId id="543" r:id="rId36"/>
    <p:sldId id="404" r:id="rId37"/>
    <p:sldId id="487" r:id="rId38"/>
    <p:sldId id="407" r:id="rId39"/>
    <p:sldId id="409" r:id="rId40"/>
    <p:sldId id="410" r:id="rId41"/>
    <p:sldId id="411" r:id="rId42"/>
    <p:sldId id="412" r:id="rId43"/>
    <p:sldId id="452" r:id="rId44"/>
    <p:sldId id="413" r:id="rId45"/>
    <p:sldId id="414" r:id="rId46"/>
    <p:sldId id="421" r:id="rId47"/>
    <p:sldId id="415" r:id="rId48"/>
    <p:sldId id="416" r:id="rId49"/>
    <p:sldId id="418" r:id="rId50"/>
    <p:sldId id="422" r:id="rId51"/>
    <p:sldId id="419" r:id="rId52"/>
    <p:sldId id="420" r:id="rId53"/>
    <p:sldId id="423" r:id="rId54"/>
    <p:sldId id="424" r:id="rId55"/>
    <p:sldId id="425" r:id="rId56"/>
    <p:sldId id="426" r:id="rId57"/>
    <p:sldId id="427" r:id="rId58"/>
    <p:sldId id="428" r:id="rId59"/>
    <p:sldId id="520" r:id="rId60"/>
    <p:sldId id="488" r:id="rId61"/>
    <p:sldId id="525" r:id="rId62"/>
    <p:sldId id="526" r:id="rId63"/>
    <p:sldId id="528" r:id="rId64"/>
    <p:sldId id="529" r:id="rId65"/>
    <p:sldId id="530" r:id="rId66"/>
    <p:sldId id="531" r:id="rId67"/>
    <p:sldId id="532" r:id="rId68"/>
    <p:sldId id="489" r:id="rId69"/>
    <p:sldId id="437" r:id="rId70"/>
    <p:sldId id="467" r:id="rId71"/>
    <p:sldId id="490" r:id="rId72"/>
    <p:sldId id="540" r:id="rId73"/>
    <p:sldId id="500" r:id="rId74"/>
    <p:sldId id="501" r:id="rId75"/>
    <p:sldId id="491" r:id="rId76"/>
    <p:sldId id="502" r:id="rId77"/>
    <p:sldId id="541" r:id="rId78"/>
    <p:sldId id="504" r:id="rId79"/>
    <p:sldId id="503" r:id="rId80"/>
    <p:sldId id="468" r:id="rId81"/>
    <p:sldId id="492" r:id="rId82"/>
    <p:sldId id="544" r:id="rId83"/>
    <p:sldId id="545" r:id="rId84"/>
    <p:sldId id="546" r:id="rId85"/>
    <p:sldId id="547" r:id="rId86"/>
    <p:sldId id="548" r:id="rId87"/>
    <p:sldId id="549" r:id="rId88"/>
    <p:sldId id="431" r:id="rId89"/>
    <p:sldId id="432" r:id="rId90"/>
    <p:sldId id="440" r:id="rId91"/>
    <p:sldId id="494" r:id="rId92"/>
    <p:sldId id="511" r:id="rId93"/>
    <p:sldId id="509" r:id="rId94"/>
    <p:sldId id="510" r:id="rId95"/>
    <p:sldId id="462" r:id="rId96"/>
    <p:sldId id="515" r:id="rId97"/>
    <p:sldId id="516" r:id="rId98"/>
    <p:sldId id="505" r:id="rId99"/>
    <p:sldId id="506" r:id="rId100"/>
    <p:sldId id="507" r:id="rId101"/>
    <p:sldId id="518" r:id="rId102"/>
    <p:sldId id="463" r:id="rId103"/>
    <p:sldId id="495" r:id="rId104"/>
    <p:sldId id="519" r:id="rId105"/>
    <p:sldId id="464" r:id="rId106"/>
    <p:sldId id="551" r:id="rId107"/>
    <p:sldId id="496" r:id="rId108"/>
    <p:sldId id="542" r:id="rId109"/>
    <p:sldId id="550" r:id="rId110"/>
    <p:sldId id="512" r:id="rId111"/>
    <p:sldId id="513" r:id="rId112"/>
    <p:sldId id="514" r:id="rId113"/>
    <p:sldId id="498" r:id="rId114"/>
    <p:sldId id="534"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1DBCE6-3E6B-493B-BF26-1C66A75B8F93}">
          <p14:sldIdLst>
            <p14:sldId id="270"/>
            <p14:sldId id="480"/>
            <p14:sldId id="485"/>
            <p14:sldId id="481"/>
            <p14:sldId id="521"/>
            <p14:sldId id="522"/>
            <p14:sldId id="523"/>
            <p14:sldId id="524"/>
          </p14:sldIdLst>
        </p14:section>
        <p14:section name="Smart Factory Toolkit 1" id="{EA729756-842D-4E92-BFD4-3FBB0FB71168}">
          <p14:sldIdLst>
            <p14:sldId id="486"/>
            <p14:sldId id="537"/>
            <p14:sldId id="538"/>
            <p14:sldId id="539"/>
            <p14:sldId id="400"/>
            <p14:sldId id="401"/>
            <p14:sldId id="477"/>
            <p14:sldId id="402"/>
            <p14:sldId id="403"/>
            <p14:sldId id="405"/>
            <p14:sldId id="388"/>
            <p14:sldId id="543"/>
          </p14:sldIdLst>
        </p14:section>
        <p14:section name="Onboarding Checklist" id="{F15A35BC-EE9C-47BA-8F59-8BE28DB9112D}">
          <p14:sldIdLst>
            <p14:sldId id="404"/>
          </p14:sldIdLst>
        </p14:section>
        <p14:section name="Login and UI" id="{FF45B2BC-1BD5-4498-9246-927B1217B369}">
          <p14:sldIdLst>
            <p14:sldId id="487"/>
            <p14:sldId id="407"/>
            <p14:sldId id="409"/>
          </p14:sldIdLst>
        </p14:section>
        <p14:section name="Basic Management" id="{288E6A1E-A1D5-4B0E-8B5E-71647B3D7CF2}">
          <p14:sldIdLst>
            <p14:sldId id="410"/>
            <p14:sldId id="411"/>
            <p14:sldId id="412"/>
            <p14:sldId id="452"/>
            <p14:sldId id="413"/>
            <p14:sldId id="414"/>
            <p14:sldId id="421"/>
            <p14:sldId id="415"/>
            <p14:sldId id="416"/>
            <p14:sldId id="418"/>
            <p14:sldId id="422"/>
            <p14:sldId id="419"/>
            <p14:sldId id="420"/>
            <p14:sldId id="423"/>
            <p14:sldId id="424"/>
            <p14:sldId id="425"/>
            <p14:sldId id="426"/>
            <p14:sldId id="427"/>
            <p14:sldId id="428"/>
            <p14:sldId id="520"/>
            <p14:sldId id="488"/>
            <p14:sldId id="525"/>
            <p14:sldId id="526"/>
            <p14:sldId id="528"/>
            <p14:sldId id="529"/>
            <p14:sldId id="530"/>
            <p14:sldId id="531"/>
            <p14:sldId id="532"/>
          </p14:sldIdLst>
        </p14:section>
        <p14:section name="Smart Factory Toolkit 3" id="{4B8491C5-A730-4A49-A8F8-C88B3C1263E3}">
          <p14:sldIdLst>
            <p14:sldId id="489"/>
            <p14:sldId id="437"/>
            <p14:sldId id="467"/>
            <p14:sldId id="490"/>
            <p14:sldId id="540"/>
            <p14:sldId id="500"/>
            <p14:sldId id="501"/>
            <p14:sldId id="491"/>
            <p14:sldId id="502"/>
            <p14:sldId id="541"/>
            <p14:sldId id="504"/>
            <p14:sldId id="503"/>
            <p14:sldId id="468"/>
            <p14:sldId id="492"/>
            <p14:sldId id="544"/>
            <p14:sldId id="545"/>
            <p14:sldId id="546"/>
            <p14:sldId id="547"/>
            <p14:sldId id="548"/>
            <p14:sldId id="549"/>
            <p14:sldId id="431"/>
            <p14:sldId id="432"/>
            <p14:sldId id="440"/>
            <p14:sldId id="494"/>
          </p14:sldIdLst>
        </p14:section>
        <p14:section name="Alarm and Action" id="{B7B8D463-2711-4046-823E-ADD81A2598F9}">
          <p14:sldIdLst>
            <p14:sldId id="511"/>
            <p14:sldId id="509"/>
            <p14:sldId id="510"/>
            <p14:sldId id="462"/>
            <p14:sldId id="515"/>
            <p14:sldId id="516"/>
            <p14:sldId id="505"/>
            <p14:sldId id="506"/>
            <p14:sldId id="507"/>
            <p14:sldId id="518"/>
            <p14:sldId id="463"/>
            <p14:sldId id="495"/>
            <p14:sldId id="519"/>
            <p14:sldId id="464"/>
            <p14:sldId id="551"/>
            <p14:sldId id="496"/>
            <p14:sldId id="542"/>
            <p14:sldId id="550"/>
          </p14:sldIdLst>
        </p14:section>
        <p14:section name="Operation Task" id="{3D29E8EF-8061-4097-A1DB-DE0923F88BE3}">
          <p14:sldIdLst>
            <p14:sldId id="512"/>
            <p14:sldId id="513"/>
            <p14:sldId id="514"/>
            <p14:sldId id="498"/>
          </p14:sldIdLst>
        </p14:section>
        <p14:section name="Feedback" id="{2558FB3D-FEC4-4B15-BB2B-AA4CC38DCC08}">
          <p14:sldIdLst>
            <p14:sldId id="5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00"/>
    <a:srgbClr val="AFE5FD"/>
    <a:srgbClr val="CC3300"/>
    <a:srgbClr val="0072C6"/>
    <a:srgbClr val="FFFF81"/>
    <a:srgbClr val="FFFFFF"/>
    <a:srgbClr val="FFFF00"/>
    <a:srgbClr val="FF9933"/>
    <a:srgbClr val="58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3512" autoAdjust="0"/>
  </p:normalViewPr>
  <p:slideViewPr>
    <p:cSldViewPr snapToGrid="0">
      <p:cViewPr varScale="1">
        <p:scale>
          <a:sx n="68" d="100"/>
          <a:sy n="68" d="100"/>
        </p:scale>
        <p:origin x="632" y="52"/>
      </p:cViewPr>
      <p:guideLst/>
    </p:cSldViewPr>
  </p:slideViewPr>
  <p:notesTextViewPr>
    <p:cViewPr>
      <p:scale>
        <a:sx n="125" d="100"/>
        <a:sy n="125" d="100"/>
      </p:scale>
      <p:origin x="0" y="0"/>
    </p:cViewPr>
  </p:notesTextViewPr>
  <p:sorterViewPr>
    <p:cViewPr>
      <p:scale>
        <a:sx n="100" d="100"/>
        <a:sy n="100" d="100"/>
      </p:scale>
      <p:origin x="0" y="-1468"/>
    </p:cViewPr>
  </p:sorterViewPr>
  <p:notesViewPr>
    <p:cSldViewPr snapToGrid="0">
      <p:cViewPr varScale="1">
        <p:scale>
          <a:sx n="70" d="100"/>
          <a:sy n="70" d="100"/>
        </p:scale>
        <p:origin x="2700" y="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117" Type="http://schemas.openxmlformats.org/officeDocument/2006/relationships/handoutMaster" Target="handoutMasters/handoutMaster1.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slide" Target="slides/slide96.xml"/><Relationship Id="rId16" Type="http://schemas.openxmlformats.org/officeDocument/2006/relationships/slideMaster" Target="slideMasters/slideMaster13.xml"/><Relationship Id="rId107" Type="http://schemas.openxmlformats.org/officeDocument/2006/relationships/slide" Target="slides/slide91.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5" Type="http://schemas.openxmlformats.org/officeDocument/2006/relationships/slideMaster" Target="slideMasters/slideMaster2.xml"/><Relationship Id="rId61" Type="http://schemas.openxmlformats.org/officeDocument/2006/relationships/slide" Target="slides/slide45.xml"/><Relationship Id="rId82" Type="http://schemas.openxmlformats.org/officeDocument/2006/relationships/slide" Target="slides/slide66.xml"/><Relationship Id="rId90" Type="http://schemas.openxmlformats.org/officeDocument/2006/relationships/slide" Target="slides/slide74.xml"/><Relationship Id="rId95" Type="http://schemas.openxmlformats.org/officeDocument/2006/relationships/slide" Target="slides/slide79.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13" Type="http://schemas.openxmlformats.org/officeDocument/2006/relationships/slide" Target="slides/slide97.xml"/><Relationship Id="rId11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103" Type="http://schemas.openxmlformats.org/officeDocument/2006/relationships/slide" Target="slides/slide87.xml"/><Relationship Id="rId108" Type="http://schemas.openxmlformats.org/officeDocument/2006/relationships/slide" Target="slides/slide92.xml"/><Relationship Id="rId116" Type="http://schemas.openxmlformats.org/officeDocument/2006/relationships/notesMaster" Target="notesMasters/notesMaster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slide" Target="slides/slide80.xml"/><Relationship Id="rId111" Type="http://schemas.openxmlformats.org/officeDocument/2006/relationships/slide" Target="slides/slide9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6" Type="http://schemas.openxmlformats.org/officeDocument/2006/relationships/slide" Target="slides/slide90.xml"/><Relationship Id="rId114" Type="http://schemas.openxmlformats.org/officeDocument/2006/relationships/slide" Target="slides/slide98.xml"/><Relationship Id="rId119"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 Id="rId4"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FC13F-0EB4-46F5-ACF3-C7265CBEB75D}"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US"/>
        </a:p>
      </dgm:t>
    </dgm:pt>
    <dgm:pt modelId="{6586691A-C448-43C8-A3EB-F9DA77DE4D06}">
      <dgm:prSet/>
      <dgm:spPr/>
      <dgm:t>
        <a:bodyPr/>
        <a:lstStyle/>
        <a:p>
          <a:pPr rtl="0"/>
          <a:r>
            <a:rPr lang="en-US" altLang="zh-TW" b="0" dirty="0"/>
            <a:t>2. Equip Connectivity, Management, Data Ingestion</a:t>
          </a:r>
          <a:endParaRPr lang="en-US" dirty="0"/>
        </a:p>
      </dgm:t>
    </dgm:pt>
    <dgm:pt modelId="{943D13B2-8CB8-472D-A082-1536E72C2B08}" type="parTrans" cxnId="{047F7482-E52D-4E66-91B6-4ACFCD3E2DD8}">
      <dgm:prSet/>
      <dgm:spPr/>
      <dgm:t>
        <a:bodyPr/>
        <a:lstStyle/>
        <a:p>
          <a:endParaRPr lang="en-US"/>
        </a:p>
      </dgm:t>
    </dgm:pt>
    <dgm:pt modelId="{0C44C9A0-34B2-4900-BF08-719EAC0B977F}" type="sibTrans" cxnId="{047F7482-E52D-4E66-91B6-4ACFCD3E2DD8}">
      <dgm:prSet/>
      <dgm:spPr/>
      <dgm:t>
        <a:bodyPr/>
        <a:lstStyle/>
        <a:p>
          <a:endParaRPr lang="en-US"/>
        </a:p>
      </dgm:t>
    </dgm:pt>
    <dgm:pt modelId="{32653561-4949-483B-B0C2-BABCBEF032D0}">
      <dgm:prSet custT="1"/>
      <dgm:spPr/>
      <dgm:t>
        <a:bodyPr/>
        <a:lstStyle/>
        <a:p>
          <a:pPr rtl="0"/>
          <a:r>
            <a:rPr lang="en-US" altLang="zh-TW" sz="2600" b="0" dirty="0"/>
            <a:t>3. </a:t>
          </a:r>
          <a:r>
            <a:rPr lang="en-US" altLang="zh-TW" sz="2400" b="0" dirty="0"/>
            <a:t>Data Integration, Visualization, Alarm Management</a:t>
          </a:r>
          <a:endParaRPr lang="en-US" sz="2600" dirty="0"/>
        </a:p>
      </dgm:t>
    </dgm:pt>
    <dgm:pt modelId="{FC42D8ED-C601-4519-A477-380F311EB5D4}" type="parTrans" cxnId="{21F25AE0-33B5-42E8-B863-06798FCD39BA}">
      <dgm:prSet/>
      <dgm:spPr/>
      <dgm:t>
        <a:bodyPr/>
        <a:lstStyle/>
        <a:p>
          <a:endParaRPr lang="en-US"/>
        </a:p>
      </dgm:t>
    </dgm:pt>
    <dgm:pt modelId="{83C1EBDB-840E-4330-89EC-C86907F8A9D9}" type="sibTrans" cxnId="{21F25AE0-33B5-42E8-B863-06798FCD39BA}">
      <dgm:prSet/>
      <dgm:spPr/>
      <dgm:t>
        <a:bodyPr/>
        <a:lstStyle/>
        <a:p>
          <a:endParaRPr lang="en-US"/>
        </a:p>
      </dgm:t>
    </dgm:pt>
    <dgm:pt modelId="{A2609E2F-AE8E-44EB-946E-F261992CD7BE}">
      <dgm:prSet/>
      <dgm:spPr/>
      <dgm:t>
        <a:bodyPr/>
        <a:lstStyle/>
        <a:p>
          <a:pPr rtl="0"/>
          <a:r>
            <a:rPr lang="en-US" altLang="zh-TW" b="0" dirty="0"/>
            <a:t>4. Big Data and Predative Maintenance</a:t>
          </a:r>
          <a:endParaRPr lang="en-US" dirty="0"/>
        </a:p>
      </dgm:t>
    </dgm:pt>
    <dgm:pt modelId="{3FB0769F-06DC-421B-B403-DE0043504170}" type="parTrans" cxnId="{AA891206-6A8A-4F05-A7C7-AE677BC70957}">
      <dgm:prSet/>
      <dgm:spPr/>
      <dgm:t>
        <a:bodyPr/>
        <a:lstStyle/>
        <a:p>
          <a:endParaRPr lang="en-US"/>
        </a:p>
      </dgm:t>
    </dgm:pt>
    <dgm:pt modelId="{5BA4C6BF-B0F2-4B3B-AF41-5483A90431DA}" type="sibTrans" cxnId="{AA891206-6A8A-4F05-A7C7-AE677BC70957}">
      <dgm:prSet/>
      <dgm:spPr/>
      <dgm:t>
        <a:bodyPr/>
        <a:lstStyle/>
        <a:p>
          <a:endParaRPr lang="en-US"/>
        </a:p>
      </dgm:t>
    </dgm:pt>
    <dgm:pt modelId="{1D22CC7F-97E4-4337-AD81-4B77C18E8D04}">
      <dgm:prSet/>
      <dgm:spPr/>
      <dgm:t>
        <a:bodyPr/>
        <a:lstStyle/>
        <a:p>
          <a:r>
            <a:rPr lang="en-US" altLang="zh-TW" b="0" dirty="0"/>
            <a:t>1. Factory Automatic, Digitalize</a:t>
          </a:r>
          <a:endParaRPr lang="en-US" dirty="0"/>
        </a:p>
      </dgm:t>
    </dgm:pt>
    <dgm:pt modelId="{37620E94-60BE-470C-9ADD-C9056221F263}" type="parTrans" cxnId="{5EEC31BD-233F-4336-A86F-24C81B6940F1}">
      <dgm:prSet/>
      <dgm:spPr/>
      <dgm:t>
        <a:bodyPr/>
        <a:lstStyle/>
        <a:p>
          <a:endParaRPr lang="en-US" altLang="zh-TW"/>
        </a:p>
      </dgm:t>
    </dgm:pt>
    <dgm:pt modelId="{DF74A471-D749-4A35-9A5C-063D2CAF981E}" type="sibTrans" cxnId="{5EEC31BD-233F-4336-A86F-24C81B6940F1}">
      <dgm:prSet/>
      <dgm:spPr/>
      <dgm:t>
        <a:bodyPr/>
        <a:lstStyle/>
        <a:p>
          <a:endParaRPr lang="en-US" altLang="zh-TW"/>
        </a:p>
      </dgm:t>
    </dgm:pt>
    <dgm:pt modelId="{41E55AF3-1B59-46D1-B29C-EFD02622D2FA}" type="pres">
      <dgm:prSet presAssocID="{7ADFC13F-0EB4-46F5-ACF3-C7265CBEB75D}" presName="linear" presStyleCnt="0">
        <dgm:presLayoutVars>
          <dgm:dir/>
          <dgm:resizeHandles val="exact"/>
        </dgm:presLayoutVars>
      </dgm:prSet>
      <dgm:spPr/>
    </dgm:pt>
    <dgm:pt modelId="{09F6DE8A-25E6-4BE2-998F-085F5E34CEA9}" type="pres">
      <dgm:prSet presAssocID="{1D22CC7F-97E4-4337-AD81-4B77C18E8D04}" presName="comp" presStyleCnt="0"/>
      <dgm:spPr/>
    </dgm:pt>
    <dgm:pt modelId="{A619D198-1670-4008-B275-F7A8803CDE2F}" type="pres">
      <dgm:prSet presAssocID="{1D22CC7F-97E4-4337-AD81-4B77C18E8D04}" presName="box" presStyleLbl="node1" presStyleIdx="0" presStyleCnt="4" custLinFactNeighborX="-4186" custLinFactNeighborY="-14081"/>
      <dgm:spPr/>
    </dgm:pt>
    <dgm:pt modelId="{72E912A4-FB77-4240-8A93-CE47247837D8}" type="pres">
      <dgm:prSet presAssocID="{1D22CC7F-97E4-4337-AD81-4B77C18E8D04}" presName="img" presStyleLbl="fgImgPlace1" presStyleIdx="0" presStyleCnt="4"/>
      <dgm:spPr>
        <a:blipFill rotWithShape="1">
          <a:blip xmlns:r="http://schemas.openxmlformats.org/officeDocument/2006/relationships" r:embed="rId1"/>
          <a:stretch>
            <a:fillRect/>
          </a:stretch>
        </a:blipFill>
      </dgm:spPr>
    </dgm:pt>
    <dgm:pt modelId="{29063513-BBC1-4D0D-9EF5-D107BD9ADCAC}" type="pres">
      <dgm:prSet presAssocID="{1D22CC7F-97E4-4337-AD81-4B77C18E8D04}" presName="text" presStyleLbl="node1" presStyleIdx="0" presStyleCnt="4">
        <dgm:presLayoutVars>
          <dgm:bulletEnabled val="1"/>
        </dgm:presLayoutVars>
      </dgm:prSet>
      <dgm:spPr/>
    </dgm:pt>
    <dgm:pt modelId="{2CCE653E-84D3-42A0-A2F4-355666589855}" type="pres">
      <dgm:prSet presAssocID="{DF74A471-D749-4A35-9A5C-063D2CAF981E}" presName="spacer" presStyleCnt="0"/>
      <dgm:spPr/>
    </dgm:pt>
    <dgm:pt modelId="{6BD2EF65-E33C-473E-8962-9EA9A7CBBCF6}" type="pres">
      <dgm:prSet presAssocID="{6586691A-C448-43C8-A3EB-F9DA77DE4D06}" presName="comp" presStyleCnt="0"/>
      <dgm:spPr/>
    </dgm:pt>
    <dgm:pt modelId="{021307EF-6FF9-427A-8EF5-16035DC28773}" type="pres">
      <dgm:prSet presAssocID="{6586691A-C448-43C8-A3EB-F9DA77DE4D06}" presName="box" presStyleLbl="node1" presStyleIdx="1" presStyleCnt="4"/>
      <dgm:spPr/>
    </dgm:pt>
    <dgm:pt modelId="{56B138F1-6784-4116-83B1-DFECBE65476B}" type="pres">
      <dgm:prSet presAssocID="{6586691A-C448-43C8-A3EB-F9DA77DE4D06}" presName="img" presStyleLbl="fgImgPlace1" presStyleIdx="1" presStyleCnt="4"/>
      <dgm:spPr>
        <a:blipFill rotWithShape="1">
          <a:blip xmlns:r="http://schemas.openxmlformats.org/officeDocument/2006/relationships" r:embed="rId2"/>
          <a:stretch>
            <a:fillRect/>
          </a:stretch>
        </a:blipFill>
      </dgm:spPr>
    </dgm:pt>
    <dgm:pt modelId="{A1624D54-A5E6-41EC-AE7A-E6D86C93C0AA}" type="pres">
      <dgm:prSet presAssocID="{6586691A-C448-43C8-A3EB-F9DA77DE4D06}" presName="text" presStyleLbl="node1" presStyleIdx="1" presStyleCnt="4">
        <dgm:presLayoutVars>
          <dgm:bulletEnabled val="1"/>
        </dgm:presLayoutVars>
      </dgm:prSet>
      <dgm:spPr/>
    </dgm:pt>
    <dgm:pt modelId="{46545389-DD14-4952-BFF1-C7B21283BCE4}" type="pres">
      <dgm:prSet presAssocID="{0C44C9A0-34B2-4900-BF08-719EAC0B977F}" presName="spacer" presStyleCnt="0"/>
      <dgm:spPr/>
    </dgm:pt>
    <dgm:pt modelId="{562E5F9D-EDAE-4F70-AB5C-7FD8F0E1F899}" type="pres">
      <dgm:prSet presAssocID="{32653561-4949-483B-B0C2-BABCBEF032D0}" presName="comp" presStyleCnt="0"/>
      <dgm:spPr/>
    </dgm:pt>
    <dgm:pt modelId="{39829ABC-C65B-4FF6-8329-E76A332B3144}" type="pres">
      <dgm:prSet presAssocID="{32653561-4949-483B-B0C2-BABCBEF032D0}" presName="box" presStyleLbl="node1" presStyleIdx="2" presStyleCnt="4"/>
      <dgm:spPr/>
    </dgm:pt>
    <dgm:pt modelId="{A984AFBD-FA05-46E7-BDB9-FBE9874FF617}" type="pres">
      <dgm:prSet presAssocID="{32653561-4949-483B-B0C2-BABCBEF032D0}" presName="img" presStyleLbl="fgImgPlace1" presStyleIdx="2" presStyleCnt="4" custLinFactNeighborX="356" custLinFactNeighborY="2779"/>
      <dgm:spPr>
        <a:blipFill rotWithShape="1">
          <a:blip xmlns:r="http://schemas.openxmlformats.org/officeDocument/2006/relationships" r:embed="rId3"/>
          <a:stretch>
            <a:fillRect/>
          </a:stretch>
        </a:blipFill>
      </dgm:spPr>
    </dgm:pt>
    <dgm:pt modelId="{4FF9BA9F-DC1E-4F4A-8F81-A7A9CC23E6D6}" type="pres">
      <dgm:prSet presAssocID="{32653561-4949-483B-B0C2-BABCBEF032D0}" presName="text" presStyleLbl="node1" presStyleIdx="2" presStyleCnt="4">
        <dgm:presLayoutVars>
          <dgm:bulletEnabled val="1"/>
        </dgm:presLayoutVars>
      </dgm:prSet>
      <dgm:spPr/>
    </dgm:pt>
    <dgm:pt modelId="{F74D6246-EFE6-4425-9C3C-57DCD03CE5A6}" type="pres">
      <dgm:prSet presAssocID="{83C1EBDB-840E-4330-89EC-C86907F8A9D9}" presName="spacer" presStyleCnt="0"/>
      <dgm:spPr/>
    </dgm:pt>
    <dgm:pt modelId="{0137EFC2-F23A-41FE-8114-6EB030975CEB}" type="pres">
      <dgm:prSet presAssocID="{A2609E2F-AE8E-44EB-946E-F261992CD7BE}" presName="comp" presStyleCnt="0"/>
      <dgm:spPr/>
    </dgm:pt>
    <dgm:pt modelId="{9E60EA6E-AB54-41A9-9035-409E99B5F91F}" type="pres">
      <dgm:prSet presAssocID="{A2609E2F-AE8E-44EB-946E-F261992CD7BE}" presName="box" presStyleLbl="node1" presStyleIdx="3" presStyleCnt="4"/>
      <dgm:spPr/>
    </dgm:pt>
    <dgm:pt modelId="{97DA5A6A-8A9D-4608-A8C9-16FB9576EBDB}" type="pres">
      <dgm:prSet presAssocID="{A2609E2F-AE8E-44EB-946E-F261992CD7BE}" presName="img" presStyleLbl="fgImgPlace1" presStyleIdx="3" presStyleCnt="4"/>
      <dgm:spPr>
        <a:blipFill rotWithShape="1">
          <a:blip xmlns:r="http://schemas.openxmlformats.org/officeDocument/2006/relationships" r:embed="rId4"/>
          <a:stretch>
            <a:fillRect/>
          </a:stretch>
        </a:blipFill>
      </dgm:spPr>
    </dgm:pt>
    <dgm:pt modelId="{767904C6-533B-4F33-8328-F40478B19967}" type="pres">
      <dgm:prSet presAssocID="{A2609E2F-AE8E-44EB-946E-F261992CD7BE}" presName="text" presStyleLbl="node1" presStyleIdx="3" presStyleCnt="4">
        <dgm:presLayoutVars>
          <dgm:bulletEnabled val="1"/>
        </dgm:presLayoutVars>
      </dgm:prSet>
      <dgm:spPr/>
    </dgm:pt>
  </dgm:ptLst>
  <dgm:cxnLst>
    <dgm:cxn modelId="{AA891206-6A8A-4F05-A7C7-AE677BC70957}" srcId="{7ADFC13F-0EB4-46F5-ACF3-C7265CBEB75D}" destId="{A2609E2F-AE8E-44EB-946E-F261992CD7BE}" srcOrd="3" destOrd="0" parTransId="{3FB0769F-06DC-421B-B403-DE0043504170}" sibTransId="{5BA4C6BF-B0F2-4B3B-AF41-5483A90431DA}"/>
    <dgm:cxn modelId="{D6121D14-5A16-4D81-8508-C6DBB83A9B99}" type="presOf" srcId="{1D22CC7F-97E4-4337-AD81-4B77C18E8D04}" destId="{A619D198-1670-4008-B275-F7A8803CDE2F}" srcOrd="0" destOrd="0" presId="urn:microsoft.com/office/officeart/2005/8/layout/vList4"/>
    <dgm:cxn modelId="{365E3838-68F5-4DDA-91AC-900C44D6CCCE}" type="presOf" srcId="{1D22CC7F-97E4-4337-AD81-4B77C18E8D04}" destId="{29063513-BBC1-4D0D-9EF5-D107BD9ADCAC}" srcOrd="1" destOrd="0" presId="urn:microsoft.com/office/officeart/2005/8/layout/vList4"/>
    <dgm:cxn modelId="{4A4CB83B-F31E-49F8-A7A1-2D6D384D02C1}" type="presOf" srcId="{6586691A-C448-43C8-A3EB-F9DA77DE4D06}" destId="{A1624D54-A5E6-41EC-AE7A-E6D86C93C0AA}" srcOrd="1" destOrd="0" presId="urn:microsoft.com/office/officeart/2005/8/layout/vList4"/>
    <dgm:cxn modelId="{1C0DD160-B9E0-4A74-A740-06D5F7F8A726}" type="presOf" srcId="{32653561-4949-483B-B0C2-BABCBEF032D0}" destId="{39829ABC-C65B-4FF6-8329-E76A332B3144}" srcOrd="0" destOrd="0" presId="urn:microsoft.com/office/officeart/2005/8/layout/vList4"/>
    <dgm:cxn modelId="{8B522464-133D-4C8E-B317-762E1FB161B3}" type="presOf" srcId="{6586691A-C448-43C8-A3EB-F9DA77DE4D06}" destId="{021307EF-6FF9-427A-8EF5-16035DC28773}" srcOrd="0" destOrd="0" presId="urn:microsoft.com/office/officeart/2005/8/layout/vList4"/>
    <dgm:cxn modelId="{F0209C7A-ED8A-4356-98A0-F0315009B110}" type="presOf" srcId="{32653561-4949-483B-B0C2-BABCBEF032D0}" destId="{4FF9BA9F-DC1E-4F4A-8F81-A7A9CC23E6D6}" srcOrd="1" destOrd="0" presId="urn:microsoft.com/office/officeart/2005/8/layout/vList4"/>
    <dgm:cxn modelId="{047F7482-E52D-4E66-91B6-4ACFCD3E2DD8}" srcId="{7ADFC13F-0EB4-46F5-ACF3-C7265CBEB75D}" destId="{6586691A-C448-43C8-A3EB-F9DA77DE4D06}" srcOrd="1" destOrd="0" parTransId="{943D13B2-8CB8-472D-A082-1536E72C2B08}" sibTransId="{0C44C9A0-34B2-4900-BF08-719EAC0B977F}"/>
    <dgm:cxn modelId="{E040BEB4-5E1D-4C00-ABFC-E4629045529A}" type="presOf" srcId="{A2609E2F-AE8E-44EB-946E-F261992CD7BE}" destId="{767904C6-533B-4F33-8328-F40478B19967}" srcOrd="1" destOrd="0" presId="urn:microsoft.com/office/officeart/2005/8/layout/vList4"/>
    <dgm:cxn modelId="{5EEC31BD-233F-4336-A86F-24C81B6940F1}" srcId="{7ADFC13F-0EB4-46F5-ACF3-C7265CBEB75D}" destId="{1D22CC7F-97E4-4337-AD81-4B77C18E8D04}" srcOrd="0" destOrd="0" parTransId="{37620E94-60BE-470C-9ADD-C9056221F263}" sibTransId="{DF74A471-D749-4A35-9A5C-063D2CAF981E}"/>
    <dgm:cxn modelId="{21F25AE0-33B5-42E8-B863-06798FCD39BA}" srcId="{7ADFC13F-0EB4-46F5-ACF3-C7265CBEB75D}" destId="{32653561-4949-483B-B0C2-BABCBEF032D0}" srcOrd="2" destOrd="0" parTransId="{FC42D8ED-C601-4519-A477-380F311EB5D4}" sibTransId="{83C1EBDB-840E-4330-89EC-C86907F8A9D9}"/>
    <dgm:cxn modelId="{C4F273E4-EE9F-4A03-B4CF-06D71A196A94}" type="presOf" srcId="{A2609E2F-AE8E-44EB-946E-F261992CD7BE}" destId="{9E60EA6E-AB54-41A9-9035-409E99B5F91F}" srcOrd="0" destOrd="0" presId="urn:microsoft.com/office/officeart/2005/8/layout/vList4"/>
    <dgm:cxn modelId="{CDE7FDF4-5457-4686-AF85-1FF4EBE183F1}" type="presOf" srcId="{7ADFC13F-0EB4-46F5-ACF3-C7265CBEB75D}" destId="{41E55AF3-1B59-46D1-B29C-EFD02622D2FA}" srcOrd="0" destOrd="0" presId="urn:microsoft.com/office/officeart/2005/8/layout/vList4"/>
    <dgm:cxn modelId="{D5E918D8-7C99-48CA-A5E8-1A3BA2AA1515}" type="presParOf" srcId="{41E55AF3-1B59-46D1-B29C-EFD02622D2FA}" destId="{09F6DE8A-25E6-4BE2-998F-085F5E34CEA9}" srcOrd="0" destOrd="0" presId="urn:microsoft.com/office/officeart/2005/8/layout/vList4"/>
    <dgm:cxn modelId="{53430C6A-6059-4F3F-A7E0-781C550D932F}" type="presParOf" srcId="{09F6DE8A-25E6-4BE2-998F-085F5E34CEA9}" destId="{A619D198-1670-4008-B275-F7A8803CDE2F}" srcOrd="0" destOrd="0" presId="urn:microsoft.com/office/officeart/2005/8/layout/vList4"/>
    <dgm:cxn modelId="{3FDCD0A4-EF39-4502-AC6F-878B57585B97}" type="presParOf" srcId="{09F6DE8A-25E6-4BE2-998F-085F5E34CEA9}" destId="{72E912A4-FB77-4240-8A93-CE47247837D8}" srcOrd="1" destOrd="0" presId="urn:microsoft.com/office/officeart/2005/8/layout/vList4"/>
    <dgm:cxn modelId="{D4D1F4A2-019A-4E74-906F-5846CDC2EC7B}" type="presParOf" srcId="{09F6DE8A-25E6-4BE2-998F-085F5E34CEA9}" destId="{29063513-BBC1-4D0D-9EF5-D107BD9ADCAC}" srcOrd="2" destOrd="0" presId="urn:microsoft.com/office/officeart/2005/8/layout/vList4"/>
    <dgm:cxn modelId="{EF8EB33F-DB32-487C-9CF4-10DC33053C6C}" type="presParOf" srcId="{41E55AF3-1B59-46D1-B29C-EFD02622D2FA}" destId="{2CCE653E-84D3-42A0-A2F4-355666589855}" srcOrd="1" destOrd="0" presId="urn:microsoft.com/office/officeart/2005/8/layout/vList4"/>
    <dgm:cxn modelId="{1C70A5CC-347E-4B0B-8DDB-A7B4E729D3BB}" type="presParOf" srcId="{41E55AF3-1B59-46D1-B29C-EFD02622D2FA}" destId="{6BD2EF65-E33C-473E-8962-9EA9A7CBBCF6}" srcOrd="2" destOrd="0" presId="urn:microsoft.com/office/officeart/2005/8/layout/vList4"/>
    <dgm:cxn modelId="{AB52D4D8-AA6A-4FC2-BDA2-035285D2A055}" type="presParOf" srcId="{6BD2EF65-E33C-473E-8962-9EA9A7CBBCF6}" destId="{021307EF-6FF9-427A-8EF5-16035DC28773}" srcOrd="0" destOrd="0" presId="urn:microsoft.com/office/officeart/2005/8/layout/vList4"/>
    <dgm:cxn modelId="{FE943166-87BB-4AC4-B82E-384CF7C55102}" type="presParOf" srcId="{6BD2EF65-E33C-473E-8962-9EA9A7CBBCF6}" destId="{56B138F1-6784-4116-83B1-DFECBE65476B}" srcOrd="1" destOrd="0" presId="urn:microsoft.com/office/officeart/2005/8/layout/vList4"/>
    <dgm:cxn modelId="{88FFD183-6552-438E-81E5-19E120F6128F}" type="presParOf" srcId="{6BD2EF65-E33C-473E-8962-9EA9A7CBBCF6}" destId="{A1624D54-A5E6-41EC-AE7A-E6D86C93C0AA}" srcOrd="2" destOrd="0" presId="urn:microsoft.com/office/officeart/2005/8/layout/vList4"/>
    <dgm:cxn modelId="{660B28C6-6B9D-47DA-B3D9-A176A2FB149E}" type="presParOf" srcId="{41E55AF3-1B59-46D1-B29C-EFD02622D2FA}" destId="{46545389-DD14-4952-BFF1-C7B21283BCE4}" srcOrd="3" destOrd="0" presId="urn:microsoft.com/office/officeart/2005/8/layout/vList4"/>
    <dgm:cxn modelId="{51850319-A12B-46F8-9B3E-9FB18EFAAADF}" type="presParOf" srcId="{41E55AF3-1B59-46D1-B29C-EFD02622D2FA}" destId="{562E5F9D-EDAE-4F70-AB5C-7FD8F0E1F899}" srcOrd="4" destOrd="0" presId="urn:microsoft.com/office/officeart/2005/8/layout/vList4"/>
    <dgm:cxn modelId="{8DA35F0E-B9AB-47CC-BB3C-3DC779615B3F}" type="presParOf" srcId="{562E5F9D-EDAE-4F70-AB5C-7FD8F0E1F899}" destId="{39829ABC-C65B-4FF6-8329-E76A332B3144}" srcOrd="0" destOrd="0" presId="urn:microsoft.com/office/officeart/2005/8/layout/vList4"/>
    <dgm:cxn modelId="{9FAA995F-D3D1-4155-BC98-79542AA2F65B}" type="presParOf" srcId="{562E5F9D-EDAE-4F70-AB5C-7FD8F0E1F899}" destId="{A984AFBD-FA05-46E7-BDB9-FBE9874FF617}" srcOrd="1" destOrd="0" presId="urn:microsoft.com/office/officeart/2005/8/layout/vList4"/>
    <dgm:cxn modelId="{D06E6C6E-7D06-4BF8-9FC1-6E61EA1F5AF2}" type="presParOf" srcId="{562E5F9D-EDAE-4F70-AB5C-7FD8F0E1F899}" destId="{4FF9BA9F-DC1E-4F4A-8F81-A7A9CC23E6D6}" srcOrd="2" destOrd="0" presId="urn:microsoft.com/office/officeart/2005/8/layout/vList4"/>
    <dgm:cxn modelId="{3CB5C4C5-B849-4BDB-AEBB-4D28DD7F1FF2}" type="presParOf" srcId="{41E55AF3-1B59-46D1-B29C-EFD02622D2FA}" destId="{F74D6246-EFE6-4425-9C3C-57DCD03CE5A6}" srcOrd="5" destOrd="0" presId="urn:microsoft.com/office/officeart/2005/8/layout/vList4"/>
    <dgm:cxn modelId="{5148C517-1F02-4933-A645-0C377ED43D1C}" type="presParOf" srcId="{41E55AF3-1B59-46D1-B29C-EFD02622D2FA}" destId="{0137EFC2-F23A-41FE-8114-6EB030975CEB}" srcOrd="6" destOrd="0" presId="urn:microsoft.com/office/officeart/2005/8/layout/vList4"/>
    <dgm:cxn modelId="{38BB6661-9050-4391-8867-79EA0600512E}" type="presParOf" srcId="{0137EFC2-F23A-41FE-8114-6EB030975CEB}" destId="{9E60EA6E-AB54-41A9-9035-409E99B5F91F}" srcOrd="0" destOrd="0" presId="urn:microsoft.com/office/officeart/2005/8/layout/vList4"/>
    <dgm:cxn modelId="{07441674-A294-4940-BCCD-BDDBAF30CD3A}" type="presParOf" srcId="{0137EFC2-F23A-41FE-8114-6EB030975CEB}" destId="{97DA5A6A-8A9D-4608-A8C9-16FB9576EBDB}" srcOrd="1" destOrd="0" presId="urn:microsoft.com/office/officeart/2005/8/layout/vList4"/>
    <dgm:cxn modelId="{BC844E6B-5079-40B5-A33A-1864B6C11604}" type="presParOf" srcId="{0137EFC2-F23A-41FE-8114-6EB030975CEB}" destId="{767904C6-533B-4F33-8328-F40478B1996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9D198-1670-4008-B275-F7A8803CDE2F}">
      <dsp:nvSpPr>
        <dsp:cNvPr id="0" name=""/>
        <dsp:cNvSpPr/>
      </dsp:nvSpPr>
      <dsp:spPr>
        <a:xfrm>
          <a:off x="0" y="0"/>
          <a:ext cx="9669905" cy="1011346"/>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altLang="zh-TW" sz="2600" b="0" kern="1200" dirty="0"/>
            <a:t>1. Factory Automatic, Digitalize</a:t>
          </a:r>
          <a:endParaRPr lang="en-US" sz="2600" kern="1200" dirty="0"/>
        </a:p>
      </dsp:txBody>
      <dsp:txXfrm>
        <a:off x="2035115" y="0"/>
        <a:ext cx="7634789" cy="1011346"/>
      </dsp:txXfrm>
    </dsp:sp>
    <dsp:sp modelId="{72E912A4-FB77-4240-8A93-CE47247837D8}">
      <dsp:nvSpPr>
        <dsp:cNvPr id="0" name=""/>
        <dsp:cNvSpPr/>
      </dsp:nvSpPr>
      <dsp:spPr>
        <a:xfrm>
          <a:off x="101134" y="101134"/>
          <a:ext cx="1933981" cy="809076"/>
        </a:xfrm>
        <a:prstGeom prst="roundRect">
          <a:avLst>
            <a:gd name="adj" fmla="val 10000"/>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1307EF-6FF9-427A-8EF5-16035DC28773}">
      <dsp:nvSpPr>
        <dsp:cNvPr id="0" name=""/>
        <dsp:cNvSpPr/>
      </dsp:nvSpPr>
      <dsp:spPr>
        <a:xfrm>
          <a:off x="0" y="1112480"/>
          <a:ext cx="9669905" cy="1011346"/>
        </a:xfrm>
        <a:prstGeom prst="roundRect">
          <a:avLst>
            <a:gd name="adj" fmla="val 10000"/>
          </a:avLst>
        </a:prstGeom>
        <a:solidFill>
          <a:schemeClr val="accent5">
            <a:hueOff val="-1043914"/>
            <a:satOff val="15789"/>
            <a:lumOff val="-7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altLang="zh-TW" sz="2600" b="0" kern="1200" dirty="0"/>
            <a:t>2. Equip Connectivity, Management, Data Ingestion</a:t>
          </a:r>
          <a:endParaRPr lang="en-US" sz="2600" kern="1200" dirty="0"/>
        </a:p>
      </dsp:txBody>
      <dsp:txXfrm>
        <a:off x="2035115" y="1112480"/>
        <a:ext cx="7634789" cy="1011346"/>
      </dsp:txXfrm>
    </dsp:sp>
    <dsp:sp modelId="{56B138F1-6784-4116-83B1-DFECBE65476B}">
      <dsp:nvSpPr>
        <dsp:cNvPr id="0" name=""/>
        <dsp:cNvSpPr/>
      </dsp:nvSpPr>
      <dsp:spPr>
        <a:xfrm>
          <a:off x="101134" y="1213615"/>
          <a:ext cx="1933981" cy="809076"/>
        </a:xfrm>
        <a:prstGeom prst="roundRect">
          <a:avLst>
            <a:gd name="adj" fmla="val 10000"/>
          </a:avLst>
        </a:prstGeom>
        <a:blipFill rotWithShape="1">
          <a:blip xmlns:r="http://schemas.openxmlformats.org/officeDocument/2006/relationships" r:embed="rId2"/>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829ABC-C65B-4FF6-8329-E76A332B3144}">
      <dsp:nvSpPr>
        <dsp:cNvPr id="0" name=""/>
        <dsp:cNvSpPr/>
      </dsp:nvSpPr>
      <dsp:spPr>
        <a:xfrm>
          <a:off x="0" y="2224961"/>
          <a:ext cx="9669905" cy="1011346"/>
        </a:xfrm>
        <a:prstGeom prst="roundRect">
          <a:avLst>
            <a:gd name="adj" fmla="val 10000"/>
          </a:avLst>
        </a:prstGeom>
        <a:solidFill>
          <a:schemeClr val="accent5">
            <a:hueOff val="-2087827"/>
            <a:satOff val="31578"/>
            <a:lumOff val="-1437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altLang="zh-TW" sz="2600" b="0" kern="1200" dirty="0"/>
            <a:t>3. </a:t>
          </a:r>
          <a:r>
            <a:rPr lang="en-US" altLang="zh-TW" sz="2400" b="0" kern="1200" dirty="0"/>
            <a:t>Data Integration, Visualization, Alarm Management</a:t>
          </a:r>
          <a:endParaRPr lang="en-US" sz="2600" kern="1200" dirty="0"/>
        </a:p>
      </dsp:txBody>
      <dsp:txXfrm>
        <a:off x="2035115" y="2224961"/>
        <a:ext cx="7634789" cy="1011346"/>
      </dsp:txXfrm>
    </dsp:sp>
    <dsp:sp modelId="{A984AFBD-FA05-46E7-BDB9-FBE9874FF617}">
      <dsp:nvSpPr>
        <dsp:cNvPr id="0" name=""/>
        <dsp:cNvSpPr/>
      </dsp:nvSpPr>
      <dsp:spPr>
        <a:xfrm>
          <a:off x="108019" y="2348580"/>
          <a:ext cx="1933981" cy="809076"/>
        </a:xfrm>
        <a:prstGeom prst="roundRect">
          <a:avLst>
            <a:gd name="adj" fmla="val 10000"/>
          </a:avLst>
        </a:prstGeom>
        <a:blipFill rotWithShape="1">
          <a:blip xmlns:r="http://schemas.openxmlformats.org/officeDocument/2006/relationships" r:embed="rId3"/>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60EA6E-AB54-41A9-9035-409E99B5F91F}">
      <dsp:nvSpPr>
        <dsp:cNvPr id="0" name=""/>
        <dsp:cNvSpPr/>
      </dsp:nvSpPr>
      <dsp:spPr>
        <a:xfrm>
          <a:off x="0" y="3337442"/>
          <a:ext cx="9669905" cy="1011346"/>
        </a:xfrm>
        <a:prstGeom prst="roundRect">
          <a:avLst>
            <a:gd name="adj" fmla="val 10000"/>
          </a:avLst>
        </a:prstGeom>
        <a:solidFill>
          <a:schemeClr val="accent5">
            <a:hueOff val="-3131741"/>
            <a:satOff val="47367"/>
            <a:lumOff val="-215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altLang="zh-TW" sz="2600" b="0" kern="1200" dirty="0"/>
            <a:t>4. Big Data and Predative Maintenance</a:t>
          </a:r>
          <a:endParaRPr lang="en-US" sz="2600" kern="1200" dirty="0"/>
        </a:p>
      </dsp:txBody>
      <dsp:txXfrm>
        <a:off x="2035115" y="3337442"/>
        <a:ext cx="7634789" cy="1011346"/>
      </dsp:txXfrm>
    </dsp:sp>
    <dsp:sp modelId="{97DA5A6A-8A9D-4608-A8C9-16FB9576EBDB}">
      <dsp:nvSpPr>
        <dsp:cNvPr id="0" name=""/>
        <dsp:cNvSpPr/>
      </dsp:nvSpPr>
      <dsp:spPr>
        <a:xfrm>
          <a:off x="101134" y="3438576"/>
          <a:ext cx="1933981" cy="809076"/>
        </a:xfrm>
        <a:prstGeom prst="roundRect">
          <a:avLst>
            <a:gd name="adj" fmla="val 10000"/>
          </a:avLst>
        </a:prstGeom>
        <a:blipFill rotWithShape="1">
          <a:blip xmlns:r="http://schemas.openxmlformats.org/officeDocument/2006/relationships" r:embed="rId4"/>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ABB56-5163-4BA8-91D8-049DBB98F159}" type="datetimeFigureOut">
              <a:rPr lang="en-US" smtClean="0"/>
              <a:t>2/8/2018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752DB-8950-422C-AA25-7A7A86730C18}" type="slidenum">
              <a:rPr lang="en-US" smtClean="0"/>
              <a:t>‹#›</a:t>
            </a:fld>
            <a:endParaRPr lang="en-US"/>
          </a:p>
        </p:txBody>
      </p:sp>
    </p:spTree>
    <p:extLst>
      <p:ext uri="{BB962C8B-B14F-4D97-AF65-F5344CB8AC3E}">
        <p14:creationId xmlns:p14="http://schemas.microsoft.com/office/powerpoint/2010/main" val="354516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66D0C-6AE5-47FB-BDAA-72FA7B1BDEDE}" type="datetimeFigureOut">
              <a:rPr lang="en-US" smtClean="0"/>
              <a:t>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206E8-6CA3-4263-A951-AE509195533D}" type="slidenum">
              <a:rPr lang="en-US" smtClean="0"/>
              <a:t>‹#›</a:t>
            </a:fld>
            <a:endParaRPr lang="en-US"/>
          </a:p>
        </p:txBody>
      </p:sp>
    </p:spTree>
    <p:extLst>
      <p:ext uri="{BB962C8B-B14F-4D97-AF65-F5344CB8AC3E}">
        <p14:creationId xmlns:p14="http://schemas.microsoft.com/office/powerpoint/2010/main" val="184949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a:t>
            </a:fld>
            <a:endParaRPr lang="en-US"/>
          </a:p>
        </p:txBody>
      </p:sp>
    </p:spTree>
    <p:extLst>
      <p:ext uri="{BB962C8B-B14F-4D97-AF65-F5344CB8AC3E}">
        <p14:creationId xmlns:p14="http://schemas.microsoft.com/office/powerpoint/2010/main" val="1782392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2/8/2018 1:30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2369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79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168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13</a:t>
            </a:fld>
            <a:endParaRPr lang="en-US"/>
          </a:p>
        </p:txBody>
      </p:sp>
    </p:spTree>
    <p:extLst>
      <p:ext uri="{BB962C8B-B14F-4D97-AF65-F5344CB8AC3E}">
        <p14:creationId xmlns:p14="http://schemas.microsoft.com/office/powerpoint/2010/main" val="3192422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14</a:t>
            </a:fld>
            <a:endParaRPr lang="en-US"/>
          </a:p>
        </p:txBody>
      </p:sp>
    </p:spTree>
    <p:extLst>
      <p:ext uri="{BB962C8B-B14F-4D97-AF65-F5344CB8AC3E}">
        <p14:creationId xmlns:p14="http://schemas.microsoft.com/office/powerpoint/2010/main" val="4159894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15</a:t>
            </a:fld>
            <a:endParaRPr lang="en-US"/>
          </a:p>
        </p:txBody>
      </p:sp>
    </p:spTree>
    <p:extLst>
      <p:ext uri="{BB962C8B-B14F-4D97-AF65-F5344CB8AC3E}">
        <p14:creationId xmlns:p14="http://schemas.microsoft.com/office/powerpoint/2010/main" val="271224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16</a:t>
            </a:fld>
            <a:endParaRPr lang="en-US"/>
          </a:p>
        </p:txBody>
      </p:sp>
    </p:spTree>
    <p:extLst>
      <p:ext uri="{BB962C8B-B14F-4D97-AF65-F5344CB8AC3E}">
        <p14:creationId xmlns:p14="http://schemas.microsoft.com/office/powerpoint/2010/main" val="1169314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17</a:t>
            </a:fld>
            <a:endParaRPr lang="en-US"/>
          </a:p>
        </p:txBody>
      </p:sp>
    </p:spTree>
    <p:extLst>
      <p:ext uri="{BB962C8B-B14F-4D97-AF65-F5344CB8AC3E}">
        <p14:creationId xmlns:p14="http://schemas.microsoft.com/office/powerpoint/2010/main" val="3924641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18</a:t>
            </a:fld>
            <a:endParaRPr lang="en-US"/>
          </a:p>
        </p:txBody>
      </p:sp>
    </p:spTree>
    <p:extLst>
      <p:ext uri="{BB962C8B-B14F-4D97-AF65-F5344CB8AC3E}">
        <p14:creationId xmlns:p14="http://schemas.microsoft.com/office/powerpoint/2010/main" val="2842240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2/8/2018 1:30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165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65179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23749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21</a:t>
            </a:fld>
            <a:endParaRPr lang="en-US"/>
          </a:p>
        </p:txBody>
      </p:sp>
    </p:spTree>
    <p:extLst>
      <p:ext uri="{BB962C8B-B14F-4D97-AF65-F5344CB8AC3E}">
        <p14:creationId xmlns:p14="http://schemas.microsoft.com/office/powerpoint/2010/main" val="2652795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22</a:t>
            </a:fld>
            <a:endParaRPr lang="en-US"/>
          </a:p>
        </p:txBody>
      </p:sp>
    </p:spTree>
    <p:extLst>
      <p:ext uri="{BB962C8B-B14F-4D97-AF65-F5344CB8AC3E}">
        <p14:creationId xmlns:p14="http://schemas.microsoft.com/office/powerpoint/2010/main" val="1169141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23</a:t>
            </a:fld>
            <a:endParaRPr lang="en-US"/>
          </a:p>
        </p:txBody>
      </p:sp>
    </p:spTree>
    <p:extLst>
      <p:ext uri="{BB962C8B-B14F-4D97-AF65-F5344CB8AC3E}">
        <p14:creationId xmlns:p14="http://schemas.microsoft.com/office/powerpoint/2010/main" val="2048136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24</a:t>
            </a:fld>
            <a:endParaRPr lang="en-US"/>
          </a:p>
        </p:txBody>
      </p:sp>
    </p:spTree>
    <p:extLst>
      <p:ext uri="{BB962C8B-B14F-4D97-AF65-F5344CB8AC3E}">
        <p14:creationId xmlns:p14="http://schemas.microsoft.com/office/powerpoint/2010/main" val="4078860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25</a:t>
            </a:fld>
            <a:endParaRPr lang="en-US"/>
          </a:p>
        </p:txBody>
      </p:sp>
    </p:spTree>
    <p:extLst>
      <p:ext uri="{BB962C8B-B14F-4D97-AF65-F5344CB8AC3E}">
        <p14:creationId xmlns:p14="http://schemas.microsoft.com/office/powerpoint/2010/main" val="2070700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26</a:t>
            </a:fld>
            <a:endParaRPr lang="en-US"/>
          </a:p>
        </p:txBody>
      </p:sp>
    </p:spTree>
    <p:extLst>
      <p:ext uri="{BB962C8B-B14F-4D97-AF65-F5344CB8AC3E}">
        <p14:creationId xmlns:p14="http://schemas.microsoft.com/office/powerpoint/2010/main" val="3759107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27</a:t>
            </a:fld>
            <a:endParaRPr lang="en-US"/>
          </a:p>
        </p:txBody>
      </p:sp>
    </p:spTree>
    <p:extLst>
      <p:ext uri="{BB962C8B-B14F-4D97-AF65-F5344CB8AC3E}">
        <p14:creationId xmlns:p14="http://schemas.microsoft.com/office/powerpoint/2010/main" val="51305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28</a:t>
            </a:fld>
            <a:endParaRPr lang="en-US"/>
          </a:p>
        </p:txBody>
      </p:sp>
    </p:spTree>
    <p:extLst>
      <p:ext uri="{BB962C8B-B14F-4D97-AF65-F5344CB8AC3E}">
        <p14:creationId xmlns:p14="http://schemas.microsoft.com/office/powerpoint/2010/main" val="3779838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29</a:t>
            </a:fld>
            <a:endParaRPr lang="en-US"/>
          </a:p>
        </p:txBody>
      </p:sp>
    </p:spTree>
    <p:extLst>
      <p:ext uri="{BB962C8B-B14F-4D97-AF65-F5344CB8AC3E}">
        <p14:creationId xmlns:p14="http://schemas.microsoft.com/office/powerpoint/2010/main" val="3239696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a:t>
            </a:fld>
            <a:endParaRPr lang="en-US"/>
          </a:p>
        </p:txBody>
      </p:sp>
    </p:spTree>
    <p:extLst>
      <p:ext uri="{BB962C8B-B14F-4D97-AF65-F5344CB8AC3E}">
        <p14:creationId xmlns:p14="http://schemas.microsoft.com/office/powerpoint/2010/main" val="1761006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30</a:t>
            </a:fld>
            <a:endParaRPr lang="en-US"/>
          </a:p>
        </p:txBody>
      </p:sp>
    </p:spTree>
    <p:extLst>
      <p:ext uri="{BB962C8B-B14F-4D97-AF65-F5344CB8AC3E}">
        <p14:creationId xmlns:p14="http://schemas.microsoft.com/office/powerpoint/2010/main" val="1532769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31</a:t>
            </a:fld>
            <a:endParaRPr lang="en-US"/>
          </a:p>
        </p:txBody>
      </p:sp>
    </p:spTree>
    <p:extLst>
      <p:ext uri="{BB962C8B-B14F-4D97-AF65-F5344CB8AC3E}">
        <p14:creationId xmlns:p14="http://schemas.microsoft.com/office/powerpoint/2010/main" val="279708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32</a:t>
            </a:fld>
            <a:endParaRPr lang="en-US"/>
          </a:p>
        </p:txBody>
      </p:sp>
    </p:spTree>
    <p:extLst>
      <p:ext uri="{BB962C8B-B14F-4D97-AF65-F5344CB8AC3E}">
        <p14:creationId xmlns:p14="http://schemas.microsoft.com/office/powerpoint/2010/main" val="841542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33</a:t>
            </a:fld>
            <a:endParaRPr lang="en-US"/>
          </a:p>
        </p:txBody>
      </p:sp>
    </p:spTree>
    <p:extLst>
      <p:ext uri="{BB962C8B-B14F-4D97-AF65-F5344CB8AC3E}">
        <p14:creationId xmlns:p14="http://schemas.microsoft.com/office/powerpoint/2010/main" val="3595639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34</a:t>
            </a:fld>
            <a:endParaRPr lang="en-US"/>
          </a:p>
        </p:txBody>
      </p:sp>
    </p:spTree>
    <p:extLst>
      <p:ext uri="{BB962C8B-B14F-4D97-AF65-F5344CB8AC3E}">
        <p14:creationId xmlns:p14="http://schemas.microsoft.com/office/powerpoint/2010/main" val="1034158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35</a:t>
            </a:fld>
            <a:endParaRPr lang="en-US"/>
          </a:p>
        </p:txBody>
      </p:sp>
    </p:spTree>
    <p:extLst>
      <p:ext uri="{BB962C8B-B14F-4D97-AF65-F5344CB8AC3E}">
        <p14:creationId xmlns:p14="http://schemas.microsoft.com/office/powerpoint/2010/main" val="1103274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36</a:t>
            </a:fld>
            <a:endParaRPr lang="en-US"/>
          </a:p>
        </p:txBody>
      </p:sp>
    </p:spTree>
    <p:extLst>
      <p:ext uri="{BB962C8B-B14F-4D97-AF65-F5344CB8AC3E}">
        <p14:creationId xmlns:p14="http://schemas.microsoft.com/office/powerpoint/2010/main" val="3474234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37</a:t>
            </a:fld>
            <a:endParaRPr lang="en-US"/>
          </a:p>
        </p:txBody>
      </p:sp>
    </p:spTree>
    <p:extLst>
      <p:ext uri="{BB962C8B-B14F-4D97-AF65-F5344CB8AC3E}">
        <p14:creationId xmlns:p14="http://schemas.microsoft.com/office/powerpoint/2010/main" val="1764422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38</a:t>
            </a:fld>
            <a:endParaRPr lang="en-US"/>
          </a:p>
        </p:txBody>
      </p:sp>
    </p:spTree>
    <p:extLst>
      <p:ext uri="{BB962C8B-B14F-4D97-AF65-F5344CB8AC3E}">
        <p14:creationId xmlns:p14="http://schemas.microsoft.com/office/powerpoint/2010/main" val="203000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39</a:t>
            </a:fld>
            <a:endParaRPr lang="en-US"/>
          </a:p>
        </p:txBody>
      </p:sp>
    </p:spTree>
    <p:extLst>
      <p:ext uri="{BB962C8B-B14F-4D97-AF65-F5344CB8AC3E}">
        <p14:creationId xmlns:p14="http://schemas.microsoft.com/office/powerpoint/2010/main" val="1607179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3717971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40</a:t>
            </a:fld>
            <a:endParaRPr lang="en-US"/>
          </a:p>
        </p:txBody>
      </p:sp>
    </p:spTree>
    <p:extLst>
      <p:ext uri="{BB962C8B-B14F-4D97-AF65-F5344CB8AC3E}">
        <p14:creationId xmlns:p14="http://schemas.microsoft.com/office/powerpoint/2010/main" val="4286684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41</a:t>
            </a:fld>
            <a:endParaRPr lang="en-US"/>
          </a:p>
        </p:txBody>
      </p:sp>
    </p:spTree>
    <p:extLst>
      <p:ext uri="{BB962C8B-B14F-4D97-AF65-F5344CB8AC3E}">
        <p14:creationId xmlns:p14="http://schemas.microsoft.com/office/powerpoint/2010/main" val="3126686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42</a:t>
            </a:fld>
            <a:endParaRPr lang="en-US"/>
          </a:p>
        </p:txBody>
      </p:sp>
    </p:spTree>
    <p:extLst>
      <p:ext uri="{BB962C8B-B14F-4D97-AF65-F5344CB8AC3E}">
        <p14:creationId xmlns:p14="http://schemas.microsoft.com/office/powerpoint/2010/main" val="116974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43</a:t>
            </a:fld>
            <a:endParaRPr lang="en-US"/>
          </a:p>
        </p:txBody>
      </p:sp>
    </p:spTree>
    <p:extLst>
      <p:ext uri="{BB962C8B-B14F-4D97-AF65-F5344CB8AC3E}">
        <p14:creationId xmlns:p14="http://schemas.microsoft.com/office/powerpoint/2010/main" val="3566345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44</a:t>
            </a:fld>
            <a:endParaRPr lang="en-US"/>
          </a:p>
        </p:txBody>
      </p:sp>
    </p:spTree>
    <p:extLst>
      <p:ext uri="{BB962C8B-B14F-4D97-AF65-F5344CB8AC3E}">
        <p14:creationId xmlns:p14="http://schemas.microsoft.com/office/powerpoint/2010/main" val="1232550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45</a:t>
            </a:fld>
            <a:endParaRPr lang="en-US"/>
          </a:p>
        </p:txBody>
      </p:sp>
    </p:spTree>
    <p:extLst>
      <p:ext uri="{BB962C8B-B14F-4D97-AF65-F5344CB8AC3E}">
        <p14:creationId xmlns:p14="http://schemas.microsoft.com/office/powerpoint/2010/main" val="847231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46</a:t>
            </a:fld>
            <a:endParaRPr lang="en-US"/>
          </a:p>
        </p:txBody>
      </p:sp>
    </p:spTree>
    <p:extLst>
      <p:ext uri="{BB962C8B-B14F-4D97-AF65-F5344CB8AC3E}">
        <p14:creationId xmlns:p14="http://schemas.microsoft.com/office/powerpoint/2010/main" val="639548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47</a:t>
            </a:fld>
            <a:endParaRPr lang="en-US"/>
          </a:p>
        </p:txBody>
      </p:sp>
    </p:spTree>
    <p:extLst>
      <p:ext uri="{BB962C8B-B14F-4D97-AF65-F5344CB8AC3E}">
        <p14:creationId xmlns:p14="http://schemas.microsoft.com/office/powerpoint/2010/main" val="2031385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48</a:t>
            </a:fld>
            <a:endParaRPr lang="en-US"/>
          </a:p>
        </p:txBody>
      </p:sp>
    </p:spTree>
    <p:extLst>
      <p:ext uri="{BB962C8B-B14F-4D97-AF65-F5344CB8AC3E}">
        <p14:creationId xmlns:p14="http://schemas.microsoft.com/office/powerpoint/2010/main" val="205701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49</a:t>
            </a:fld>
            <a:endParaRPr lang="en-US"/>
          </a:p>
        </p:txBody>
      </p:sp>
    </p:spTree>
    <p:extLst>
      <p:ext uri="{BB962C8B-B14F-4D97-AF65-F5344CB8AC3E}">
        <p14:creationId xmlns:p14="http://schemas.microsoft.com/office/powerpoint/2010/main" val="3226759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DD6821-D956-4AC5-8DB7-06A5C0555C3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endParaRPr lang="en-US" altLang="zh-TW" dirty="0">
              <a:effectLst/>
            </a:endParaRPr>
          </a:p>
        </p:txBody>
      </p:sp>
    </p:spTree>
    <p:extLst>
      <p:ext uri="{BB962C8B-B14F-4D97-AF65-F5344CB8AC3E}">
        <p14:creationId xmlns:p14="http://schemas.microsoft.com/office/powerpoint/2010/main" val="3642009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50</a:t>
            </a:fld>
            <a:endParaRPr lang="en-US"/>
          </a:p>
        </p:txBody>
      </p:sp>
    </p:spTree>
    <p:extLst>
      <p:ext uri="{BB962C8B-B14F-4D97-AF65-F5344CB8AC3E}">
        <p14:creationId xmlns:p14="http://schemas.microsoft.com/office/powerpoint/2010/main" val="2763278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51</a:t>
            </a:fld>
            <a:endParaRPr lang="en-US"/>
          </a:p>
        </p:txBody>
      </p:sp>
    </p:spTree>
    <p:extLst>
      <p:ext uri="{BB962C8B-B14F-4D97-AF65-F5344CB8AC3E}">
        <p14:creationId xmlns:p14="http://schemas.microsoft.com/office/powerpoint/2010/main" val="6383811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52</a:t>
            </a:fld>
            <a:endParaRPr lang="en-US"/>
          </a:p>
        </p:txBody>
      </p:sp>
    </p:spTree>
    <p:extLst>
      <p:ext uri="{BB962C8B-B14F-4D97-AF65-F5344CB8AC3E}">
        <p14:creationId xmlns:p14="http://schemas.microsoft.com/office/powerpoint/2010/main" val="2375918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53</a:t>
            </a:fld>
            <a:endParaRPr lang="en-US"/>
          </a:p>
        </p:txBody>
      </p:sp>
    </p:spTree>
    <p:extLst>
      <p:ext uri="{BB962C8B-B14F-4D97-AF65-F5344CB8AC3E}">
        <p14:creationId xmlns:p14="http://schemas.microsoft.com/office/powerpoint/2010/main" val="37375266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54</a:t>
            </a:fld>
            <a:endParaRPr lang="en-US"/>
          </a:p>
        </p:txBody>
      </p:sp>
    </p:spTree>
    <p:extLst>
      <p:ext uri="{BB962C8B-B14F-4D97-AF65-F5344CB8AC3E}">
        <p14:creationId xmlns:p14="http://schemas.microsoft.com/office/powerpoint/2010/main" val="31588129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55</a:t>
            </a:fld>
            <a:endParaRPr lang="en-US"/>
          </a:p>
        </p:txBody>
      </p:sp>
    </p:spTree>
    <p:extLst>
      <p:ext uri="{BB962C8B-B14F-4D97-AF65-F5344CB8AC3E}">
        <p14:creationId xmlns:p14="http://schemas.microsoft.com/office/powerpoint/2010/main" val="11504505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56</a:t>
            </a:fld>
            <a:endParaRPr lang="en-US"/>
          </a:p>
        </p:txBody>
      </p:sp>
    </p:spTree>
    <p:extLst>
      <p:ext uri="{BB962C8B-B14F-4D97-AF65-F5344CB8AC3E}">
        <p14:creationId xmlns:p14="http://schemas.microsoft.com/office/powerpoint/2010/main" val="3854563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57</a:t>
            </a:fld>
            <a:endParaRPr lang="en-US"/>
          </a:p>
        </p:txBody>
      </p:sp>
    </p:spTree>
    <p:extLst>
      <p:ext uri="{BB962C8B-B14F-4D97-AF65-F5344CB8AC3E}">
        <p14:creationId xmlns:p14="http://schemas.microsoft.com/office/powerpoint/2010/main" val="1647308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58</a:t>
            </a:fld>
            <a:endParaRPr lang="en-US"/>
          </a:p>
        </p:txBody>
      </p:sp>
    </p:spTree>
    <p:extLst>
      <p:ext uri="{BB962C8B-B14F-4D97-AF65-F5344CB8AC3E}">
        <p14:creationId xmlns:p14="http://schemas.microsoft.com/office/powerpoint/2010/main" val="30600997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59</a:t>
            </a:fld>
            <a:endParaRPr lang="en-US"/>
          </a:p>
        </p:txBody>
      </p:sp>
    </p:spTree>
    <p:extLst>
      <p:ext uri="{BB962C8B-B14F-4D97-AF65-F5344CB8AC3E}">
        <p14:creationId xmlns:p14="http://schemas.microsoft.com/office/powerpoint/2010/main" val="149800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6</a:t>
            </a:fld>
            <a:endParaRPr lang="en-US"/>
          </a:p>
        </p:txBody>
      </p:sp>
    </p:spTree>
    <p:extLst>
      <p:ext uri="{BB962C8B-B14F-4D97-AF65-F5344CB8AC3E}">
        <p14:creationId xmlns:p14="http://schemas.microsoft.com/office/powerpoint/2010/main" val="21871322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60</a:t>
            </a:fld>
            <a:endParaRPr lang="en-US"/>
          </a:p>
        </p:txBody>
      </p:sp>
    </p:spTree>
    <p:extLst>
      <p:ext uri="{BB962C8B-B14F-4D97-AF65-F5344CB8AC3E}">
        <p14:creationId xmlns:p14="http://schemas.microsoft.com/office/powerpoint/2010/main" val="3845327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61</a:t>
            </a:fld>
            <a:endParaRPr lang="en-US"/>
          </a:p>
        </p:txBody>
      </p:sp>
    </p:spTree>
    <p:extLst>
      <p:ext uri="{BB962C8B-B14F-4D97-AF65-F5344CB8AC3E}">
        <p14:creationId xmlns:p14="http://schemas.microsoft.com/office/powerpoint/2010/main" val="30323753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62</a:t>
            </a:fld>
            <a:endParaRPr lang="en-US"/>
          </a:p>
        </p:txBody>
      </p:sp>
    </p:spTree>
    <p:extLst>
      <p:ext uri="{BB962C8B-B14F-4D97-AF65-F5344CB8AC3E}">
        <p14:creationId xmlns:p14="http://schemas.microsoft.com/office/powerpoint/2010/main" val="3532070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63</a:t>
            </a:fld>
            <a:endParaRPr lang="en-US"/>
          </a:p>
        </p:txBody>
      </p:sp>
    </p:spTree>
    <p:extLst>
      <p:ext uri="{BB962C8B-B14F-4D97-AF65-F5344CB8AC3E}">
        <p14:creationId xmlns:p14="http://schemas.microsoft.com/office/powerpoint/2010/main" val="16277506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64</a:t>
            </a:fld>
            <a:endParaRPr lang="en-US"/>
          </a:p>
        </p:txBody>
      </p:sp>
    </p:spTree>
    <p:extLst>
      <p:ext uri="{BB962C8B-B14F-4D97-AF65-F5344CB8AC3E}">
        <p14:creationId xmlns:p14="http://schemas.microsoft.com/office/powerpoint/2010/main" val="6868241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65</a:t>
            </a:fld>
            <a:endParaRPr lang="en-US"/>
          </a:p>
        </p:txBody>
      </p:sp>
    </p:spTree>
    <p:extLst>
      <p:ext uri="{BB962C8B-B14F-4D97-AF65-F5344CB8AC3E}">
        <p14:creationId xmlns:p14="http://schemas.microsoft.com/office/powerpoint/2010/main" val="2363618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66</a:t>
            </a:fld>
            <a:endParaRPr lang="en-US"/>
          </a:p>
        </p:txBody>
      </p:sp>
    </p:spTree>
    <p:extLst>
      <p:ext uri="{BB962C8B-B14F-4D97-AF65-F5344CB8AC3E}">
        <p14:creationId xmlns:p14="http://schemas.microsoft.com/office/powerpoint/2010/main" val="42491527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67</a:t>
            </a:fld>
            <a:endParaRPr lang="en-US"/>
          </a:p>
        </p:txBody>
      </p:sp>
    </p:spTree>
    <p:extLst>
      <p:ext uri="{BB962C8B-B14F-4D97-AF65-F5344CB8AC3E}">
        <p14:creationId xmlns:p14="http://schemas.microsoft.com/office/powerpoint/2010/main" val="42869811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68</a:t>
            </a:fld>
            <a:endParaRPr lang="en-US"/>
          </a:p>
        </p:txBody>
      </p:sp>
    </p:spTree>
    <p:extLst>
      <p:ext uri="{BB962C8B-B14F-4D97-AF65-F5344CB8AC3E}">
        <p14:creationId xmlns:p14="http://schemas.microsoft.com/office/powerpoint/2010/main" val="11888712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69</a:t>
            </a:fld>
            <a:endParaRPr lang="en-US"/>
          </a:p>
        </p:txBody>
      </p:sp>
    </p:spTree>
    <p:extLst>
      <p:ext uri="{BB962C8B-B14F-4D97-AF65-F5344CB8AC3E}">
        <p14:creationId xmlns:p14="http://schemas.microsoft.com/office/powerpoint/2010/main" val="1620408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sz="900" dirty="0"/>
          </a:p>
        </p:txBody>
      </p:sp>
      <p:sp>
        <p:nvSpPr>
          <p:cNvPr id="4" name="Slide Number Placeholder 3"/>
          <p:cNvSpPr>
            <a:spLocks noGrp="1"/>
          </p:cNvSpPr>
          <p:nvPr>
            <p:ph type="sldNum" sz="quarter" idx="10"/>
          </p:nvPr>
        </p:nvSpPr>
        <p:spPr/>
        <p:txBody>
          <a:bodyPr/>
          <a:lstStyle/>
          <a:p>
            <a:fld id="{27B206E8-6CA3-4263-A951-AE509195533D}" type="slidenum">
              <a:rPr lang="en-US" smtClean="0"/>
              <a:t>7</a:t>
            </a:fld>
            <a:endParaRPr lang="en-US"/>
          </a:p>
        </p:txBody>
      </p:sp>
    </p:spTree>
    <p:extLst>
      <p:ext uri="{BB962C8B-B14F-4D97-AF65-F5344CB8AC3E}">
        <p14:creationId xmlns:p14="http://schemas.microsoft.com/office/powerpoint/2010/main" val="23011418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70</a:t>
            </a:fld>
            <a:endParaRPr lang="en-US"/>
          </a:p>
        </p:txBody>
      </p:sp>
    </p:spTree>
    <p:extLst>
      <p:ext uri="{BB962C8B-B14F-4D97-AF65-F5344CB8AC3E}">
        <p14:creationId xmlns:p14="http://schemas.microsoft.com/office/powerpoint/2010/main" val="19834410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71</a:t>
            </a:fld>
            <a:endParaRPr lang="en-US"/>
          </a:p>
        </p:txBody>
      </p:sp>
    </p:spTree>
    <p:extLst>
      <p:ext uri="{BB962C8B-B14F-4D97-AF65-F5344CB8AC3E}">
        <p14:creationId xmlns:p14="http://schemas.microsoft.com/office/powerpoint/2010/main" val="34398755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72</a:t>
            </a:fld>
            <a:endParaRPr lang="en-US"/>
          </a:p>
        </p:txBody>
      </p:sp>
    </p:spTree>
    <p:extLst>
      <p:ext uri="{BB962C8B-B14F-4D97-AF65-F5344CB8AC3E}">
        <p14:creationId xmlns:p14="http://schemas.microsoft.com/office/powerpoint/2010/main" val="7963698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73</a:t>
            </a:fld>
            <a:endParaRPr lang="en-US"/>
          </a:p>
        </p:txBody>
      </p:sp>
    </p:spTree>
    <p:extLst>
      <p:ext uri="{BB962C8B-B14F-4D97-AF65-F5344CB8AC3E}">
        <p14:creationId xmlns:p14="http://schemas.microsoft.com/office/powerpoint/2010/main" val="33869283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74</a:t>
            </a:fld>
            <a:endParaRPr lang="en-US"/>
          </a:p>
        </p:txBody>
      </p:sp>
    </p:spTree>
    <p:extLst>
      <p:ext uri="{BB962C8B-B14F-4D97-AF65-F5344CB8AC3E}">
        <p14:creationId xmlns:p14="http://schemas.microsoft.com/office/powerpoint/2010/main" val="18406266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75</a:t>
            </a:fld>
            <a:endParaRPr lang="en-US"/>
          </a:p>
        </p:txBody>
      </p:sp>
    </p:spTree>
    <p:extLst>
      <p:ext uri="{BB962C8B-B14F-4D97-AF65-F5344CB8AC3E}">
        <p14:creationId xmlns:p14="http://schemas.microsoft.com/office/powerpoint/2010/main" val="40828241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76</a:t>
            </a:fld>
            <a:endParaRPr lang="en-US"/>
          </a:p>
        </p:txBody>
      </p:sp>
    </p:spTree>
    <p:extLst>
      <p:ext uri="{BB962C8B-B14F-4D97-AF65-F5344CB8AC3E}">
        <p14:creationId xmlns:p14="http://schemas.microsoft.com/office/powerpoint/2010/main" val="39134329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77</a:t>
            </a:fld>
            <a:endParaRPr lang="en-US"/>
          </a:p>
        </p:txBody>
      </p:sp>
    </p:spTree>
    <p:extLst>
      <p:ext uri="{BB962C8B-B14F-4D97-AF65-F5344CB8AC3E}">
        <p14:creationId xmlns:p14="http://schemas.microsoft.com/office/powerpoint/2010/main" val="40380532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78</a:t>
            </a:fld>
            <a:endParaRPr lang="en-US"/>
          </a:p>
        </p:txBody>
      </p:sp>
    </p:spTree>
    <p:extLst>
      <p:ext uri="{BB962C8B-B14F-4D97-AF65-F5344CB8AC3E}">
        <p14:creationId xmlns:p14="http://schemas.microsoft.com/office/powerpoint/2010/main" val="42392640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79</a:t>
            </a:fld>
            <a:endParaRPr lang="en-US"/>
          </a:p>
        </p:txBody>
      </p:sp>
    </p:spTree>
    <p:extLst>
      <p:ext uri="{BB962C8B-B14F-4D97-AF65-F5344CB8AC3E}">
        <p14:creationId xmlns:p14="http://schemas.microsoft.com/office/powerpoint/2010/main" val="2979538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8</a:t>
            </a:fld>
            <a:endParaRPr lang="en-US"/>
          </a:p>
        </p:txBody>
      </p:sp>
    </p:spTree>
    <p:extLst>
      <p:ext uri="{BB962C8B-B14F-4D97-AF65-F5344CB8AC3E}">
        <p14:creationId xmlns:p14="http://schemas.microsoft.com/office/powerpoint/2010/main" val="39832791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80</a:t>
            </a:fld>
            <a:endParaRPr lang="en-US"/>
          </a:p>
        </p:txBody>
      </p:sp>
    </p:spTree>
    <p:extLst>
      <p:ext uri="{BB962C8B-B14F-4D97-AF65-F5344CB8AC3E}">
        <p14:creationId xmlns:p14="http://schemas.microsoft.com/office/powerpoint/2010/main" val="16335948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81</a:t>
            </a:fld>
            <a:endParaRPr lang="en-US"/>
          </a:p>
        </p:txBody>
      </p:sp>
    </p:spTree>
    <p:extLst>
      <p:ext uri="{BB962C8B-B14F-4D97-AF65-F5344CB8AC3E}">
        <p14:creationId xmlns:p14="http://schemas.microsoft.com/office/powerpoint/2010/main" val="1758231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82</a:t>
            </a:fld>
            <a:endParaRPr lang="en-US"/>
          </a:p>
        </p:txBody>
      </p:sp>
    </p:spTree>
    <p:extLst>
      <p:ext uri="{BB962C8B-B14F-4D97-AF65-F5344CB8AC3E}">
        <p14:creationId xmlns:p14="http://schemas.microsoft.com/office/powerpoint/2010/main" val="42398833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83</a:t>
            </a:fld>
            <a:endParaRPr lang="en-US"/>
          </a:p>
        </p:txBody>
      </p:sp>
    </p:spTree>
    <p:extLst>
      <p:ext uri="{BB962C8B-B14F-4D97-AF65-F5344CB8AC3E}">
        <p14:creationId xmlns:p14="http://schemas.microsoft.com/office/powerpoint/2010/main" val="7753522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84</a:t>
            </a:fld>
            <a:endParaRPr lang="en-US"/>
          </a:p>
        </p:txBody>
      </p:sp>
    </p:spTree>
    <p:extLst>
      <p:ext uri="{BB962C8B-B14F-4D97-AF65-F5344CB8AC3E}">
        <p14:creationId xmlns:p14="http://schemas.microsoft.com/office/powerpoint/2010/main" val="4367048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85</a:t>
            </a:fld>
            <a:endParaRPr lang="en-US"/>
          </a:p>
        </p:txBody>
      </p:sp>
    </p:spTree>
    <p:extLst>
      <p:ext uri="{BB962C8B-B14F-4D97-AF65-F5344CB8AC3E}">
        <p14:creationId xmlns:p14="http://schemas.microsoft.com/office/powerpoint/2010/main" val="40555409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86</a:t>
            </a:fld>
            <a:endParaRPr lang="en-US"/>
          </a:p>
        </p:txBody>
      </p:sp>
    </p:spTree>
    <p:extLst>
      <p:ext uri="{BB962C8B-B14F-4D97-AF65-F5344CB8AC3E}">
        <p14:creationId xmlns:p14="http://schemas.microsoft.com/office/powerpoint/2010/main" val="40473672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87</a:t>
            </a:fld>
            <a:endParaRPr lang="en-US"/>
          </a:p>
        </p:txBody>
      </p:sp>
    </p:spTree>
    <p:extLst>
      <p:ext uri="{BB962C8B-B14F-4D97-AF65-F5344CB8AC3E}">
        <p14:creationId xmlns:p14="http://schemas.microsoft.com/office/powerpoint/2010/main" val="10775572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88</a:t>
            </a:fld>
            <a:endParaRPr lang="en-US"/>
          </a:p>
        </p:txBody>
      </p:sp>
    </p:spTree>
    <p:extLst>
      <p:ext uri="{BB962C8B-B14F-4D97-AF65-F5344CB8AC3E}">
        <p14:creationId xmlns:p14="http://schemas.microsoft.com/office/powerpoint/2010/main" val="36668814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89</a:t>
            </a:fld>
            <a:endParaRPr lang="en-US"/>
          </a:p>
        </p:txBody>
      </p:sp>
    </p:spTree>
    <p:extLst>
      <p:ext uri="{BB962C8B-B14F-4D97-AF65-F5344CB8AC3E}">
        <p14:creationId xmlns:p14="http://schemas.microsoft.com/office/powerpoint/2010/main" val="3536362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9</a:t>
            </a:fld>
            <a:endParaRPr lang="en-US"/>
          </a:p>
        </p:txBody>
      </p:sp>
    </p:spTree>
    <p:extLst>
      <p:ext uri="{BB962C8B-B14F-4D97-AF65-F5344CB8AC3E}">
        <p14:creationId xmlns:p14="http://schemas.microsoft.com/office/powerpoint/2010/main" val="27061381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90</a:t>
            </a:fld>
            <a:endParaRPr lang="en-US"/>
          </a:p>
        </p:txBody>
      </p:sp>
    </p:spTree>
    <p:extLst>
      <p:ext uri="{BB962C8B-B14F-4D97-AF65-F5344CB8AC3E}">
        <p14:creationId xmlns:p14="http://schemas.microsoft.com/office/powerpoint/2010/main" val="4142809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91</a:t>
            </a:fld>
            <a:endParaRPr lang="en-US"/>
          </a:p>
        </p:txBody>
      </p:sp>
    </p:spTree>
    <p:extLst>
      <p:ext uri="{BB962C8B-B14F-4D97-AF65-F5344CB8AC3E}">
        <p14:creationId xmlns:p14="http://schemas.microsoft.com/office/powerpoint/2010/main" val="15647468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92</a:t>
            </a:fld>
            <a:endParaRPr lang="en-US"/>
          </a:p>
        </p:txBody>
      </p:sp>
    </p:spTree>
    <p:extLst>
      <p:ext uri="{BB962C8B-B14F-4D97-AF65-F5344CB8AC3E}">
        <p14:creationId xmlns:p14="http://schemas.microsoft.com/office/powerpoint/2010/main" val="36904577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93</a:t>
            </a:fld>
            <a:endParaRPr lang="en-US"/>
          </a:p>
        </p:txBody>
      </p:sp>
    </p:spTree>
    <p:extLst>
      <p:ext uri="{BB962C8B-B14F-4D97-AF65-F5344CB8AC3E}">
        <p14:creationId xmlns:p14="http://schemas.microsoft.com/office/powerpoint/2010/main" val="1797386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94</a:t>
            </a:fld>
            <a:endParaRPr lang="en-US"/>
          </a:p>
        </p:txBody>
      </p:sp>
    </p:spTree>
    <p:extLst>
      <p:ext uri="{BB962C8B-B14F-4D97-AF65-F5344CB8AC3E}">
        <p14:creationId xmlns:p14="http://schemas.microsoft.com/office/powerpoint/2010/main" val="1159571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95</a:t>
            </a:fld>
            <a:endParaRPr lang="en-US"/>
          </a:p>
        </p:txBody>
      </p:sp>
    </p:spTree>
    <p:extLst>
      <p:ext uri="{BB962C8B-B14F-4D97-AF65-F5344CB8AC3E}">
        <p14:creationId xmlns:p14="http://schemas.microsoft.com/office/powerpoint/2010/main" val="32375959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96</a:t>
            </a:fld>
            <a:endParaRPr lang="en-US"/>
          </a:p>
        </p:txBody>
      </p:sp>
    </p:spTree>
    <p:extLst>
      <p:ext uri="{BB962C8B-B14F-4D97-AF65-F5344CB8AC3E}">
        <p14:creationId xmlns:p14="http://schemas.microsoft.com/office/powerpoint/2010/main" val="33124086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97</a:t>
            </a:fld>
            <a:endParaRPr lang="en-US"/>
          </a:p>
        </p:txBody>
      </p:sp>
    </p:spTree>
    <p:extLst>
      <p:ext uri="{BB962C8B-B14F-4D97-AF65-F5344CB8AC3E}">
        <p14:creationId xmlns:p14="http://schemas.microsoft.com/office/powerpoint/2010/main" val="26039044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98</a:t>
            </a:fld>
            <a:endParaRPr lang="en-US"/>
          </a:p>
        </p:txBody>
      </p:sp>
    </p:spTree>
    <p:extLst>
      <p:ext uri="{BB962C8B-B14F-4D97-AF65-F5344CB8AC3E}">
        <p14:creationId xmlns:p14="http://schemas.microsoft.com/office/powerpoint/2010/main" val="2493993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99</a:t>
            </a:fld>
            <a:endParaRPr lang="en-US"/>
          </a:p>
        </p:txBody>
      </p:sp>
    </p:spTree>
    <p:extLst>
      <p:ext uri="{BB962C8B-B14F-4D97-AF65-F5344CB8AC3E}">
        <p14:creationId xmlns:p14="http://schemas.microsoft.com/office/powerpoint/2010/main" val="4179862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7.jpg"/><Relationship Id="rId1" Type="http://schemas.openxmlformats.org/officeDocument/2006/relationships/slideMaster" Target="../slideMasters/slideMaster13.xml"/><Relationship Id="rId4" Type="http://schemas.openxmlformats.org/officeDocument/2006/relationships/image" Target="../media/image48.png"/></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37668610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7065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2586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7953615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218092489"/>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5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09078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26409857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311793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7677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8770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88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573113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256109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0672376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6742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245329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53596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0901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6621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860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00337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80863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239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999707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936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70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033819" y="3274173"/>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5034260" y="4212210"/>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dirty="0"/>
              <a:t>Subtitle</a:t>
            </a:r>
            <a:endParaRPr lang="en-US" dirty="0"/>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2643422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dirty="0">
                <a:solidFill>
                  <a:schemeClr val="accent4"/>
                </a:solidFill>
              </a:rPr>
              <a:t>Heading One Style </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dirty="0">
              <a:solidFill>
                <a:schemeClr val="tx1">
                  <a:lumMod val="65000"/>
                  <a:lumOff val="35000"/>
                </a:schemeClr>
              </a:solidFill>
            </a:endParaRPr>
          </a:p>
          <a:p>
            <a:pPr marL="393634" lvl="2" indent="-393634">
              <a:buNone/>
            </a:pPr>
            <a:r>
              <a:rPr lang="en-US" sz="2666" dirty="0">
                <a:solidFill>
                  <a:schemeClr val="accent6"/>
                </a:solidFill>
              </a:rPr>
              <a:t>Heading Two Style</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sz="2666" dirty="0">
              <a:solidFill>
                <a:schemeClr val="accent3"/>
              </a:solidFill>
            </a:endParaRPr>
          </a:p>
          <a:p>
            <a:pPr marL="393634" lvl="2" indent="-393634">
              <a:buNone/>
            </a:pPr>
            <a:r>
              <a:rPr lang="en-US" b="1" dirty="0">
                <a:solidFill>
                  <a:schemeClr val="accent1"/>
                </a:solidFill>
              </a:rPr>
              <a:t>HEADING THREE STYLE</a:t>
            </a:r>
          </a:p>
          <a:p>
            <a:pPr marL="393634" lvl="2" indent="-393634">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7939039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3103975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04343" y="3462"/>
            <a:ext cx="8187658" cy="5457081"/>
          </a:xfrm>
          <a:prstGeom prst="rect">
            <a:avLst/>
          </a:prstGeom>
        </p:spPr>
      </p:pic>
      <p:sp>
        <p:nvSpPr>
          <p:cNvPr id="13" name="Title 3"/>
          <p:cNvSpPr>
            <a:spLocks noGrp="1"/>
          </p:cNvSpPr>
          <p:nvPr>
            <p:ph type="ctrTitle"/>
          </p:nvPr>
        </p:nvSpPr>
        <p:spPr>
          <a:xfrm>
            <a:off x="343941" y="1888065"/>
            <a:ext cx="3212189" cy="942209"/>
          </a:xfrm>
        </p:spPr>
        <p:txBody>
          <a:bodyPr/>
          <a:lstStyle/>
          <a:p>
            <a:r>
              <a:rPr lang="en-US" dirty="0">
                <a:solidFill>
                  <a:schemeClr val="bg2"/>
                </a:solidFill>
              </a:rPr>
              <a:t> Q&amp;A</a:t>
            </a:r>
          </a:p>
        </p:txBody>
      </p:sp>
    </p:spTree>
    <p:extLst>
      <p:ext uri="{BB962C8B-B14F-4D97-AF65-F5344CB8AC3E}">
        <p14:creationId xmlns:p14="http://schemas.microsoft.com/office/powerpoint/2010/main" val="3138996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46000"/>
            <a:extLst>
              <a:ext uri="{28A0092B-C50C-407E-A947-70E740481C1C}">
                <a14:useLocalDpi xmlns:a14="http://schemas.microsoft.com/office/drawing/2010/main"/>
              </a:ext>
            </a:extLst>
          </a:blip>
          <a:stretch>
            <a:fillRect/>
          </a:stretch>
        </p:blipFill>
        <p:spPr>
          <a:xfrm>
            <a:off x="0" y="1"/>
            <a:ext cx="12190271" cy="6846277"/>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190271" cy="6858000"/>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11297068"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271075"/>
            <a:ext cx="11297069" cy="1511895"/>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429547" y="451206"/>
            <a:ext cx="1636432" cy="352286"/>
          </a:xfrm>
          <a:prstGeom prst="rect">
            <a:avLst/>
          </a:prstGeom>
        </p:spPr>
      </p:pic>
    </p:spTree>
    <p:extLst>
      <p:ext uri="{BB962C8B-B14F-4D97-AF65-F5344CB8AC3E}">
        <p14:creationId xmlns:p14="http://schemas.microsoft.com/office/powerpoint/2010/main" val="243283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556514"/>
            <a:ext cx="6365239"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38493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8543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0134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618774"/>
            <a:ext cx="5070403"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29980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084052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317416"/>
            <a:ext cx="11504430" cy="899665"/>
          </a:xfrm>
        </p:spPr>
        <p:txBody>
          <a:bodyPr/>
          <a:lstStyle>
            <a:lvl1pPr>
              <a:defRPr sz="3921">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34440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566670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300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599266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03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984" b="984"/>
          <a:stretch/>
        </p:blipFill>
        <p:spPr>
          <a:xfrm>
            <a:off x="-1" y="0"/>
            <a:ext cx="12190271" cy="6858000"/>
          </a:xfrm>
          <a:prstGeom prst="rect">
            <a:avLst/>
          </a:prstGeom>
        </p:spPr>
      </p:pic>
      <p:sp>
        <p:nvSpPr>
          <p:cNvPr id="2" name="Rectangle 1"/>
          <p:cNvSpPr/>
          <p:nvPr userDrawn="1"/>
        </p:nvSpPr>
        <p:spPr bwMode="auto">
          <a:xfrm>
            <a:off x="269239" y="1635876"/>
            <a:ext cx="6274974" cy="3586208"/>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890"/>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8974"/>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48585" y="470411"/>
            <a:ext cx="1792850" cy="384109"/>
          </a:xfrm>
          <a:prstGeom prst="rect">
            <a:avLst/>
          </a:prstGeom>
        </p:spPr>
      </p:pic>
    </p:spTree>
    <p:extLst>
      <p:ext uri="{BB962C8B-B14F-4D97-AF65-F5344CB8AC3E}">
        <p14:creationId xmlns:p14="http://schemas.microsoft.com/office/powerpoint/2010/main" val="1660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93160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8403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6032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8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492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4436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4229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39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793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22456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1477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31750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6531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4797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479539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3222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237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8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11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1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60020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6278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360441836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49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7770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566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70259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910171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58855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55585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2982741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042420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430655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544034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0157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4582876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78918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9534388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9496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5786823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37984867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17006586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326753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119129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userDrawn="1"/>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2362848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9775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8391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3157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107586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099810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90989"/>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992226"/>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6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94721802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95486"/>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556365"/>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89957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07496"/>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334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85879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65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05203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0065005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048611"/>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7E884A7-6394-4BD7-B692-7893CD625D46}" type="datetimeFigureOut">
              <a:rPr lang="en-US"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363299114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E884A7-6394-4BD7-B692-7893CD625D46}" type="datetimeFigureOut">
              <a:rPr lang="en-US"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274451935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E884A7-6394-4BD7-B692-7893CD625D46}" type="datetimeFigureOut">
              <a:rPr lang="en-US"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422864582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E884A7-6394-4BD7-B692-7893CD625D46}" type="datetimeFigureOut">
              <a:rPr lang="en-US" smtClean="0"/>
              <a:t>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136499646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E884A7-6394-4BD7-B692-7893CD625D46}" type="datetimeFigureOut">
              <a:rPr lang="en-US" smtClean="0"/>
              <a:t>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63310890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E884A7-6394-4BD7-B692-7893CD625D46}" type="datetimeFigureOut">
              <a:rPr lang="en-US" smtClean="0"/>
              <a:t>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9695275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884A7-6394-4BD7-B692-7893CD625D46}" type="datetimeFigureOut">
              <a:rPr lang="en-US" smtClean="0"/>
              <a:t>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3829305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336160" y="1825791"/>
            <a:ext cx="5406914" cy="2151230"/>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371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718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E884A7-6394-4BD7-B692-7893CD625D46}" type="datetimeFigureOut">
              <a:rPr lang="en-US" smtClean="0"/>
              <a:t>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168470619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E884A7-6394-4BD7-B692-7893CD625D46}" type="datetimeFigureOut">
              <a:rPr lang="en-US" smtClean="0"/>
              <a:t>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334367110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E884A7-6394-4BD7-B692-7893CD625D46}" type="datetimeFigureOut">
              <a:rPr lang="en-US"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277278235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E884A7-6394-4BD7-B692-7893CD625D46}" type="datetimeFigureOut">
              <a:rPr lang="en-US"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3D83E-7DBC-4B2C-9121-66E647673B40}" type="slidenum">
              <a:rPr lang="en-US" smtClean="0"/>
              <a:t>‹#›</a:t>
            </a:fld>
            <a:endParaRPr lang="en-US"/>
          </a:p>
        </p:txBody>
      </p:sp>
    </p:spTree>
    <p:extLst>
      <p:ext uri="{BB962C8B-B14F-4D97-AF65-F5344CB8AC3E}">
        <p14:creationId xmlns:p14="http://schemas.microsoft.com/office/powerpoint/2010/main" val="129715073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endParaRPr lang="en-US" dirty="0">
              <a:solidFill>
                <a:srgbClr val="00000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6A4C1A4A-E5E6-4CC1-B72C-A20A4EB3E2D2}" type="slidenum">
              <a:rPr lang="en-US" smtClean="0">
                <a:solidFill>
                  <a:srgbClr val="00188F"/>
                </a:solidFill>
              </a:rPr>
              <a:pPr/>
              <a:t>‹#›</a:t>
            </a:fld>
            <a:endParaRPr lang="en-US" dirty="0">
              <a:solidFill>
                <a:srgbClr val="00188F"/>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a:t>Click to add subtitle</a:t>
            </a:r>
          </a:p>
        </p:txBody>
      </p:sp>
    </p:spTree>
    <p:extLst>
      <p:ext uri="{BB962C8B-B14F-4D97-AF65-F5344CB8AC3E}">
        <p14:creationId xmlns:p14="http://schemas.microsoft.com/office/powerpoint/2010/main" val="143065524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3446554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91999" cy="4482761"/>
          </a:xfrm>
          <a:prstGeom prst="rect">
            <a:avLst/>
          </a:prstGeom>
        </p:spPr>
      </p:pic>
      <p:sp>
        <p:nvSpPr>
          <p:cNvPr id="7" name="Rectangle 6"/>
          <p:cNvSpPr/>
          <p:nvPr userDrawn="1"/>
        </p:nvSpPr>
        <p:spPr bwMode="auto">
          <a:xfrm>
            <a:off x="0" y="-7784"/>
            <a:ext cx="12192000"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474978"/>
            <a:ext cx="12192000"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3020472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491337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64351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7779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62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27864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37454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7604162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1112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20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568290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79065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8568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17608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515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69875" y="1731963"/>
            <a:ext cx="5521325" cy="20553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12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159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0922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2502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91835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427033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934439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2151457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9019099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769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9311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9399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8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33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947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02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06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7646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661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52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183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267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74647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43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5100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02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28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2059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617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8031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067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1161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603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76667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66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05DB2EB7-280F-4E2B-A544-66F97552381F}" type="datetimeFigureOut">
              <a:rPr lang="en-US" smtClean="0">
                <a:solidFill>
                  <a:prstClr val="black">
                    <a:tint val="75000"/>
                  </a:prstClr>
                </a:solidFill>
                <a:latin typeface="Calibri" panose="020F0502020204030204"/>
              </a:rPr>
              <a:pPr defTabSz="914225"/>
              <a:t>2/8/2018</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14225"/>
            <a:fld id="{4BA26C72-CEAE-4BD7-B325-2C8473BF6227}" type="slidenum">
              <a:rPr lang="en-US" smtClean="0">
                <a:solidFill>
                  <a:prstClr val="black">
                    <a:tint val="75000"/>
                  </a:prstClr>
                </a:solidFill>
                <a:latin typeface="Calibri" panose="020F0502020204030204"/>
              </a:rPr>
              <a:pPr defTabSz="914225"/>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6230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72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71036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032741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554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9434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42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92101" cy="1475055"/>
          </a:xfrm>
        </p:spPr>
        <p:txBody>
          <a:bodyPr/>
          <a:lstStyle/>
          <a:p>
            <a:r>
              <a:rPr lang="en-US" dirty="0"/>
              <a:t>Click to edit Master style</a:t>
            </a:r>
          </a:p>
        </p:txBody>
      </p:sp>
      <p:sp>
        <p:nvSpPr>
          <p:cNvPr id="4" name="Text Placeholder 3"/>
          <p:cNvSpPr>
            <a:spLocks noGrp="1"/>
          </p:cNvSpPr>
          <p:nvPr>
            <p:ph type="body" sz="quarter" idx="11"/>
          </p:nvPr>
        </p:nvSpPr>
        <p:spPr>
          <a:xfrm>
            <a:off x="269240" y="1588295"/>
            <a:ext cx="5591733" cy="517065"/>
          </a:xfrm>
        </p:spPr>
        <p:txBody>
          <a:bodyPr/>
          <a:lstStyle>
            <a:lvl1pPr marL="0" indent="0">
              <a:buNone/>
              <a:defRPr sz="2400">
                <a:solidFill>
                  <a:schemeClr val="tx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269240" y="2456761"/>
            <a:ext cx="5406914" cy="2500698"/>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6160169" y="0"/>
            <a:ext cx="60318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00730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75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9950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63597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1013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4116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7203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69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a:solidFill>
                <a:schemeClr val="tx1"/>
              </a:soli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4"/>
            <a:ext cx="5378486" cy="851515"/>
          </a:xfrm>
          <a:prstGeom prst="rect">
            <a:avLst/>
          </a:prstGeom>
        </p:spPr>
        <p:txBody>
          <a:bodyPr/>
          <a:lstStyle>
            <a:lvl1pPr marL="0" indent="0" algn="l">
              <a:lnSpc>
                <a:spcPts val="2595"/>
              </a:lnSpc>
              <a:buNone/>
              <a:defRPr sz="2115">
                <a:solidFill>
                  <a:schemeClr val="tx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8"/>
            <a:ext cx="5392555" cy="553810"/>
          </a:xfrm>
          <a:prstGeom prst="rect">
            <a:avLst/>
          </a:prstGeom>
        </p:spPr>
        <p:txBody>
          <a:bodyPr/>
          <a:lstStyle>
            <a:lvl1pPr marL="0" indent="0">
              <a:buNone/>
              <a:defRPr sz="2691" baseline="0">
                <a:solidFill>
                  <a:schemeClr val="tx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9665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262441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6366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20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469821"/>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119009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20829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607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71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871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0117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41073667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23781470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043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28101989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6923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51623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01923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7854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995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07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2407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3372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4468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1336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829449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767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568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13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2613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8907789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120163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84463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584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807537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575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961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19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7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6932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2315853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8821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14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272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3760841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mp; Non-bulleted text">
    <p:bg>
      <p:bgPr>
        <a:gradFill>
          <a:gsLst>
            <a:gs pos="75000">
              <a:srgbClr val="001D48"/>
            </a:gs>
            <a:gs pos="75000">
              <a:srgbClr val="001D48"/>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Rectangle 2"/>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2476500" y="2530183"/>
            <a:ext cx="8975694" cy="276999"/>
          </a:xfrm>
        </p:spPr>
        <p:txBody>
          <a:bodyPr lIns="0" tIns="0" rIns="0" bIns="0" anchor="t" anchorCtr="0"/>
          <a:lstStyle>
            <a:lvl1pPr marL="0" indent="0">
              <a:buNone/>
              <a:defRPr sz="2000">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Tree>
    <p:extLst>
      <p:ext uri="{BB962C8B-B14F-4D97-AF65-F5344CB8AC3E}">
        <p14:creationId xmlns:p14="http://schemas.microsoft.com/office/powerpoint/2010/main" val="374103535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30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5813" y="365126"/>
            <a:ext cx="10515600" cy="1325563"/>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pPr defTabSz="914225"/>
            <a:fld id="{3E115AF4-E82C-4679-80CF-177676CDD188}" type="datetimeFigureOut">
              <a:rPr lang="en-US" smtClean="0">
                <a:solidFill>
                  <a:prstClr val="black"/>
                </a:solidFill>
              </a:rPr>
              <a:pPr defTabSz="914225"/>
              <a:t>2/8/2018</a:t>
            </a:fld>
            <a:endParaRPr lang="en-US">
              <a:solidFill>
                <a:prstClr val="black"/>
              </a:solidFill>
            </a:endParaRPr>
          </a:p>
        </p:txBody>
      </p:sp>
      <p:sp>
        <p:nvSpPr>
          <p:cNvPr id="5" name="Footer Placeholder 4"/>
          <p:cNvSpPr>
            <a:spLocks noGrp="1"/>
          </p:cNvSpPr>
          <p:nvPr>
            <p:ph type="ftr" sz="quarter" idx="11"/>
          </p:nvPr>
        </p:nvSpPr>
        <p:spPr/>
        <p:txBody>
          <a:bodyPr/>
          <a:lstStyle/>
          <a:p>
            <a:pPr defTabSz="914225"/>
            <a:endParaRPr lang="en-US">
              <a:solidFill>
                <a:prstClr val="black"/>
              </a:solidFill>
            </a:endParaRPr>
          </a:p>
        </p:txBody>
      </p:sp>
      <p:sp>
        <p:nvSpPr>
          <p:cNvPr id="6" name="Slide Number Placeholder 5"/>
          <p:cNvSpPr>
            <a:spLocks noGrp="1"/>
          </p:cNvSpPr>
          <p:nvPr>
            <p:ph type="sldNum" sz="quarter" idx="12"/>
          </p:nvPr>
        </p:nvSpPr>
        <p:spPr/>
        <p:txBody>
          <a:bodyPr/>
          <a:lstStyle/>
          <a:p>
            <a:pPr defTabSz="914225"/>
            <a:fld id="{4EA06FD3-21BD-4E16-AF4F-CC7191F37963}" type="slidenum">
              <a:rPr lang="en-US" smtClean="0">
                <a:solidFill>
                  <a:prstClr val="black"/>
                </a:solidFill>
              </a:rPr>
              <a:pPr defTabSz="914225"/>
              <a:t>‹#›</a:t>
            </a:fld>
            <a:endParaRPr lang="en-US">
              <a:solidFill>
                <a:prstClr val="black"/>
              </a:solidFill>
            </a:endParaRPr>
          </a:p>
        </p:txBody>
      </p:sp>
      <p:sp>
        <p:nvSpPr>
          <p:cNvPr id="7" name="TextBox 7"/>
          <p:cNvSpPr txBox="1"/>
          <p:nvPr userDrawn="1"/>
        </p:nvSpPr>
        <p:spPr bwMode="white">
          <a:xfrm>
            <a:off x="4346159" y="6551616"/>
            <a:ext cx="3744167" cy="18466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dirty="0">
                <a:ln>
                  <a:noFill/>
                </a:ln>
                <a:solidFill>
                  <a:srgbClr val="FF0000"/>
                </a:solidFill>
                <a:effectLst/>
                <a:uLnTx/>
                <a:uFillTx/>
                <a:latin typeface="Segoe UI Light"/>
                <a:ea typeface="+mn-ea"/>
                <a:cs typeface="+mn-cs"/>
              </a:rPr>
              <a:t>MICROSOFT CONFIDENTIAL – NDA REQUIRED</a:t>
            </a:r>
            <a:endParaRPr kumimoji="0" lang="en-US" sz="1050" b="0" i="0" u="none" strike="noStrike" kern="1200" cap="none" spc="15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0824203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178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790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783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01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1350394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3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843957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827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4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26440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826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6766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849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69666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37483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3581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9330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11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4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97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vmlDrawing" Target="../drawings/vmlDrawing7.v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0.xml"/><Relationship Id="rId17" Type="http://schemas.openxmlformats.org/officeDocument/2006/relationships/image" Target="../media/image10.emf"/><Relationship Id="rId2" Type="http://schemas.openxmlformats.org/officeDocument/2006/relationships/slideLayout" Target="../slideLayouts/slideLayout183.xml"/><Relationship Id="rId16" Type="http://schemas.openxmlformats.org/officeDocument/2006/relationships/oleObject" Target="../embeddings/oleObject7.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44.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theme" Target="../theme/theme11.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21" Type="http://schemas.openxmlformats.org/officeDocument/2006/relationships/image" Target="../media/image2.png"/><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theme" Target="../theme/theme12.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theme" Target="../theme/theme1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oleObject" Target="../embeddings/oleObject2.bin"/><Relationship Id="rId5" Type="http://schemas.openxmlformats.org/officeDocument/2006/relationships/slideLayout" Target="../slideLayouts/slideLayout13.xml"/><Relationship Id="rId10" Type="http://schemas.openxmlformats.org/officeDocument/2006/relationships/tags" Target="../tags/tag2.xml"/><Relationship Id="rId4" Type="http://schemas.openxmlformats.org/officeDocument/2006/relationships/slideLayout" Target="../slideLayouts/slideLayout12.xml"/><Relationship Id="rId9"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oleObject" Target="../embeddings/oleObject3.bin"/><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vmlDrawing" Target="../drawings/vmlDrawing3.v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oleObject" Target="../embeddings/oleObject6.bin"/><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ags" Target="../tags/tag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vmlDrawing" Target="../drawings/vmlDrawing6.vml"/><Relationship Id="rId5" Type="http://schemas.openxmlformats.org/officeDocument/2006/relationships/slideLayout" Target="../slideLayouts/slideLayout131.xml"/><Relationship Id="rId10"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2.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p:nvGrpSpPr>
        <p:grpSpPr>
          <a:xfrm>
            <a:off x="12366230" y="-217"/>
            <a:ext cx="940152" cy="5654619"/>
            <a:chOff x="12614198" y="-221"/>
            <a:chExt cx="959004" cy="5767187"/>
          </a:xfrm>
        </p:grpSpPr>
        <p:grpSp>
          <p:nvGrpSpPr>
            <p:cNvPr id="37" name="Group 36"/>
            <p:cNvGrpSpPr/>
            <p:nvPr/>
          </p:nvGrpSpPr>
          <p:grpSpPr>
            <a:xfrm>
              <a:off x="12614198" y="-221"/>
              <a:ext cx="959004" cy="5716010"/>
              <a:chOff x="12614198" y="-221"/>
              <a:chExt cx="959004" cy="5716010"/>
            </a:xfrm>
          </p:grpSpPr>
          <p:grpSp>
            <p:nvGrpSpPr>
              <p:cNvPr id="33" name="Group 32"/>
              <p:cNvGrpSpPr/>
              <p:nvPr/>
            </p:nvGrpSpPr>
            <p:grpSpPr>
              <a:xfrm rot="5400000">
                <a:off x="11576883" y="1040117"/>
                <a:ext cx="2708636" cy="634005"/>
                <a:chOff x="1581150" y="4543426"/>
                <a:chExt cx="2708636" cy="634005"/>
              </a:xfrm>
            </p:grpSpPr>
            <p:sp>
              <p:nvSpPr>
                <p:cNvPr id="3" name="Rectangle 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graphicFrame>
        <p:nvGraphicFramePr>
          <p:cNvPr id="22" name="Object 21"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2" name="think-cell Slide" r:id="rId12" imgW="378" imgH="377" progId="TCLayout.ActiveDocument.1">
                  <p:embed/>
                </p:oleObj>
              </mc:Choice>
              <mc:Fallback>
                <p:oleObj name="think-cell Slide" r:id="rId12" imgW="378" imgH="377" progId="TCLayout.ActiveDocument.1">
                  <p:embed/>
                  <p:pic>
                    <p:nvPicPr>
                      <p:cNvPr id="22" name="Object 21" hidden="1"/>
                      <p:cNvPicPr/>
                      <p:nvPr/>
                    </p:nvPicPr>
                    <p:blipFill>
                      <a:blip r:embed="rId13"/>
                      <a:stretch>
                        <a:fillRect/>
                      </a:stretch>
                    </p:blipFill>
                    <p:spPr>
                      <a:xfrm>
                        <a:off x="1557" y="1558"/>
                        <a:ext cx="1556" cy="1556"/>
                      </a:xfrm>
                      <a:prstGeom prst="rect">
                        <a:avLst/>
                      </a:prstGeom>
                    </p:spPr>
                  </p:pic>
                </p:oleObj>
              </mc:Fallback>
            </mc:AlternateContent>
          </a:graphicData>
        </a:graphic>
      </p:graphicFrame>
      <p:pic>
        <p:nvPicPr>
          <p:cNvPr id="23" name="Picture 22"/>
          <p:cNvPicPr>
            <a:picLocks noChangeAspect="1"/>
          </p:cNvPicPr>
          <p:nvPr userDrawn="1"/>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3694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18" r:id="rId3"/>
    <p:sldLayoutId id="2147483666" r:id="rId4"/>
    <p:sldLayoutId id="2147483667" r:id="rId5"/>
    <p:sldLayoutId id="2147483671" r:id="rId6"/>
    <p:sldLayoutId id="2147483672" r:id="rId7"/>
    <p:sldLayoutId id="2147483674"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607" name="think-cell Slide" r:id="rId16" imgW="270" imgH="270" progId="TCLayout.ActiveDocument.1">
                  <p:embed/>
                </p:oleObj>
              </mc:Choice>
              <mc:Fallback>
                <p:oleObj name="think-cell Slide" r:id="rId16" imgW="270" imgH="270" progId="TCLayout.ActiveDocument.1">
                  <p:embed/>
                  <p:pic>
                    <p:nvPicPr>
                      <p:cNvPr id="6" name="Object 5" hidden="1"/>
                      <p:cNvPicPr/>
                      <p:nvPr/>
                    </p:nvPicPr>
                    <p:blipFill>
                      <a:blip r:embed="rId1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899717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884A7-6394-4BD7-B692-7893CD625D46}" type="datetimeFigureOut">
              <a:rPr lang="en-US" smtClean="0"/>
              <a:t>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3D83E-7DBC-4B2C-9121-66E647673B40}" type="slidenum">
              <a:rPr lang="en-US" smtClean="0"/>
              <a:t>‹#›</a:t>
            </a:fld>
            <a:endParaRPr lang="en-US"/>
          </a:p>
        </p:txBody>
      </p:sp>
    </p:spTree>
    <p:extLst>
      <p:ext uri="{BB962C8B-B14F-4D97-AF65-F5344CB8AC3E}">
        <p14:creationId xmlns:p14="http://schemas.microsoft.com/office/powerpoint/2010/main" val="616705747"/>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3110224"/>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497717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37" name="think-cell Slide" r:id="rId11" imgW="378" imgH="377" progId="TCLayout.ActiveDocument.1">
                  <p:embed/>
                </p:oleObj>
              </mc:Choice>
              <mc:Fallback>
                <p:oleObj name="think-cell Slide" r:id="rId11" imgW="378" imgH="377" progId="TCLayout.ActiveDocument.1">
                  <p:embed/>
                  <p:pic>
                    <p:nvPicPr>
                      <p:cNvPr id="3" name="Object 2" hidden="1"/>
                      <p:cNvPicPr/>
                      <p:nvPr/>
                    </p:nvPicPr>
                    <p:blipFill>
                      <a:blip r:embed="rId1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23654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676"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93925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3092387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583693"/>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339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766"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333298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486070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78965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1.xml"/><Relationship Id="rId16" Type="http://schemas.openxmlformats.org/officeDocument/2006/relationships/image" Target="../media/image76.png"/><Relationship Id="rId1" Type="http://schemas.openxmlformats.org/officeDocument/2006/relationships/slideLayout" Target="../slideLayouts/slideLayout1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71.png"/><Relationship Id="rId12"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7.png"/><Relationship Id="rId15" Type="http://schemas.openxmlformats.org/officeDocument/2006/relationships/image" Target="../media/image84.png"/><Relationship Id="rId10" Type="http://schemas.openxmlformats.org/officeDocument/2006/relationships/image" Target="../media/image80.png"/><Relationship Id="rId4" Type="http://schemas.openxmlformats.org/officeDocument/2006/relationships/image" Target="../media/image68.png"/><Relationship Id="rId9" Type="http://schemas.openxmlformats.org/officeDocument/2006/relationships/image" Target="../media/image79.png"/><Relationship Id="rId14" Type="http://schemas.openxmlformats.org/officeDocument/2006/relationships/image" Target="../media/image83.png"/></Relationships>
</file>

<file path=ppt/slides/_rels/slide1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jpg"/><Relationship Id="rId3" Type="http://schemas.openxmlformats.org/officeDocument/2006/relationships/image" Target="../media/image72.png"/><Relationship Id="rId7" Type="http://schemas.openxmlformats.org/officeDocument/2006/relationships/image" Target="../media/image64.png"/><Relationship Id="rId12" Type="http://schemas.openxmlformats.org/officeDocument/2006/relationships/image" Target="../media/image90.jp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87.png"/><Relationship Id="rId11" Type="http://schemas.openxmlformats.org/officeDocument/2006/relationships/image" Target="../media/image65.png"/><Relationship Id="rId5" Type="http://schemas.openxmlformats.org/officeDocument/2006/relationships/image" Target="../media/image86.png"/><Relationship Id="rId10" Type="http://schemas.openxmlformats.org/officeDocument/2006/relationships/image" Target="../media/image63.png"/><Relationship Id="rId4" Type="http://schemas.openxmlformats.org/officeDocument/2006/relationships/image" Target="../media/image85.png"/><Relationship Id="rId9"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92.png"/><Relationship Id="rId5" Type="http://schemas.openxmlformats.org/officeDocument/2006/relationships/image" Target="../media/image91.jpg"/><Relationship Id="rId4" Type="http://schemas.openxmlformats.org/officeDocument/2006/relationships/image" Target="../media/image90.jpg"/></Relationships>
</file>

<file path=ppt/slides/_rels/slide1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69.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63.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73.png"/><Relationship Id="rId9"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102.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1.xml"/></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231.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8.xml"/></Relationships>
</file>

<file path=ppt/slides/_rels/slide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1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64.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123.png"/></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27.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31.png"/></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33.png"/></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31.xml"/></Relationships>
</file>

<file path=ppt/slides/_rels/slide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84.png"/><Relationship Id="rId4" Type="http://schemas.openxmlformats.org/officeDocument/2006/relationships/image" Target="../media/image1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11.xml"/><Relationship Id="rId5" Type="http://schemas.openxmlformats.org/officeDocument/2006/relationships/image" Target="../media/image141.png"/><Relationship Id="rId4" Type="http://schemas.openxmlformats.org/officeDocument/2006/relationships/image" Target="../media/image140.jpg"/></Relationships>
</file>

<file path=ppt/slides/_rels/slide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144.png"/><Relationship Id="rId4" Type="http://schemas.openxmlformats.org/officeDocument/2006/relationships/image" Target="../media/image143.png"/></Relationships>
</file>

<file path=ppt/slides/_rels/slide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45.png"/></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238.xml"/><Relationship Id="rId4" Type="http://schemas.openxmlformats.org/officeDocument/2006/relationships/image" Target="../media/image55.jpeg"/></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144.png"/><Relationship Id="rId4" Type="http://schemas.openxmlformats.org/officeDocument/2006/relationships/image" Target="../media/image148.png"/></Relationships>
</file>

<file path=ppt/slides/_rels/slide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5.xml"/><Relationship Id="rId1" Type="http://schemas.openxmlformats.org/officeDocument/2006/relationships/slideLayout" Target="../slideLayouts/slideLayout11.xml"/><Relationship Id="rId5" Type="http://schemas.openxmlformats.org/officeDocument/2006/relationships/image" Target="../media/image155.png"/><Relationship Id="rId4" Type="http://schemas.openxmlformats.org/officeDocument/2006/relationships/image" Target="../media/image154.png"/></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158.png"/></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3.xml"/></Relationships>
</file>

<file path=ppt/slides/_rels/slide6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7.xml"/><Relationship Id="rId1" Type="http://schemas.openxmlformats.org/officeDocument/2006/relationships/slideLayout" Target="../slideLayouts/slideLayout11.xml"/><Relationship Id="rId5" Type="http://schemas.openxmlformats.org/officeDocument/2006/relationships/image" Target="../media/image166.png"/><Relationship Id="rId4" Type="http://schemas.openxmlformats.org/officeDocument/2006/relationships/image" Target="../media/image165.PNG"/></Relationships>
</file>

<file path=ppt/slides/_rels/slide6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168.png"/></Relationships>
</file>

<file path=ppt/slides/_rels/slide6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17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3.xml"/><Relationship Id="rId1" Type="http://schemas.openxmlformats.org/officeDocument/2006/relationships/tags" Target="../tags/tag17.xml"/><Relationship Id="rId6" Type="http://schemas.microsoft.com/office/2007/relationships/hdphoto" Target="../media/hdphoto3.wdp"/><Relationship Id="rId5" Type="http://schemas.openxmlformats.org/officeDocument/2006/relationships/image" Target="../media/image57.png"/><Relationship Id="rId4" Type="http://schemas.openxmlformats.org/officeDocument/2006/relationships/image" Target="../media/image56.png"/></Relationships>
</file>

<file path=ppt/slides/_rels/slide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0.xml"/><Relationship Id="rId1" Type="http://schemas.openxmlformats.org/officeDocument/2006/relationships/slideLayout" Target="../slideLayouts/slideLayout11.xml"/><Relationship Id="rId5" Type="http://schemas.openxmlformats.org/officeDocument/2006/relationships/image" Target="../media/image173.png"/><Relationship Id="rId4" Type="http://schemas.openxmlformats.org/officeDocument/2006/relationships/image" Target="../media/image172.png"/></Relationships>
</file>

<file path=ppt/slides/_rels/slide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175.PNG"/></Relationships>
</file>

<file path=ppt/slides/_rels/slide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2.xml"/><Relationship Id="rId1" Type="http://schemas.openxmlformats.org/officeDocument/2006/relationships/slideLayout" Target="../slideLayouts/slideLayout11.xml"/><Relationship Id="rId4" Type="http://schemas.openxmlformats.org/officeDocument/2006/relationships/image" Target="../media/image177.png"/></Relationships>
</file>

<file path=ppt/slides/_rels/slide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79.png"/></Relationships>
</file>

<file path=ppt/slides/_rels/slide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181.png"/></Relationships>
</file>

<file path=ppt/slides/_rels/slide7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18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186.png"/></Relationships>
</file>

<file path=ppt/slides/_rels/slide7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18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190.png"/></Relationships>
</file>

<file path=ppt/slides/_rels/slide8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192.png"/></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83.xml"/><Relationship Id="rId1" Type="http://schemas.openxmlformats.org/officeDocument/2006/relationships/slideLayout" Target="../slideLayouts/slideLayout11.xml"/><Relationship Id="rId5" Type="http://schemas.openxmlformats.org/officeDocument/2006/relationships/image" Target="../media/image194.png"/><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5.png"/><Relationship Id="rId7" Type="http://schemas.openxmlformats.org/officeDocument/2006/relationships/image" Target="../media/image176.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1.png"/><Relationship Id="rId10" Type="http://schemas.openxmlformats.org/officeDocument/2006/relationships/image" Target="../media/image198.png"/><Relationship Id="rId4" Type="http://schemas.openxmlformats.org/officeDocument/2006/relationships/image" Target="../media/image70.png"/><Relationship Id="rId9" Type="http://schemas.openxmlformats.org/officeDocument/2006/relationships/image" Target="../media/image197.png"/></Relationships>
</file>

<file path=ppt/slides/_rels/slide85.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image" Target="../media/image19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190.png"/></Relationships>
</file>

<file path=ppt/slides/_rels/slide8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8.xml"/><Relationship Id="rId1" Type="http://schemas.openxmlformats.org/officeDocument/2006/relationships/slideLayout" Target="../slideLayouts/slideLayout11.xml"/><Relationship Id="rId5" Type="http://schemas.openxmlformats.org/officeDocument/2006/relationships/image" Target="../media/image202.png"/><Relationship Id="rId4" Type="http://schemas.openxmlformats.org/officeDocument/2006/relationships/image" Target="../media/image201.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11.xml"/><Relationship Id="rId5" Type="http://schemas.openxmlformats.org/officeDocument/2006/relationships/image" Target="../media/image84.png"/><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8.xml"/></Relationships>
</file>

<file path=ppt/slides/_rels/slide9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90.xml"/><Relationship Id="rId1" Type="http://schemas.openxmlformats.org/officeDocument/2006/relationships/slideLayout" Target="../slideLayouts/slideLayout11.xml"/><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6.xml"/><Relationship Id="rId1" Type="http://schemas.openxmlformats.org/officeDocument/2006/relationships/slideLayout" Target="../slideLayouts/slideLayout11.xml"/><Relationship Id="rId4" Type="http://schemas.openxmlformats.org/officeDocument/2006/relationships/image" Target="../media/image205.png"/></Relationships>
</file>

<file path=ppt/slides/_rels/slide9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98.xml"/><Relationship Id="rId1" Type="http://schemas.openxmlformats.org/officeDocument/2006/relationships/slideLayout" Target="../slideLayouts/slideLayout11.xml"/><Relationship Id="rId4" Type="http://schemas.openxmlformats.org/officeDocument/2006/relationships/image" Target="../media/image208.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Connected Device Studio</a:t>
            </a:r>
            <a:r>
              <a:rPr lang="zh-TW" altLang="en-US" sz="5400" dirty="0"/>
              <a:t> </a:t>
            </a:r>
            <a:br>
              <a:rPr lang="en-US" altLang="zh-TW" sz="5400" dirty="0"/>
            </a:br>
            <a:r>
              <a:rPr lang="en-US" altLang="zh-TW" sz="5400" dirty="0"/>
              <a:t>Onboarding Training </a:t>
            </a:r>
            <a:endParaRPr lang="en-US" sz="4800" dirty="0"/>
          </a:p>
        </p:txBody>
      </p:sp>
      <p:sp>
        <p:nvSpPr>
          <p:cNvPr id="7" name="Text Placeholder 6"/>
          <p:cNvSpPr>
            <a:spLocks noGrp="1"/>
          </p:cNvSpPr>
          <p:nvPr>
            <p:ph type="body" sz="quarter" idx="12"/>
          </p:nvPr>
        </p:nvSpPr>
        <p:spPr>
          <a:xfrm>
            <a:off x="269239" y="4134883"/>
            <a:ext cx="8964186" cy="1792326"/>
          </a:xfrm>
        </p:spPr>
        <p:txBody>
          <a:bodyPr/>
          <a:lstStyle/>
          <a:p>
            <a:r>
              <a:rPr lang="en-US" dirty="0"/>
              <a:t>Kevin Kao </a:t>
            </a:r>
          </a:p>
          <a:p>
            <a:r>
              <a:rPr lang="en-US" dirty="0"/>
              <a:t>kevika@microsoft.com</a:t>
            </a:r>
          </a:p>
          <a:p>
            <a:r>
              <a:rPr lang="en-US" dirty="0"/>
              <a:t>Senior Program Manager</a:t>
            </a:r>
          </a:p>
          <a:p>
            <a:r>
              <a:rPr lang="en-US" dirty="0"/>
              <a:t>Microsoft IoT Innovation Center</a:t>
            </a:r>
          </a:p>
        </p:txBody>
      </p:sp>
      <p:sp>
        <p:nvSpPr>
          <p:cNvPr id="4" name="Footer Placeholder 3"/>
          <p:cNvSpPr>
            <a:spLocks noGrp="1"/>
          </p:cNvSpPr>
          <p:nvPr>
            <p:ph type="ftr" sz="quarter" idx="13"/>
          </p:nvPr>
        </p:nvSpPr>
        <p:spPr/>
        <p:txBody>
          <a:bodyPr/>
          <a:lstStyle/>
          <a:p>
            <a:r>
              <a:rPr lang="en-US"/>
              <a:t>Microsoft Confidential</a:t>
            </a:r>
            <a:endParaRPr lang="en-US" dirty="0"/>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91548"/>
            <a:ext cx="11832808" cy="899537"/>
          </a:xfrm>
        </p:spPr>
        <p:txBody>
          <a:bodyPr/>
          <a:lstStyle/>
          <a:p>
            <a:r>
              <a:rPr lang="en-US" dirty="0"/>
              <a:t>Connected Device Studio Missions</a:t>
            </a:r>
          </a:p>
        </p:txBody>
      </p:sp>
      <p:sp>
        <p:nvSpPr>
          <p:cNvPr id="4" name="TextBox 3"/>
          <p:cNvSpPr txBox="1"/>
          <p:nvPr/>
        </p:nvSpPr>
        <p:spPr>
          <a:xfrm>
            <a:off x="2066037" y="5607467"/>
            <a:ext cx="2235175" cy="572422"/>
          </a:xfrm>
          <a:prstGeom prst="rect">
            <a:avLst/>
          </a:prstGeom>
          <a:noFill/>
        </p:spPr>
        <p:txBody>
          <a:bodyPr wrap="non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altLang="zh-TW" sz="2000" b="0" i="0" u="none" strike="noStrike" kern="0" cap="none" spc="0" normalizeH="0" baseline="0" noProof="0" dirty="0">
                <a:ln>
                  <a:noFill/>
                </a:ln>
                <a:solidFill>
                  <a:srgbClr val="505050">
                    <a:lumMod val="50000"/>
                  </a:srgbClr>
                </a:solidFill>
                <a:effectLst/>
                <a:uLnTx/>
                <a:uFillTx/>
                <a:latin typeface="Segoe UI Light"/>
                <a:ea typeface="+mn-ea"/>
                <a:cs typeface="+mn-cs"/>
              </a:rPr>
              <a:t>admin.iot-cds.net</a:t>
            </a:r>
            <a:endParaRPr kumimoji="0" lang="zh-TW" altLang="en-US" sz="2000" b="0" i="0" u="none" strike="noStrike" kern="0" cap="none" spc="0" normalizeH="0" baseline="0" noProof="0" dirty="0">
              <a:ln>
                <a:noFill/>
              </a:ln>
              <a:solidFill>
                <a:srgbClr val="505050">
                  <a:lumMod val="50000"/>
                </a:srgbClr>
              </a:solidFill>
              <a:effectLst/>
              <a:uLnTx/>
              <a:uFillTx/>
              <a:latin typeface="Segoe UI Light"/>
              <a:ea typeface="+mn-ea"/>
              <a:cs typeface="+mn-cs"/>
            </a:endParaRPr>
          </a:p>
        </p:txBody>
      </p:sp>
      <p:sp>
        <p:nvSpPr>
          <p:cNvPr id="46" name="圓角矩形 28"/>
          <p:cNvSpPr/>
          <p:nvPr/>
        </p:nvSpPr>
        <p:spPr bwMode="auto">
          <a:xfrm>
            <a:off x="5426388" y="1714890"/>
            <a:ext cx="6451385" cy="1920074"/>
          </a:xfrm>
          <a:prstGeom prst="roundRect">
            <a:avLst/>
          </a:prstGeom>
          <a:noFill/>
          <a:ln w="12700" cap="flat" cmpd="sng" algn="ctr">
            <a:solidFill>
              <a:schemeClr val="bg1">
                <a:lumMod val="5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505050"/>
              </a:solidFill>
              <a:effectLst/>
              <a:uLnTx/>
              <a:uFillTx/>
              <a:latin typeface="Arial" charset="0"/>
              <a:ea typeface="+mn-ea"/>
              <a:cs typeface="+mn-cs"/>
            </a:endParaRPr>
          </a:p>
        </p:txBody>
      </p:sp>
      <p:sp>
        <p:nvSpPr>
          <p:cNvPr id="47" name="圓角矩形 28"/>
          <p:cNvSpPr/>
          <p:nvPr/>
        </p:nvSpPr>
        <p:spPr bwMode="auto">
          <a:xfrm>
            <a:off x="5426387" y="3827282"/>
            <a:ext cx="6451385" cy="1905876"/>
          </a:xfrm>
          <a:prstGeom prst="roundRect">
            <a:avLst/>
          </a:prstGeom>
          <a:noFill/>
          <a:ln w="12700" cap="flat" cmpd="sng" algn="ctr">
            <a:solidFill>
              <a:schemeClr val="bg1">
                <a:lumMod val="5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505050"/>
              </a:solidFill>
              <a:effectLst/>
              <a:uLnTx/>
              <a:uFillTx/>
              <a:latin typeface="Arial" charset="0"/>
              <a:ea typeface="+mn-ea"/>
              <a:cs typeface="+mn-cs"/>
            </a:endParaRPr>
          </a:p>
        </p:txBody>
      </p:sp>
      <p:sp>
        <p:nvSpPr>
          <p:cNvPr id="55" name="TextBox 54"/>
          <p:cNvSpPr txBox="1"/>
          <p:nvPr/>
        </p:nvSpPr>
        <p:spPr>
          <a:xfrm>
            <a:off x="5725796" y="1638311"/>
            <a:ext cx="6029429" cy="2034361"/>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150000"/>
              </a:lnSpc>
              <a:spcBef>
                <a:spcPts val="0"/>
              </a:spcBef>
              <a:spcAft>
                <a:spcPts val="60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Segoe UI"/>
                <a:ea typeface="+mn-ea"/>
                <a:cs typeface="+mn-cs"/>
              </a:rPr>
              <a:t>Speed up</a:t>
            </a:r>
            <a:r>
              <a:rPr kumimoji="0" lang="en-US" altLang="zh-TW" sz="1800" b="0" i="0" u="none" strike="noStrike" kern="1200" cap="none" spc="0" normalizeH="0" baseline="0" noProof="0" dirty="0">
                <a:ln>
                  <a:noFill/>
                </a:ln>
                <a:solidFill>
                  <a:srgbClr val="505050"/>
                </a:solidFill>
                <a:effectLst/>
                <a:uLnTx/>
                <a:uFillTx/>
                <a:latin typeface="Segoe UI"/>
                <a:ea typeface="+mn-ea"/>
                <a:cs typeface="+mn-cs"/>
              </a:rPr>
              <a:t> Industry IoT end to end application development and deployment.</a:t>
            </a:r>
          </a:p>
          <a:p>
            <a:pPr marL="0" marR="0" lvl="0" indent="0" algn="l" defTabSz="932563" rtl="0" eaLnBrk="1" fontAlgn="auto" latinLnBrk="0" hangingPunct="1">
              <a:lnSpc>
                <a:spcPct val="150000"/>
              </a:lnSpc>
              <a:spcBef>
                <a:spcPts val="0"/>
              </a:spcBef>
              <a:spcAft>
                <a:spcPts val="600"/>
              </a:spcAft>
              <a:buClrTx/>
              <a:buSzTx/>
              <a:buFontTx/>
              <a:buNone/>
              <a:tabLst/>
              <a:defRPr/>
            </a:pPr>
            <a:r>
              <a:rPr kumimoji="0" lang="en-US" altLang="zh-TW" sz="1800" b="0" i="0" u="none" strike="noStrike" kern="1200" cap="none" spc="0" normalizeH="0" baseline="0" noProof="0" dirty="0">
                <a:ln>
                  <a:noFill/>
                </a:ln>
                <a:solidFill>
                  <a:srgbClr val="505050"/>
                </a:solidFill>
                <a:effectLst/>
                <a:uLnTx/>
                <a:uFillTx/>
                <a:latin typeface="Segoe UI"/>
                <a:ea typeface="+mn-ea"/>
                <a:cs typeface="+mn-cs"/>
              </a:rPr>
              <a:t>Reduce development effort on Industry IoT application by </a:t>
            </a:r>
            <a:r>
              <a:rPr kumimoji="0" lang="en-US" altLang="zh-TW" sz="1800" b="0" i="0" u="none" strike="noStrike" kern="1200" cap="none" spc="0" normalizeH="0" baseline="0" noProof="0" dirty="0">
                <a:ln>
                  <a:noFill/>
                </a:ln>
                <a:solidFill>
                  <a:srgbClr val="FF0000"/>
                </a:solidFill>
                <a:effectLst/>
                <a:uLnTx/>
                <a:uFillTx/>
                <a:latin typeface="Segoe UI"/>
                <a:ea typeface="+mn-ea"/>
                <a:cs typeface="+mn-cs"/>
              </a:rPr>
              <a:t>configurable and manageable</a:t>
            </a:r>
            <a:r>
              <a:rPr kumimoji="0" lang="en-US" altLang="zh-TW" sz="1800" b="0" i="0" u="none" strike="noStrike" kern="1200" cap="none" spc="0" normalizeH="0" baseline="0" noProof="0" dirty="0">
                <a:ln>
                  <a:noFill/>
                </a:ln>
                <a:solidFill>
                  <a:srgbClr val="505050"/>
                </a:solidFill>
                <a:effectLst/>
                <a:uLnTx/>
                <a:uFillTx/>
                <a:latin typeface="Segoe UI"/>
                <a:ea typeface="+mn-ea"/>
                <a:cs typeface="+mn-cs"/>
              </a:rPr>
              <a:t> approach</a:t>
            </a:r>
            <a:endParaRPr kumimoji="0" lang="zh-TW" altLang="en-US" sz="1800" b="0" i="0" u="none" strike="noStrike" kern="0" cap="none" spc="0" normalizeH="0" baseline="0" noProof="0" dirty="0">
              <a:ln>
                <a:noFill/>
              </a:ln>
              <a:solidFill>
                <a:srgbClr val="D2D2D2">
                  <a:lumMod val="50000"/>
                </a:srgbClr>
              </a:solidFill>
              <a:effectLst/>
              <a:uLnTx/>
              <a:uFillTx/>
              <a:latin typeface="Segoe UI Light"/>
              <a:ea typeface="+mn-ea"/>
              <a:cs typeface="+mn-cs"/>
            </a:endParaRPr>
          </a:p>
        </p:txBody>
      </p:sp>
      <p:sp>
        <p:nvSpPr>
          <p:cNvPr id="57" name="TextBox 56"/>
          <p:cNvSpPr txBox="1"/>
          <p:nvPr/>
        </p:nvSpPr>
        <p:spPr>
          <a:xfrm>
            <a:off x="5725796" y="3739824"/>
            <a:ext cx="6429872" cy="2034361"/>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150000"/>
              </a:lnSpc>
              <a:spcBef>
                <a:spcPts val="0"/>
              </a:spcBef>
              <a:spcAft>
                <a:spcPts val="600"/>
              </a:spcAft>
              <a:buClrTx/>
              <a:buSzTx/>
              <a:buFontTx/>
              <a:buNone/>
              <a:tabLst/>
              <a:defRPr/>
            </a:pPr>
            <a:r>
              <a:rPr kumimoji="0" lang="en-US" altLang="zh-TW" sz="1800" b="0" i="0" u="none" strike="noStrike" kern="1200" cap="none" spc="0" normalizeH="0" baseline="0" noProof="0" dirty="0">
                <a:ln>
                  <a:noFill/>
                </a:ln>
                <a:solidFill>
                  <a:srgbClr val="505050"/>
                </a:solidFill>
                <a:effectLst/>
                <a:uLnTx/>
                <a:uFillTx/>
                <a:latin typeface="Segoe UI"/>
                <a:ea typeface="+mn-ea"/>
                <a:cs typeface="+mn-cs"/>
              </a:rPr>
              <a:t>Support device deployment from </a:t>
            </a:r>
            <a:r>
              <a:rPr kumimoji="0" lang="en-US" altLang="zh-TW" sz="1800" b="0" i="0" u="none" strike="noStrike" kern="1200" cap="none" spc="0" normalizeH="0" baseline="0" noProof="0" dirty="0">
                <a:ln>
                  <a:noFill/>
                </a:ln>
                <a:solidFill>
                  <a:srgbClr val="FF0000"/>
                </a:solidFill>
                <a:effectLst/>
                <a:uLnTx/>
                <a:uFillTx/>
                <a:latin typeface="Segoe UI"/>
                <a:ea typeface="+mn-ea"/>
                <a:cs typeface="+mn-cs"/>
              </a:rPr>
              <a:t>global multiple factories</a:t>
            </a:r>
            <a:r>
              <a:rPr kumimoji="0" lang="en-US" altLang="zh-TW" sz="1800" b="0" i="0" u="none" strike="noStrike" kern="1200" cap="none" spc="0" normalizeH="0" baseline="0" noProof="0" dirty="0">
                <a:ln>
                  <a:noFill/>
                </a:ln>
                <a:solidFill>
                  <a:srgbClr val="505050"/>
                </a:solidFill>
                <a:effectLst/>
                <a:uLnTx/>
                <a:uFillTx/>
                <a:latin typeface="Segoe UI"/>
                <a:ea typeface="+mn-ea"/>
                <a:cs typeface="+mn-cs"/>
              </a:rPr>
              <a:t> with centralize management </a:t>
            </a:r>
          </a:p>
          <a:p>
            <a:pPr marL="0" marR="0" lvl="0" indent="0" algn="l" defTabSz="932563" rtl="0" eaLnBrk="1" fontAlgn="auto" latinLnBrk="0" hangingPunct="1">
              <a:lnSpc>
                <a:spcPct val="150000"/>
              </a:lnSpc>
              <a:spcBef>
                <a:spcPts val="0"/>
              </a:spcBef>
              <a:spcAft>
                <a:spcPts val="600"/>
              </a:spcAft>
              <a:buClrTx/>
              <a:buSzTx/>
              <a:buFontTx/>
              <a:buNone/>
              <a:tabLst/>
              <a:defRPr/>
            </a:pPr>
            <a:r>
              <a:rPr kumimoji="0" lang="en-US" altLang="zh-TW" sz="1800" b="0" i="0" u="none" strike="noStrike" kern="1200" cap="none" spc="0" normalizeH="0" baseline="0" noProof="0" dirty="0">
                <a:ln>
                  <a:noFill/>
                </a:ln>
                <a:solidFill>
                  <a:srgbClr val="505050"/>
                </a:solidFill>
                <a:effectLst/>
                <a:uLnTx/>
                <a:uFillTx/>
                <a:latin typeface="Segoe UI"/>
                <a:ea typeface="+mn-ea"/>
                <a:cs typeface="+mn-cs"/>
              </a:rPr>
              <a:t>As a </a:t>
            </a:r>
            <a:r>
              <a:rPr kumimoji="0" lang="en-US" altLang="zh-TW" sz="1800" b="0" i="0" u="none" strike="noStrike" kern="1200" cap="none" spc="0" normalizeH="0" baseline="0" noProof="0" dirty="0">
                <a:ln>
                  <a:noFill/>
                </a:ln>
                <a:solidFill>
                  <a:srgbClr val="FF0000"/>
                </a:solidFill>
                <a:effectLst/>
                <a:uLnTx/>
                <a:uFillTx/>
                <a:latin typeface="Segoe UI"/>
                <a:ea typeface="+mn-ea"/>
                <a:cs typeface="+mn-cs"/>
              </a:rPr>
              <a:t>SaaS application</a:t>
            </a:r>
            <a:r>
              <a:rPr kumimoji="0" lang="en-US" altLang="zh-TW" sz="1800" b="0" i="0" u="none" strike="noStrike" kern="1200" cap="none" spc="0" normalizeH="0" baseline="0" noProof="0" dirty="0">
                <a:ln>
                  <a:noFill/>
                </a:ln>
                <a:solidFill>
                  <a:srgbClr val="505050"/>
                </a:solidFill>
                <a:effectLst/>
                <a:uLnTx/>
                <a:uFillTx/>
                <a:latin typeface="Segoe UI"/>
                <a:ea typeface="+mn-ea"/>
                <a:cs typeface="+mn-cs"/>
              </a:rPr>
              <a:t>, offers out of box widget, dashboard, and support customized integration.</a:t>
            </a:r>
            <a:endParaRPr kumimoji="0" lang="zh-TW" altLang="en-US" sz="1800" b="0" i="0" u="none" strike="noStrike" kern="0" cap="none" spc="0" normalizeH="0" baseline="0" noProof="0" dirty="0">
              <a:ln>
                <a:noFill/>
              </a:ln>
              <a:solidFill>
                <a:srgbClr val="D2D2D2">
                  <a:lumMod val="50000"/>
                </a:srgbClr>
              </a:solidFill>
              <a:effectLst/>
              <a:uLnTx/>
              <a:uFillTx/>
              <a:latin typeface="Segoe UI Light"/>
              <a:ea typeface="+mn-ea"/>
              <a:cs typeface="+mn-cs"/>
            </a:endParaRPr>
          </a:p>
        </p:txBody>
      </p:sp>
      <p:pic>
        <p:nvPicPr>
          <p:cNvPr id="6" name="Picture 5"/>
          <p:cNvPicPr>
            <a:picLocks noChangeAspect="1"/>
          </p:cNvPicPr>
          <p:nvPr/>
        </p:nvPicPr>
        <p:blipFill>
          <a:blip r:embed="rId3"/>
          <a:stretch>
            <a:fillRect/>
          </a:stretch>
        </p:blipFill>
        <p:spPr>
          <a:xfrm>
            <a:off x="1152192" y="1315693"/>
            <a:ext cx="3996299" cy="4291774"/>
          </a:xfrm>
          <a:prstGeom prst="rect">
            <a:avLst/>
          </a:prstGeom>
        </p:spPr>
      </p:pic>
    </p:spTree>
    <p:extLst>
      <p:ext uri="{BB962C8B-B14F-4D97-AF65-F5344CB8AC3E}">
        <p14:creationId xmlns:p14="http://schemas.microsoft.com/office/powerpoint/2010/main" val="17563298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圓角矩形 28"/>
          <p:cNvSpPr/>
          <p:nvPr/>
        </p:nvSpPr>
        <p:spPr bwMode="auto">
          <a:xfrm>
            <a:off x="687926" y="1211158"/>
            <a:ext cx="3794299" cy="5208691"/>
          </a:xfrm>
          <a:prstGeom prst="roundRect">
            <a:avLst/>
          </a:prstGeom>
          <a:noFill/>
          <a:ln w="25400" cap="flat" cmpd="sng" algn="ctr">
            <a:solidFill>
              <a:srgbClr val="92D05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505050"/>
              </a:solidFill>
              <a:effectLst/>
              <a:uLnTx/>
              <a:uFillTx/>
              <a:latin typeface="Arial" charset="0"/>
              <a:ea typeface="+mn-ea"/>
              <a:cs typeface="+mn-cs"/>
            </a:endParaRPr>
          </a:p>
        </p:txBody>
      </p:sp>
      <p:sp>
        <p:nvSpPr>
          <p:cNvPr id="90" name="圓角矩形 28"/>
          <p:cNvSpPr/>
          <p:nvPr/>
        </p:nvSpPr>
        <p:spPr bwMode="auto">
          <a:xfrm>
            <a:off x="7283275" y="1211158"/>
            <a:ext cx="3794299" cy="5208691"/>
          </a:xfrm>
          <a:prstGeom prst="roundRect">
            <a:avLst/>
          </a:prstGeom>
          <a:solidFill>
            <a:srgbClr val="92D050">
              <a:alpha val="40000"/>
            </a:srgbClr>
          </a:solidFill>
          <a:ln w="12700" cap="flat" cmpd="sng" algn="ctr">
            <a:solidFill>
              <a:srgbClr val="92D05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505050"/>
              </a:solidFill>
              <a:effectLst/>
              <a:uLnTx/>
              <a:uFillTx/>
              <a:latin typeface="Arial" charset="0"/>
              <a:ea typeface="+mn-ea"/>
              <a:cs typeface="+mn-cs"/>
            </a:endParaRPr>
          </a:p>
        </p:txBody>
      </p:sp>
      <p:sp>
        <p:nvSpPr>
          <p:cNvPr id="2" name="Title 1"/>
          <p:cNvSpPr>
            <a:spLocks noGrp="1"/>
          </p:cNvSpPr>
          <p:nvPr>
            <p:ph type="title"/>
          </p:nvPr>
        </p:nvSpPr>
        <p:spPr/>
        <p:txBody>
          <a:bodyPr/>
          <a:lstStyle/>
          <a:p>
            <a:r>
              <a:rPr lang="en-US" altLang="zh-TW" dirty="0"/>
              <a:t>Connected Device Studio</a:t>
            </a:r>
            <a:endParaRPr lang="zh-TW" altLang="en-US" dirty="0"/>
          </a:p>
        </p:txBody>
      </p:sp>
      <p:grpSp>
        <p:nvGrpSpPr>
          <p:cNvPr id="3" name="Group 2"/>
          <p:cNvGrpSpPr/>
          <p:nvPr/>
        </p:nvGrpSpPr>
        <p:grpSpPr>
          <a:xfrm>
            <a:off x="881574" y="1485728"/>
            <a:ext cx="1313288" cy="1546182"/>
            <a:chOff x="485032" y="2321068"/>
            <a:chExt cx="2438400" cy="2795599"/>
          </a:xfrm>
        </p:grpSpPr>
        <p:grpSp>
          <p:nvGrpSpPr>
            <p:cNvPr id="4" name="群組 8"/>
            <p:cNvGrpSpPr/>
            <p:nvPr/>
          </p:nvGrpSpPr>
          <p:grpSpPr>
            <a:xfrm>
              <a:off x="485032" y="2321068"/>
              <a:ext cx="2438400" cy="2795599"/>
              <a:chOff x="1946913" y="2390104"/>
              <a:chExt cx="2438400" cy="2795599"/>
            </a:xfrm>
          </p:grpSpPr>
          <p:pic>
            <p:nvPicPr>
              <p:cNvPr id="6"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7" name="文字方塊 7"/>
              <p:cNvSpPr txBox="1"/>
              <p:nvPr/>
            </p:nvSpPr>
            <p:spPr>
              <a:xfrm>
                <a:off x="2104882" y="4629222"/>
                <a:ext cx="1813530" cy="55648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Segoe UI"/>
                    <a:ea typeface="+mn-ea"/>
                    <a:cs typeface="+mn-cs"/>
                  </a:rPr>
                  <a:t>Enterprise</a:t>
                </a:r>
                <a:endParaRPr kumimoji="0" lang="zh-TW" altLang="en-US" sz="14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 name="Rectangle 4"/>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5" name="Elbow Connector 14"/>
          <p:cNvCxnSpPr>
            <a:stCxn id="7" idx="2"/>
            <a:endCxn id="16" idx="1"/>
          </p:cNvCxnSpPr>
          <p:nvPr/>
        </p:nvCxnSpPr>
        <p:spPr>
          <a:xfrm rot="16200000" flipH="1">
            <a:off x="1187592" y="3299343"/>
            <a:ext cx="874154" cy="339288"/>
          </a:xfrm>
          <a:prstGeom prst="bentConnector2">
            <a:avLst/>
          </a:prstGeom>
          <a:ln w="38100">
            <a:solidFill>
              <a:srgbClr val="FF0000"/>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659139" y="2714228"/>
            <a:ext cx="1629136" cy="1716478"/>
            <a:chOff x="1659139" y="2714228"/>
            <a:chExt cx="1629136" cy="1716478"/>
          </a:xfrm>
        </p:grpSpPr>
        <p:grpSp>
          <p:nvGrpSpPr>
            <p:cNvPr id="12" name="Group 11"/>
            <p:cNvGrpSpPr/>
            <p:nvPr/>
          </p:nvGrpSpPr>
          <p:grpSpPr>
            <a:xfrm>
              <a:off x="1659139" y="2714228"/>
              <a:ext cx="1629136" cy="1716478"/>
              <a:chOff x="3907427" y="3007781"/>
              <a:chExt cx="1629136" cy="1716478"/>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7427" y="3007781"/>
                <a:ext cx="1629136" cy="1629136"/>
              </a:xfrm>
              <a:prstGeom prst="rect">
                <a:avLst/>
              </a:prstGeom>
            </p:spPr>
          </p:pic>
          <p:sp>
            <p:nvSpPr>
              <p:cNvPr id="9" name="文字方塊 30"/>
              <p:cNvSpPr txBox="1"/>
              <p:nvPr/>
            </p:nvSpPr>
            <p:spPr>
              <a:xfrm>
                <a:off x="4340768" y="4416482"/>
                <a:ext cx="7624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Segoe UI"/>
                    <a:ea typeface="+mn-ea"/>
                    <a:cs typeface="+mn-cs"/>
                  </a:rPr>
                  <a:t>Factory</a:t>
                </a:r>
                <a:endParaRPr kumimoji="0" lang="zh-TW" altLang="en-US" sz="14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6" name="Rectangle 15"/>
            <p:cNvSpPr/>
            <p:nvPr/>
          </p:nvSpPr>
          <p:spPr bwMode="auto">
            <a:xfrm>
              <a:off x="1794313" y="3737690"/>
              <a:ext cx="298167" cy="3367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p:cNvGrpSpPr/>
          <p:nvPr/>
        </p:nvGrpSpPr>
        <p:grpSpPr>
          <a:xfrm>
            <a:off x="2742683" y="5083924"/>
            <a:ext cx="1330633" cy="1109752"/>
            <a:chOff x="2742683" y="4869179"/>
            <a:chExt cx="1330633" cy="1109752"/>
          </a:xfrm>
        </p:grpSpPr>
        <p:grpSp>
          <p:nvGrpSpPr>
            <p:cNvPr id="13" name="Group 12"/>
            <p:cNvGrpSpPr/>
            <p:nvPr/>
          </p:nvGrpSpPr>
          <p:grpSpPr>
            <a:xfrm>
              <a:off x="2742683" y="4869179"/>
              <a:ext cx="1330633" cy="1109752"/>
              <a:chOff x="1875637" y="4827661"/>
              <a:chExt cx="1330633" cy="1109752"/>
            </a:xfrm>
          </p:grpSpPr>
          <p:sp>
            <p:nvSpPr>
              <p:cNvPr id="11" name="文字方塊 30"/>
              <p:cNvSpPr txBox="1"/>
              <p:nvPr/>
            </p:nvSpPr>
            <p:spPr>
              <a:xfrm>
                <a:off x="2030207" y="5629636"/>
                <a:ext cx="10422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Segoe UI"/>
                    <a:ea typeface="+mn-ea"/>
                    <a:cs typeface="+mn-cs"/>
                  </a:rPr>
                  <a:t>Equipment</a:t>
                </a:r>
                <a:endParaRPr kumimoji="0" lang="zh-TW" altLang="en-US" sz="14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637" y="4827661"/>
                <a:ext cx="1330633" cy="824993"/>
              </a:xfrm>
              <a:prstGeom prst="rect">
                <a:avLst/>
              </a:prstGeom>
            </p:spPr>
          </p:pic>
        </p:grpSp>
        <p:sp>
          <p:nvSpPr>
            <p:cNvPr id="21" name="Rectangle 20"/>
            <p:cNvSpPr/>
            <p:nvPr/>
          </p:nvSpPr>
          <p:spPr bwMode="auto">
            <a:xfrm>
              <a:off x="2753074" y="5182876"/>
              <a:ext cx="251466" cy="24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 name="Elbow Connector 19"/>
          <p:cNvCxnSpPr>
            <a:stCxn id="9" idx="2"/>
            <a:endCxn id="10" idx="1"/>
          </p:cNvCxnSpPr>
          <p:nvPr/>
        </p:nvCxnSpPr>
        <p:spPr>
          <a:xfrm rot="16200000" flipH="1">
            <a:off x="2075338" y="4829075"/>
            <a:ext cx="1065715" cy="268976"/>
          </a:xfrm>
          <a:prstGeom prst="bentConnector2">
            <a:avLst/>
          </a:prstGeom>
          <a:ln w="38100">
            <a:solidFill>
              <a:srgbClr val="FF0000"/>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9635836" y="1637469"/>
            <a:ext cx="1161087" cy="1394441"/>
            <a:chOff x="9571374" y="1747687"/>
            <a:chExt cx="1161087" cy="1394441"/>
          </a:xfrm>
        </p:grpSpPr>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7064" y="1747687"/>
              <a:ext cx="789709" cy="1086664"/>
            </a:xfrm>
            <a:prstGeom prst="rect">
              <a:avLst/>
            </a:prstGeom>
          </p:spPr>
        </p:pic>
        <p:sp>
          <p:nvSpPr>
            <p:cNvPr id="29" name="文字方塊 7"/>
            <p:cNvSpPr txBox="1"/>
            <p:nvPr/>
          </p:nvSpPr>
          <p:spPr>
            <a:xfrm>
              <a:off x="9571374" y="2834351"/>
              <a:ext cx="11610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Segoe UI"/>
                  <a:ea typeface="+mn-ea"/>
                  <a:cs typeface="+mn-cs"/>
                </a:rPr>
                <a:t>V-Enterprise</a:t>
              </a:r>
              <a:endParaRPr kumimoji="0" lang="zh-TW" altLang="en-US" sz="14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33" name="Group 32"/>
          <p:cNvGrpSpPr/>
          <p:nvPr/>
        </p:nvGrpSpPr>
        <p:grpSpPr>
          <a:xfrm>
            <a:off x="7490192" y="5081072"/>
            <a:ext cx="1226618" cy="1131654"/>
            <a:chOff x="7614017" y="4931524"/>
            <a:chExt cx="1226618" cy="1131654"/>
          </a:xfrm>
        </p:grpSpPr>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4830" y="4931524"/>
              <a:ext cx="824993" cy="824993"/>
            </a:xfrm>
            <a:prstGeom prst="rect">
              <a:avLst/>
            </a:prstGeom>
          </p:spPr>
        </p:pic>
        <p:sp>
          <p:nvSpPr>
            <p:cNvPr id="32" name="文字方塊 30"/>
            <p:cNvSpPr txBox="1"/>
            <p:nvPr/>
          </p:nvSpPr>
          <p:spPr>
            <a:xfrm>
              <a:off x="7614017" y="5755401"/>
              <a:ext cx="1226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Segoe UI"/>
                  <a:ea typeface="+mn-ea"/>
                  <a:cs typeface="+mn-cs"/>
                </a:rPr>
                <a:t>V-Equipment</a:t>
              </a:r>
              <a:endParaRPr kumimoji="0" lang="zh-TW" altLang="en-US" sz="14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36" name="Elbow Connector 35"/>
          <p:cNvCxnSpPr>
            <a:stCxn id="26" idx="3"/>
            <a:endCxn id="30" idx="2"/>
          </p:cNvCxnSpPr>
          <p:nvPr/>
        </p:nvCxnSpPr>
        <p:spPr>
          <a:xfrm flipV="1">
            <a:off x="8515998" y="4343364"/>
            <a:ext cx="510238" cy="1150205"/>
          </a:xfrm>
          <a:prstGeom prst="bentConnector2">
            <a:avLst/>
          </a:prstGeom>
          <a:ln w="38100">
            <a:solidFill>
              <a:srgbClr val="0070C0"/>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42" idx="3"/>
            <a:endCxn id="29" idx="2"/>
          </p:cNvCxnSpPr>
          <p:nvPr/>
        </p:nvCxnSpPr>
        <p:spPr>
          <a:xfrm flipV="1">
            <a:off x="9592095" y="3031910"/>
            <a:ext cx="624285" cy="874153"/>
          </a:xfrm>
          <a:prstGeom prst="bentConnector2">
            <a:avLst/>
          </a:prstGeom>
          <a:ln w="38100">
            <a:solidFill>
              <a:srgbClr val="0070C0"/>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8416636" y="3069516"/>
            <a:ext cx="1219200" cy="1273848"/>
            <a:chOff x="8416636" y="3069516"/>
            <a:chExt cx="1219200" cy="1273848"/>
          </a:xfrm>
        </p:grpSpPr>
        <p:grpSp>
          <p:nvGrpSpPr>
            <p:cNvPr id="34" name="Group 33"/>
            <p:cNvGrpSpPr/>
            <p:nvPr/>
          </p:nvGrpSpPr>
          <p:grpSpPr>
            <a:xfrm>
              <a:off x="8416636" y="3069516"/>
              <a:ext cx="1219200" cy="1273848"/>
              <a:chOff x="8416636" y="3213292"/>
              <a:chExt cx="1219200" cy="1273848"/>
            </a:xfrm>
          </p:grpSpPr>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6636" y="3213292"/>
                <a:ext cx="1219200" cy="1048796"/>
              </a:xfrm>
              <a:prstGeom prst="rect">
                <a:avLst/>
              </a:prstGeom>
            </p:spPr>
          </p:pic>
          <p:sp>
            <p:nvSpPr>
              <p:cNvPr id="30" name="文字方塊 30"/>
              <p:cNvSpPr txBox="1"/>
              <p:nvPr/>
            </p:nvSpPr>
            <p:spPr>
              <a:xfrm>
                <a:off x="8552837" y="4179363"/>
                <a:ext cx="9467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Segoe UI"/>
                    <a:ea typeface="+mn-ea"/>
                    <a:cs typeface="+mn-cs"/>
                  </a:rPr>
                  <a:t>V-Factory</a:t>
                </a:r>
                <a:endParaRPr kumimoji="0" lang="zh-TW" altLang="en-US" sz="14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2" name="Rectangle 41"/>
            <p:cNvSpPr/>
            <p:nvPr/>
          </p:nvSpPr>
          <p:spPr bwMode="auto">
            <a:xfrm>
              <a:off x="9407174" y="3804267"/>
              <a:ext cx="184921" cy="2035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6" name="Elbow Connector 45"/>
          <p:cNvCxnSpPr>
            <a:stCxn id="10" idx="3"/>
            <a:endCxn id="45" idx="1"/>
          </p:cNvCxnSpPr>
          <p:nvPr/>
        </p:nvCxnSpPr>
        <p:spPr>
          <a:xfrm flipV="1">
            <a:off x="4073316" y="5494777"/>
            <a:ext cx="1244253" cy="1644"/>
          </a:xfrm>
          <a:prstGeom prst="bentConnector3">
            <a:avLst>
              <a:gd name="adj1" fmla="val 50000"/>
            </a:avLst>
          </a:prstGeom>
          <a:ln w="38100">
            <a:solidFill>
              <a:srgbClr val="FF0000"/>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45" idx="3"/>
            <a:endCxn id="26" idx="1"/>
          </p:cNvCxnSpPr>
          <p:nvPr/>
        </p:nvCxnSpPr>
        <p:spPr>
          <a:xfrm flipV="1">
            <a:off x="6455489" y="5493569"/>
            <a:ext cx="1235516" cy="1208"/>
          </a:xfrm>
          <a:prstGeom prst="bentConnector3">
            <a:avLst>
              <a:gd name="adj1" fmla="val 50000"/>
            </a:avLst>
          </a:prstGeom>
          <a:ln w="38100">
            <a:solidFill>
              <a:srgbClr val="0070C0"/>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979069" y="4982839"/>
            <a:ext cx="1858394" cy="1330445"/>
            <a:chOff x="4874294" y="4982839"/>
            <a:chExt cx="1858394" cy="1330445"/>
          </a:xfrm>
        </p:grpSpPr>
        <p:pic>
          <p:nvPicPr>
            <p:cNvPr id="45" name="Picture 44"/>
            <p:cNvPicPr>
              <a:picLocks noChangeAspect="1"/>
            </p:cNvPicPr>
            <p:nvPr/>
          </p:nvPicPr>
          <p:blipFill>
            <a:blip r:embed="rId9"/>
            <a:stretch>
              <a:fillRect/>
            </a:stretch>
          </p:blipFill>
          <p:spPr>
            <a:xfrm>
              <a:off x="5212794" y="4982839"/>
              <a:ext cx="1137920" cy="1023875"/>
            </a:xfrm>
            <a:prstGeom prst="rect">
              <a:avLst/>
            </a:prstGeom>
          </p:spPr>
        </p:pic>
        <p:sp>
          <p:nvSpPr>
            <p:cNvPr id="52" name="文字方塊 30"/>
            <p:cNvSpPr txBox="1"/>
            <p:nvPr/>
          </p:nvSpPr>
          <p:spPr>
            <a:xfrm>
              <a:off x="4874294" y="6005507"/>
              <a:ext cx="18583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Segoe UI"/>
                  <a:ea typeface="+mn-ea"/>
                  <a:cs typeface="+mn-cs"/>
                </a:rPr>
                <a:t>IoT Device / Gateway</a:t>
              </a:r>
              <a:endParaRPr kumimoji="0" lang="zh-TW" altLang="en-US" sz="14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9" name="Group 58"/>
          <p:cNvGrpSpPr/>
          <p:nvPr/>
        </p:nvGrpSpPr>
        <p:grpSpPr>
          <a:xfrm>
            <a:off x="5353663" y="2520604"/>
            <a:ext cx="837040" cy="1103488"/>
            <a:chOff x="5575458" y="2145546"/>
            <a:chExt cx="1123749" cy="1420522"/>
          </a:xfrm>
        </p:grpSpPr>
        <p:pic>
          <p:nvPicPr>
            <p:cNvPr id="57" name="圖片 8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75458" y="2145546"/>
              <a:ext cx="1123749" cy="1121254"/>
            </a:xfrm>
            <a:prstGeom prst="rect">
              <a:avLst/>
            </a:prstGeom>
          </p:spPr>
        </p:pic>
        <p:sp>
          <p:nvSpPr>
            <p:cNvPr id="58" name="文字方塊 159"/>
            <p:cNvSpPr txBox="1"/>
            <p:nvPr/>
          </p:nvSpPr>
          <p:spPr>
            <a:xfrm>
              <a:off x="5863320" y="3304457"/>
              <a:ext cx="437940" cy="26161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rPr>
                <a:t>ERP</a:t>
              </a:r>
              <a:endParaRPr kumimoji="0" lang="zh-TW" altLang="en-US" sz="10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0" name="群組 107"/>
          <p:cNvGrpSpPr/>
          <p:nvPr/>
        </p:nvGrpSpPr>
        <p:grpSpPr>
          <a:xfrm>
            <a:off x="5360747" y="3732368"/>
            <a:ext cx="808032" cy="989675"/>
            <a:chOff x="3335620" y="1171511"/>
            <a:chExt cx="1065732" cy="1326739"/>
          </a:xfrm>
        </p:grpSpPr>
        <p:pic>
          <p:nvPicPr>
            <p:cNvPr id="61" name="圖片 8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35620" y="1171511"/>
              <a:ext cx="1065732" cy="1065732"/>
            </a:xfrm>
            <a:prstGeom prst="rect">
              <a:avLst/>
            </a:prstGeom>
          </p:spPr>
        </p:pic>
        <p:sp>
          <p:nvSpPr>
            <p:cNvPr id="62" name="文字方塊 160"/>
            <p:cNvSpPr txBox="1"/>
            <p:nvPr/>
          </p:nvSpPr>
          <p:spPr>
            <a:xfrm>
              <a:off x="3564123" y="2236640"/>
              <a:ext cx="47801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rPr>
                <a:t>MES</a:t>
              </a:r>
              <a:endParaRPr kumimoji="0" lang="zh-TW" altLang="en-US" sz="9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endParaRPr>
            </a:p>
          </p:txBody>
        </p:sp>
      </p:grpSp>
      <p:cxnSp>
        <p:nvCxnSpPr>
          <p:cNvPr id="71" name="Elbow Connector 70"/>
          <p:cNvCxnSpPr>
            <a:stCxn id="26" idx="1"/>
          </p:cNvCxnSpPr>
          <p:nvPr/>
        </p:nvCxnSpPr>
        <p:spPr>
          <a:xfrm rot="10800000" flipV="1">
            <a:off x="6426479" y="5493569"/>
            <a:ext cx="1264526" cy="153608"/>
          </a:xfrm>
          <a:prstGeom prst="bentConnector3">
            <a:avLst>
              <a:gd name="adj1" fmla="val 50000"/>
            </a:avLst>
          </a:prstGeom>
          <a:ln w="38100">
            <a:solidFill>
              <a:srgbClr val="0070C0"/>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45" idx="1"/>
          </p:cNvCxnSpPr>
          <p:nvPr/>
        </p:nvCxnSpPr>
        <p:spPr>
          <a:xfrm rot="10800000" flipV="1">
            <a:off x="4073317" y="5494777"/>
            <a:ext cx="1244253" cy="152400"/>
          </a:xfrm>
          <a:prstGeom prst="bentConnector3">
            <a:avLst>
              <a:gd name="adj1" fmla="val 50000"/>
            </a:avLst>
          </a:prstGeom>
          <a:ln w="38100">
            <a:solidFill>
              <a:srgbClr val="FF0000"/>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1089485" y="5314952"/>
            <a:ext cx="814486" cy="888899"/>
            <a:chOff x="664388" y="4853463"/>
            <a:chExt cx="1129540" cy="1193455"/>
          </a:xfrm>
        </p:grpSpPr>
        <p:pic>
          <p:nvPicPr>
            <p:cNvPr id="94" name="圖片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832798" y="4853463"/>
              <a:ext cx="897611" cy="885678"/>
            </a:xfrm>
            <a:prstGeom prst="rect">
              <a:avLst/>
            </a:prstGeom>
          </p:spPr>
        </p:pic>
        <p:sp>
          <p:nvSpPr>
            <p:cNvPr id="95" name="文字方塊 32"/>
            <p:cNvSpPr txBox="1"/>
            <p:nvPr/>
          </p:nvSpPr>
          <p:spPr>
            <a:xfrm>
              <a:off x="664388" y="5739141"/>
              <a:ext cx="11295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Segoe UI"/>
                  <a:ea typeface="+mn-ea"/>
                  <a:cs typeface="+mn-cs"/>
                </a:rPr>
                <a:t>Factory Ops</a:t>
              </a:r>
              <a:endParaRPr kumimoji="0" lang="zh-TW" altLang="en-US" sz="14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7" name="文字方塊 159"/>
          <p:cNvSpPr txBox="1"/>
          <p:nvPr/>
        </p:nvSpPr>
        <p:spPr>
          <a:xfrm>
            <a:off x="7523266" y="1422521"/>
            <a:ext cx="10310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Cyber</a:t>
            </a:r>
            <a:endPar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98" name="文字方塊 159"/>
          <p:cNvSpPr txBox="1"/>
          <p:nvPr/>
        </p:nvSpPr>
        <p:spPr>
          <a:xfrm>
            <a:off x="2939192" y="1466624"/>
            <a:ext cx="13404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rPr>
              <a:t>Physical</a:t>
            </a:r>
            <a:endParaRPr kumimoji="0" lang="zh-TW" altLang="en-US" sz="1800" b="0" i="0" u="none" strike="noStrike" kern="1200" cap="none" spc="0" normalizeH="0" baseline="0" noProof="0" dirty="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01" name="Left-Right Arrow 100"/>
          <p:cNvSpPr/>
          <p:nvPr/>
        </p:nvSpPr>
        <p:spPr bwMode="auto">
          <a:xfrm>
            <a:off x="6665635" y="2208556"/>
            <a:ext cx="1170244" cy="40558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Left-Right Arrow 101"/>
          <p:cNvSpPr/>
          <p:nvPr/>
        </p:nvSpPr>
        <p:spPr bwMode="auto">
          <a:xfrm>
            <a:off x="6635688" y="3565823"/>
            <a:ext cx="1170244" cy="40558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 name="Picture 10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4237" y="5826914"/>
            <a:ext cx="1487370" cy="972740"/>
          </a:xfrm>
          <a:prstGeom prst="rect">
            <a:avLst/>
          </a:prstGeom>
        </p:spPr>
      </p:pic>
      <p:grpSp>
        <p:nvGrpSpPr>
          <p:cNvPr id="63" name="Group 62"/>
          <p:cNvGrpSpPr/>
          <p:nvPr/>
        </p:nvGrpSpPr>
        <p:grpSpPr>
          <a:xfrm>
            <a:off x="9495362" y="4221687"/>
            <a:ext cx="1152560" cy="1583018"/>
            <a:chOff x="4404581" y="198837"/>
            <a:chExt cx="1152560" cy="1583018"/>
          </a:xfrm>
        </p:grpSpPr>
        <p:pic>
          <p:nvPicPr>
            <p:cNvPr id="64" name="Picture 6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32814" y="198837"/>
              <a:ext cx="960298" cy="960298"/>
            </a:xfrm>
            <a:prstGeom prst="rect">
              <a:avLst/>
            </a:prstGeom>
          </p:spPr>
        </p:pic>
        <p:sp>
          <p:nvSpPr>
            <p:cNvPr id="66" name="文字方塊 159"/>
            <p:cNvSpPr txBox="1"/>
            <p:nvPr/>
          </p:nvSpPr>
          <p:spPr>
            <a:xfrm>
              <a:off x="4404581" y="1043191"/>
              <a:ext cx="1152560"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rPr>
                <a:t>Dashboard,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rPr>
                <a:t>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rPr>
                <a:t>&amp; Control</a:t>
              </a:r>
              <a:endParaRPr kumimoji="0" lang="zh-TW" altLang="en-US" sz="11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4" name="Group 13"/>
          <p:cNvGrpSpPr/>
          <p:nvPr/>
        </p:nvGrpSpPr>
        <p:grpSpPr>
          <a:xfrm>
            <a:off x="10508946" y="3193594"/>
            <a:ext cx="1351332" cy="1040977"/>
            <a:chOff x="9667333" y="4230363"/>
            <a:chExt cx="1351332" cy="1040977"/>
          </a:xfrm>
        </p:grpSpPr>
        <p:grpSp>
          <p:nvGrpSpPr>
            <p:cNvPr id="91" name="Group 90"/>
            <p:cNvGrpSpPr/>
            <p:nvPr/>
          </p:nvGrpSpPr>
          <p:grpSpPr>
            <a:xfrm>
              <a:off x="9746848" y="4230363"/>
              <a:ext cx="1161146" cy="767916"/>
              <a:chOff x="9751513" y="5341231"/>
              <a:chExt cx="1161146" cy="767916"/>
            </a:xfrm>
          </p:grpSpPr>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1513" y="5366175"/>
                <a:ext cx="549209" cy="538774"/>
              </a:xfrm>
              <a:prstGeom prst="rect">
                <a:avLst/>
              </a:prstGeom>
            </p:spPr>
          </p:pic>
          <p:pic>
            <p:nvPicPr>
              <p:cNvPr id="88" name="Picture 8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88846" y="5570373"/>
                <a:ext cx="549209" cy="538774"/>
              </a:xfrm>
              <a:prstGeom prst="rect">
                <a:avLst/>
              </a:prstGeom>
            </p:spPr>
          </p:pic>
          <p:pic>
            <p:nvPicPr>
              <p:cNvPr id="89" name="Picture 8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63450" y="5341231"/>
                <a:ext cx="549209" cy="538774"/>
              </a:xfrm>
              <a:prstGeom prst="rect">
                <a:avLst/>
              </a:prstGeom>
            </p:spPr>
          </p:pic>
        </p:grpSp>
        <p:sp>
          <p:nvSpPr>
            <p:cNvPr id="67" name="文字方塊 159"/>
            <p:cNvSpPr txBox="1"/>
            <p:nvPr/>
          </p:nvSpPr>
          <p:spPr>
            <a:xfrm>
              <a:off x="9667333" y="4963563"/>
              <a:ext cx="13513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rPr>
                <a:t>Data Platform</a:t>
              </a:r>
              <a:endParaRPr kumimoji="0" lang="zh-TW" altLang="en-US" sz="11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8" name="Group 17"/>
          <p:cNvGrpSpPr/>
          <p:nvPr/>
        </p:nvGrpSpPr>
        <p:grpSpPr>
          <a:xfrm>
            <a:off x="5301256" y="1341322"/>
            <a:ext cx="941854" cy="1043457"/>
            <a:chOff x="5301256" y="1378192"/>
            <a:chExt cx="941854" cy="1043457"/>
          </a:xfrm>
        </p:grpSpPr>
        <p:pic>
          <p:nvPicPr>
            <p:cNvPr id="17" name="Picture 16"/>
            <p:cNvPicPr>
              <a:picLocks noChangeAspect="1"/>
            </p:cNvPicPr>
            <p:nvPr/>
          </p:nvPicPr>
          <p:blipFill>
            <a:blip r:embed="rId16"/>
            <a:stretch>
              <a:fillRect/>
            </a:stretch>
          </p:blipFill>
          <p:spPr>
            <a:xfrm>
              <a:off x="5301256" y="1378192"/>
              <a:ext cx="941854" cy="775981"/>
            </a:xfrm>
            <a:prstGeom prst="rect">
              <a:avLst/>
            </a:prstGeom>
          </p:spPr>
        </p:pic>
        <p:sp>
          <p:nvSpPr>
            <p:cNvPr id="68" name="文字方塊 159"/>
            <p:cNvSpPr txBox="1"/>
            <p:nvPr/>
          </p:nvSpPr>
          <p:spPr>
            <a:xfrm>
              <a:off x="5574797" y="2160039"/>
              <a:ext cx="4619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rPr>
                <a:t>App</a:t>
              </a:r>
              <a:endParaRPr kumimoji="0" lang="zh-TW" altLang="en-US" sz="1000" b="0" i="0" u="none" strike="noStrike" kern="1200" cap="none" spc="0" normalizeH="0" baseline="0" noProof="0" dirty="0">
                <a:ln>
                  <a:noFill/>
                </a:ln>
                <a:solidFill>
                  <a:srgbClr val="505050"/>
                </a:solidFill>
                <a:effectLst/>
                <a:uLnTx/>
                <a:uFillTx/>
                <a:latin typeface="微軟正黑體" panose="020B0604030504040204" pitchFamily="34" charset="-120"/>
                <a:ea typeface="微軟正黑體" panose="020B0604030504040204" pitchFamily="34" charset="-120"/>
                <a:cs typeface="+mn-cs"/>
              </a:endParaRPr>
            </a:p>
          </p:txBody>
        </p:sp>
      </p:grpSp>
    </p:spTree>
    <p:extLst>
      <p:ext uri="{BB962C8B-B14F-4D97-AF65-F5344CB8AC3E}">
        <p14:creationId xmlns:p14="http://schemas.microsoft.com/office/powerpoint/2010/main" val="32906925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Components</a:t>
            </a:r>
            <a:endParaRPr lang="zh-TW" altLang="en-US" dirty="0"/>
          </a:p>
        </p:txBody>
      </p:sp>
      <p:grpSp>
        <p:nvGrpSpPr>
          <p:cNvPr id="11" name="Group 10"/>
          <p:cNvGrpSpPr/>
          <p:nvPr/>
        </p:nvGrpSpPr>
        <p:grpSpPr>
          <a:xfrm>
            <a:off x="729929" y="3148818"/>
            <a:ext cx="3045006" cy="1933145"/>
            <a:chOff x="7835610" y="5179325"/>
            <a:chExt cx="2441154" cy="1449385"/>
          </a:xfrm>
        </p:grpSpPr>
        <p:grpSp>
          <p:nvGrpSpPr>
            <p:cNvPr id="12" name="Group 11"/>
            <p:cNvGrpSpPr/>
            <p:nvPr/>
          </p:nvGrpSpPr>
          <p:grpSpPr>
            <a:xfrm>
              <a:off x="7835610" y="5179325"/>
              <a:ext cx="2441154" cy="1193368"/>
              <a:chOff x="8265515" y="4845766"/>
              <a:chExt cx="2441154" cy="1193368"/>
            </a:xfrm>
          </p:grpSpPr>
          <p:sp>
            <p:nvSpPr>
              <p:cNvPr id="14" name="Rounded Rectangle 22"/>
              <p:cNvSpPr/>
              <p:nvPr/>
            </p:nvSpPr>
            <p:spPr bwMode="auto">
              <a:xfrm>
                <a:off x="8265515" y="4845766"/>
                <a:ext cx="2441154" cy="1193368"/>
              </a:xfrm>
              <a:prstGeom prst="roundRect">
                <a:avLst/>
              </a:prstGeom>
              <a:noFill/>
              <a:ln w="254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3"/>
              <a:stretch>
                <a:fillRect/>
              </a:stretch>
            </p:blipFill>
            <p:spPr>
              <a:xfrm>
                <a:off x="8321794" y="4974609"/>
                <a:ext cx="2242972" cy="984273"/>
              </a:xfrm>
              <a:prstGeom prst="rect">
                <a:avLst/>
              </a:prstGeom>
            </p:spPr>
          </p:pic>
        </p:grpSp>
        <p:sp>
          <p:nvSpPr>
            <p:cNvPr id="13" name="文字方塊 30"/>
            <p:cNvSpPr txBox="1"/>
            <p:nvPr/>
          </p:nvSpPr>
          <p:spPr>
            <a:xfrm>
              <a:off x="8505016" y="6374877"/>
              <a:ext cx="1088748" cy="25383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sysClr val="windowText" lastClr="000000"/>
                  </a:solidFill>
                  <a:effectLst/>
                  <a:uLnTx/>
                  <a:uFillTx/>
                  <a:latin typeface="Segoe UI"/>
                  <a:ea typeface="+mn-ea"/>
                  <a:cs typeface="+mn-cs"/>
                </a:rPr>
                <a:t>Roles / Users</a:t>
              </a:r>
              <a:endParaRPr kumimoji="0" lang="zh-TW" alt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50" name="Group 49"/>
          <p:cNvGrpSpPr/>
          <p:nvPr/>
        </p:nvGrpSpPr>
        <p:grpSpPr>
          <a:xfrm>
            <a:off x="4723519" y="291102"/>
            <a:ext cx="6437254" cy="6257118"/>
            <a:chOff x="4723519" y="291102"/>
            <a:chExt cx="6437254" cy="6257118"/>
          </a:xfrm>
        </p:grpSpPr>
        <p:grpSp>
          <p:nvGrpSpPr>
            <p:cNvPr id="3" name="Group 2"/>
            <p:cNvGrpSpPr/>
            <p:nvPr/>
          </p:nvGrpSpPr>
          <p:grpSpPr>
            <a:xfrm>
              <a:off x="8196784" y="291102"/>
              <a:ext cx="1219200" cy="1273848"/>
              <a:chOff x="8416636" y="3069516"/>
              <a:chExt cx="1219200" cy="1273848"/>
            </a:xfrm>
          </p:grpSpPr>
          <p:grpSp>
            <p:nvGrpSpPr>
              <p:cNvPr id="4" name="Group 3"/>
              <p:cNvGrpSpPr/>
              <p:nvPr/>
            </p:nvGrpSpPr>
            <p:grpSpPr>
              <a:xfrm>
                <a:off x="8416636" y="3069516"/>
                <a:ext cx="1219200" cy="1273848"/>
                <a:chOff x="8416636" y="3213292"/>
                <a:chExt cx="1219200" cy="1273848"/>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6636" y="3213292"/>
                  <a:ext cx="1219200" cy="1048796"/>
                </a:xfrm>
                <a:prstGeom prst="rect">
                  <a:avLst/>
                </a:prstGeom>
              </p:spPr>
            </p:pic>
            <p:sp>
              <p:nvSpPr>
                <p:cNvPr id="7" name="文字方塊 30"/>
                <p:cNvSpPr txBox="1"/>
                <p:nvPr/>
              </p:nvSpPr>
              <p:spPr>
                <a:xfrm>
                  <a:off x="8552837" y="4179363"/>
                  <a:ext cx="9467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Segoe UI"/>
                      <a:ea typeface="+mn-ea"/>
                      <a:cs typeface="+mn-cs"/>
                    </a:rPr>
                    <a:t>V-Factory</a:t>
                  </a:r>
                  <a:endParaRPr kumimoji="0" lang="zh-TW" altLang="en-US" sz="1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5" name="Rectangle 4"/>
              <p:cNvSpPr/>
              <p:nvPr/>
            </p:nvSpPr>
            <p:spPr bwMode="auto">
              <a:xfrm>
                <a:off x="9407174" y="3804267"/>
                <a:ext cx="184921" cy="2035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 name="Group 7"/>
            <p:cNvGrpSpPr/>
            <p:nvPr/>
          </p:nvGrpSpPr>
          <p:grpSpPr>
            <a:xfrm>
              <a:off x="9382522" y="918973"/>
              <a:ext cx="1226618" cy="1131654"/>
              <a:chOff x="7614017" y="4931524"/>
              <a:chExt cx="1226618" cy="1131654"/>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830" y="4931524"/>
                <a:ext cx="824993" cy="824993"/>
              </a:xfrm>
              <a:prstGeom prst="rect">
                <a:avLst/>
              </a:prstGeom>
            </p:spPr>
          </p:pic>
          <p:sp>
            <p:nvSpPr>
              <p:cNvPr id="10" name="文字方塊 30"/>
              <p:cNvSpPr txBox="1"/>
              <p:nvPr/>
            </p:nvSpPr>
            <p:spPr>
              <a:xfrm>
                <a:off x="7614017" y="5755401"/>
                <a:ext cx="1226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Segoe UI"/>
                    <a:ea typeface="+mn-ea"/>
                    <a:cs typeface="+mn-cs"/>
                  </a:rPr>
                  <a:t>V-Equipment</a:t>
                </a:r>
                <a:endParaRPr kumimoji="0" lang="zh-TW" altLang="en-US" sz="1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6" name="Group 15"/>
            <p:cNvGrpSpPr/>
            <p:nvPr/>
          </p:nvGrpSpPr>
          <p:grpSpPr>
            <a:xfrm>
              <a:off x="6804065" y="333750"/>
              <a:ext cx="1123749" cy="1476343"/>
              <a:chOff x="5575458" y="2145546"/>
              <a:chExt cx="1123749" cy="1476343"/>
            </a:xfrm>
          </p:grpSpPr>
          <p:pic>
            <p:nvPicPr>
              <p:cNvPr id="17" name="圖片 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5458" y="2145546"/>
                <a:ext cx="1123749" cy="1121254"/>
              </a:xfrm>
              <a:prstGeom prst="rect">
                <a:avLst/>
              </a:prstGeom>
            </p:spPr>
          </p:pic>
          <p:sp>
            <p:nvSpPr>
              <p:cNvPr id="18" name="文字方塊 159"/>
              <p:cNvSpPr txBox="1"/>
              <p:nvPr/>
            </p:nvSpPr>
            <p:spPr>
              <a:xfrm>
                <a:off x="5697108" y="3314112"/>
                <a:ext cx="9541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MES/ERP</a:t>
                </a:r>
                <a:endParaRPr kumimoji="0" lang="zh-TW" altLang="en-US" sz="11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9" name="群組 107"/>
            <p:cNvGrpSpPr/>
            <p:nvPr/>
          </p:nvGrpSpPr>
          <p:grpSpPr>
            <a:xfrm>
              <a:off x="5518474" y="985498"/>
              <a:ext cx="1181420" cy="1372906"/>
              <a:chOff x="3335620" y="1171511"/>
              <a:chExt cx="1181420" cy="1372906"/>
            </a:xfrm>
          </p:grpSpPr>
          <p:pic>
            <p:nvPicPr>
              <p:cNvPr id="20" name="圖片 8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620" y="1171511"/>
                <a:ext cx="1065732" cy="1065732"/>
              </a:xfrm>
              <a:prstGeom prst="rect">
                <a:avLst/>
              </a:prstGeom>
            </p:spPr>
          </p:pic>
          <p:sp>
            <p:nvSpPr>
              <p:cNvPr id="21" name="文字方塊 160"/>
              <p:cNvSpPr txBox="1"/>
              <p:nvPr/>
            </p:nvSpPr>
            <p:spPr>
              <a:xfrm>
                <a:off x="3368969" y="2236640"/>
                <a:ext cx="114807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Device Mgt</a:t>
                </a:r>
                <a:endParaRPr kumimoji="0" lang="zh-TW" altLang="en-US" sz="11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22" name="Group 21"/>
            <p:cNvGrpSpPr/>
            <p:nvPr/>
          </p:nvGrpSpPr>
          <p:grpSpPr>
            <a:xfrm>
              <a:off x="9492680" y="4684292"/>
              <a:ext cx="1024639" cy="1168534"/>
              <a:chOff x="8266049" y="2382419"/>
              <a:chExt cx="1024639" cy="1168534"/>
            </a:xfrm>
          </p:grpSpPr>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958" y="2382419"/>
                <a:ext cx="902161" cy="902161"/>
              </a:xfrm>
              <a:prstGeom prst="rect">
                <a:avLst/>
              </a:prstGeom>
            </p:spPr>
          </p:pic>
          <p:sp>
            <p:nvSpPr>
              <p:cNvPr id="24" name="文字方塊 30"/>
              <p:cNvSpPr txBox="1"/>
              <p:nvPr/>
            </p:nvSpPr>
            <p:spPr>
              <a:xfrm>
                <a:off x="8266049" y="3212399"/>
                <a:ext cx="10246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Segoe UI"/>
                    <a:ea typeface="+mn-ea"/>
                    <a:cs typeface="+mn-cs"/>
                  </a:rPr>
                  <a:t>Io</a:t>
                </a:r>
                <a:r>
                  <a:rPr kumimoji="0" lang="en-US" altLang="zh-TW" sz="1600" b="0" i="0" u="none" strike="noStrike" kern="0" cap="none" spc="0" normalizeH="0" baseline="0" noProof="0" dirty="0">
                    <a:ln>
                      <a:noFill/>
                    </a:ln>
                    <a:solidFill>
                      <a:sysClr val="windowText" lastClr="000000"/>
                    </a:solidFill>
                    <a:effectLst/>
                    <a:uLnTx/>
                    <a:uFillTx/>
                    <a:latin typeface="Segoe UI"/>
                    <a:ea typeface="+mn-ea"/>
                    <a:cs typeface="+mn-cs"/>
                  </a:rPr>
                  <a:t>T</a:t>
                </a:r>
                <a:r>
                  <a:rPr kumimoji="0" lang="en-US" altLang="zh-TW" sz="1400" b="0" i="0" u="none" strike="noStrike" kern="0" cap="none" spc="0" normalizeH="0" baseline="0" noProof="0" dirty="0">
                    <a:ln>
                      <a:noFill/>
                    </a:ln>
                    <a:solidFill>
                      <a:sysClr val="windowText" lastClr="000000"/>
                    </a:solidFill>
                    <a:effectLst/>
                    <a:uLnTx/>
                    <a:uFillTx/>
                    <a:latin typeface="Segoe UI"/>
                    <a:ea typeface="+mn-ea"/>
                    <a:cs typeface="+mn-cs"/>
                  </a:rPr>
                  <a:t> Device</a:t>
                </a:r>
                <a:endParaRPr kumimoji="0" lang="zh-TW" altLang="en-US" sz="1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5" name="Group 24"/>
            <p:cNvGrpSpPr/>
            <p:nvPr/>
          </p:nvGrpSpPr>
          <p:grpSpPr>
            <a:xfrm>
              <a:off x="4966239" y="3422116"/>
              <a:ext cx="1104470" cy="1503329"/>
              <a:chOff x="4549111" y="5036024"/>
              <a:chExt cx="1104470" cy="1503329"/>
            </a:xfrm>
          </p:grpSpPr>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9111" y="5036024"/>
                <a:ext cx="1024392" cy="1503329"/>
              </a:xfrm>
              <a:prstGeom prst="rect">
                <a:avLst/>
              </a:prstGeom>
            </p:spPr>
          </p:pic>
          <p:sp>
            <p:nvSpPr>
              <p:cNvPr id="27" name="文字方塊 160"/>
              <p:cNvSpPr txBox="1"/>
              <p:nvPr/>
            </p:nvSpPr>
            <p:spPr>
              <a:xfrm>
                <a:off x="4549111" y="6231576"/>
                <a:ext cx="11044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Alarm Rule</a:t>
                </a:r>
                <a:endParaRPr kumimoji="0" lang="zh-TW" altLang="en-US" sz="11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28" name="Group 27"/>
            <p:cNvGrpSpPr/>
            <p:nvPr/>
          </p:nvGrpSpPr>
          <p:grpSpPr>
            <a:xfrm>
              <a:off x="4723519" y="2325727"/>
              <a:ext cx="1282402" cy="1138161"/>
              <a:chOff x="6338460" y="5164867"/>
              <a:chExt cx="1282402" cy="1138161"/>
            </a:xfrm>
          </p:grpSpPr>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53462" y="5164867"/>
                <a:ext cx="858048" cy="858048"/>
              </a:xfrm>
              <a:prstGeom prst="rect">
                <a:avLst/>
              </a:prstGeom>
            </p:spPr>
          </p:pic>
          <p:sp>
            <p:nvSpPr>
              <p:cNvPr id="30" name="文字方塊 160"/>
              <p:cNvSpPr txBox="1"/>
              <p:nvPr/>
            </p:nvSpPr>
            <p:spPr>
              <a:xfrm>
                <a:off x="6338460" y="5995251"/>
                <a:ext cx="12824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Alarm Action</a:t>
                </a:r>
                <a:endParaRPr kumimoji="0" lang="zh-TW" altLang="en-US" sz="11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1" name="Group 30"/>
            <p:cNvGrpSpPr/>
            <p:nvPr/>
          </p:nvGrpSpPr>
          <p:grpSpPr>
            <a:xfrm>
              <a:off x="5703891" y="4918689"/>
              <a:ext cx="1141787" cy="1096715"/>
              <a:chOff x="4404581" y="198837"/>
              <a:chExt cx="1141787" cy="1096715"/>
            </a:xfrm>
          </p:grpSpPr>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32814" y="198837"/>
                <a:ext cx="960298" cy="960298"/>
              </a:xfrm>
              <a:prstGeom prst="rect">
                <a:avLst/>
              </a:prstGeom>
            </p:spPr>
          </p:pic>
          <p:sp>
            <p:nvSpPr>
              <p:cNvPr id="33" name="文字方塊 159"/>
              <p:cNvSpPr txBox="1"/>
              <p:nvPr/>
            </p:nvSpPr>
            <p:spPr>
              <a:xfrm>
                <a:off x="4404581" y="987775"/>
                <a:ext cx="11417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Monitoring</a:t>
                </a:r>
                <a:endParaRPr kumimoji="0" lang="zh-TW" altLang="en-US" sz="11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4" name="Group 33"/>
            <p:cNvGrpSpPr/>
            <p:nvPr/>
          </p:nvGrpSpPr>
          <p:grpSpPr>
            <a:xfrm>
              <a:off x="8058424" y="5153912"/>
              <a:ext cx="1646605" cy="1385619"/>
              <a:chOff x="2475556" y="5093949"/>
              <a:chExt cx="1646605" cy="1385619"/>
            </a:xfrm>
          </p:grpSpPr>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1541" y="5093949"/>
                <a:ext cx="1147461" cy="1147461"/>
              </a:xfrm>
              <a:prstGeom prst="rect">
                <a:avLst/>
              </a:prstGeom>
            </p:spPr>
          </p:pic>
          <p:sp>
            <p:nvSpPr>
              <p:cNvPr id="36" name="文字方塊 160"/>
              <p:cNvSpPr txBox="1"/>
              <p:nvPr/>
            </p:nvSpPr>
            <p:spPr>
              <a:xfrm>
                <a:off x="2475556" y="6171791"/>
                <a:ext cx="1646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Message Schema</a:t>
                </a:r>
                <a:endParaRPr kumimoji="0" lang="zh-TW" altLang="en-US" sz="11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7" name="Group 36"/>
            <p:cNvGrpSpPr/>
            <p:nvPr/>
          </p:nvGrpSpPr>
          <p:grpSpPr>
            <a:xfrm>
              <a:off x="10046349" y="1981044"/>
              <a:ext cx="1079406" cy="1350172"/>
              <a:chOff x="8450096" y="3431357"/>
              <a:chExt cx="1079406" cy="1350172"/>
            </a:xfrm>
          </p:grpSpPr>
          <p:pic>
            <p:nvPicPr>
              <p:cNvPr id="38" name="Picture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50096" y="3431357"/>
                <a:ext cx="1079406" cy="1079406"/>
              </a:xfrm>
              <a:prstGeom prst="rect">
                <a:avLst/>
              </a:prstGeom>
            </p:spPr>
          </p:pic>
          <p:sp>
            <p:nvSpPr>
              <p:cNvPr id="39" name="文字方塊 160"/>
              <p:cNvSpPr txBox="1"/>
              <p:nvPr/>
            </p:nvSpPr>
            <p:spPr>
              <a:xfrm>
                <a:off x="8596948" y="4473752"/>
                <a:ext cx="85472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IoT Hub</a:t>
                </a:r>
                <a:endParaRPr kumimoji="0" lang="zh-TW" altLang="en-US" sz="11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0" name="Group 39"/>
            <p:cNvGrpSpPr/>
            <p:nvPr/>
          </p:nvGrpSpPr>
          <p:grpSpPr>
            <a:xfrm>
              <a:off x="10011330" y="3345220"/>
              <a:ext cx="1149443" cy="1376083"/>
              <a:chOff x="2014966" y="3526319"/>
              <a:chExt cx="1149443" cy="1376083"/>
            </a:xfrm>
          </p:grpSpPr>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4966" y="3526319"/>
                <a:ext cx="1110526" cy="1110526"/>
              </a:xfrm>
              <a:prstGeom prst="rect">
                <a:avLst/>
              </a:prstGeom>
            </p:spPr>
          </p:pic>
          <p:sp>
            <p:nvSpPr>
              <p:cNvPr id="42" name="文字方塊 160"/>
              <p:cNvSpPr txBox="1"/>
              <p:nvPr/>
            </p:nvSpPr>
            <p:spPr>
              <a:xfrm>
                <a:off x="2114763" y="4594625"/>
                <a:ext cx="104964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Certificate</a:t>
                </a:r>
                <a:endParaRPr kumimoji="0" lang="zh-TW" altLang="en-US" sz="11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3" name="Group 42"/>
            <p:cNvGrpSpPr/>
            <p:nvPr/>
          </p:nvGrpSpPr>
          <p:grpSpPr>
            <a:xfrm>
              <a:off x="6595753" y="2103871"/>
              <a:ext cx="2743200" cy="2743200"/>
              <a:chOff x="6061679" y="2382871"/>
              <a:chExt cx="2743200" cy="2743200"/>
            </a:xfrm>
          </p:grpSpPr>
          <p:grpSp>
            <p:nvGrpSpPr>
              <p:cNvPr id="44" name="Group 43"/>
              <p:cNvGrpSpPr/>
              <p:nvPr/>
            </p:nvGrpSpPr>
            <p:grpSpPr>
              <a:xfrm>
                <a:off x="6300010" y="2611471"/>
                <a:ext cx="2286000" cy="2286000"/>
                <a:chOff x="4838132" y="2640841"/>
                <a:chExt cx="2217761" cy="2074460"/>
              </a:xfrm>
            </p:grpSpPr>
            <p:sp>
              <p:nvSpPr>
                <p:cNvPr id="46" name="Oval 45"/>
                <p:cNvSpPr/>
                <p:nvPr/>
              </p:nvSpPr>
              <p:spPr bwMode="auto">
                <a:xfrm>
                  <a:off x="4838132" y="2640841"/>
                  <a:ext cx="2217761" cy="207446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4996252" y="3097155"/>
                  <a:ext cx="1902033" cy="1161832"/>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altLang="zh-TW" sz="2000" b="1" i="0" u="none" strike="noStrike" kern="0" cap="none" spc="0" normalizeH="0" baseline="0" noProof="0" dirty="0">
                      <a:ln>
                        <a:noFill/>
                      </a:ln>
                      <a:solidFill>
                        <a:srgbClr val="FFFFFF"/>
                      </a:solidFill>
                      <a:effectLst/>
                      <a:uLnTx/>
                      <a:uFillTx/>
                      <a:latin typeface="Segoe UI Light"/>
                      <a:ea typeface="+mn-ea"/>
                      <a:cs typeface="+mn-cs"/>
                    </a:rPr>
                    <a:t>Connected</a:t>
                  </a:r>
                  <a:r>
                    <a:rPr kumimoji="0" lang="en-US" altLang="zh-TW" sz="2000" b="1" i="0" u="none" strike="noStrike" kern="0" cap="none" spc="0" normalizeH="0" noProof="0" dirty="0">
                      <a:ln>
                        <a:noFill/>
                      </a:ln>
                      <a:solidFill>
                        <a:srgbClr val="FFFFFF"/>
                      </a:solidFill>
                      <a:effectLst/>
                      <a:uLnTx/>
                      <a:uFillTx/>
                      <a:latin typeface="Segoe UI Light"/>
                      <a:ea typeface="+mn-ea"/>
                      <a:cs typeface="+mn-cs"/>
                    </a:rPr>
                    <a:t> </a:t>
                  </a:r>
                </a:p>
                <a:p>
                  <a:pPr marL="0" marR="0" lvl="0" indent="0" algn="ctr" defTabSz="932563" rtl="0" eaLnBrk="1" fontAlgn="auto" latinLnBrk="0" hangingPunct="1">
                    <a:lnSpc>
                      <a:spcPct val="90000"/>
                    </a:lnSpc>
                    <a:spcBef>
                      <a:spcPts val="0"/>
                    </a:spcBef>
                    <a:spcAft>
                      <a:spcPts val="600"/>
                    </a:spcAft>
                    <a:buClrTx/>
                    <a:buSzTx/>
                    <a:buFontTx/>
                    <a:buNone/>
                    <a:tabLst/>
                    <a:defRPr/>
                  </a:pPr>
                  <a:r>
                    <a:rPr lang="en-US" altLang="zh-TW" sz="2000" b="1" kern="0" baseline="0" dirty="0">
                      <a:solidFill>
                        <a:srgbClr val="FFFFFF"/>
                      </a:solidFill>
                      <a:latin typeface="Segoe UI Light"/>
                    </a:rPr>
                    <a:t>Device</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altLang="zh-TW" sz="2000" b="1" i="0" u="none" strike="noStrike" kern="0" cap="none" spc="0" normalizeH="0" noProof="0" dirty="0">
                      <a:ln>
                        <a:noFill/>
                      </a:ln>
                      <a:solidFill>
                        <a:srgbClr val="FFFFFF"/>
                      </a:solidFill>
                      <a:effectLst/>
                      <a:uLnTx/>
                      <a:uFillTx/>
                      <a:latin typeface="Segoe UI Light"/>
                      <a:ea typeface="+mn-ea"/>
                      <a:cs typeface="+mn-cs"/>
                    </a:rPr>
                    <a:t>Studio</a:t>
                  </a:r>
                  <a:endParaRPr kumimoji="0" lang="zh-TW" altLang="en-US" sz="2000" b="1"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45" name="Oval 44"/>
              <p:cNvSpPr/>
              <p:nvPr/>
            </p:nvSpPr>
            <p:spPr bwMode="auto">
              <a:xfrm>
                <a:off x="6061679" y="2382871"/>
                <a:ext cx="2743200" cy="2743200"/>
              </a:xfrm>
              <a:prstGeom prst="ellipse">
                <a:avLst/>
              </a:prstGeom>
              <a:noFill/>
              <a:ln w="63500" cmpd="thickThin">
                <a:solidFill>
                  <a:srgbClr val="92D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8" name="Picture 4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45678" y="5277494"/>
              <a:ext cx="1173131" cy="1173131"/>
            </a:xfrm>
            <a:prstGeom prst="rect">
              <a:avLst/>
            </a:prstGeom>
          </p:spPr>
        </p:pic>
        <p:sp>
          <p:nvSpPr>
            <p:cNvPr id="49" name="文字方塊 159"/>
            <p:cNvSpPr txBox="1"/>
            <p:nvPr/>
          </p:nvSpPr>
          <p:spPr>
            <a:xfrm>
              <a:off x="6383824" y="6240443"/>
              <a:ext cx="17427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Studio</a:t>
              </a:r>
              <a:r>
                <a:rPr kumimoji="0" lang="zh-TW" altLang="en-US"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rPr>
                <a:t>Device SDK</a:t>
              </a:r>
              <a:endParaRPr kumimoji="0" lang="zh-TW" altLang="en-US" sz="1100" b="0" i="0" u="none" strike="noStrike" kern="0" cap="none" spc="0" normalizeH="0" baseline="0" noProof="0" dirty="0">
                <a:ln>
                  <a:noFill/>
                </a:ln>
                <a:solidFill>
                  <a:sysClr val="windowText" lastClr="000000"/>
                </a:solidFill>
                <a:effectLst/>
                <a:uLnTx/>
                <a:uFillTx/>
                <a:latin typeface="微軟正黑體" panose="020B0604030504040204" pitchFamily="34" charset="-120"/>
                <a:ea typeface="微軟正黑體" panose="020B0604030504040204" pitchFamily="34" charset="-120"/>
                <a:cs typeface="+mn-cs"/>
              </a:endParaRPr>
            </a:p>
          </p:txBody>
        </p:sp>
      </p:grpSp>
    </p:spTree>
    <p:extLst>
      <p:ext uri="{BB962C8B-B14F-4D97-AF65-F5344CB8AC3E}">
        <p14:creationId xmlns:p14="http://schemas.microsoft.com/office/powerpoint/2010/main" val="41138393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Business Entities</a:t>
            </a:r>
            <a:endParaRPr lang="zh-TW" altLang="en-US" dirty="0"/>
          </a:p>
        </p:txBody>
      </p:sp>
      <p:grpSp>
        <p:nvGrpSpPr>
          <p:cNvPr id="3" name="群組 25"/>
          <p:cNvGrpSpPr/>
          <p:nvPr/>
        </p:nvGrpSpPr>
        <p:grpSpPr>
          <a:xfrm>
            <a:off x="5027842" y="1357624"/>
            <a:ext cx="1129540" cy="1233124"/>
            <a:chOff x="6010901" y="1855375"/>
            <a:chExt cx="1129540" cy="1233124"/>
          </a:xfrm>
        </p:grpSpPr>
        <p:pic>
          <p:nvPicPr>
            <p:cNvPr id="4"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581" y="1855375"/>
              <a:ext cx="885678" cy="885678"/>
            </a:xfrm>
            <a:prstGeom prst="rect">
              <a:avLst/>
            </a:prstGeom>
          </p:spPr>
        </p:pic>
        <p:sp>
          <p:nvSpPr>
            <p:cNvPr id="5" name="文字方塊 32"/>
            <p:cNvSpPr txBox="1"/>
            <p:nvPr/>
          </p:nvSpPr>
          <p:spPr>
            <a:xfrm>
              <a:off x="6010901" y="2780722"/>
              <a:ext cx="112954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Factory Ops</a:t>
              </a:r>
              <a:endParaRPr kumimoji="0" lang="zh-TW" altLang="en-US" sz="1400" b="0" i="0" u="none" strike="noStrike" kern="0" cap="none" spc="0" normalizeH="0" baseline="0" noProof="0" dirty="0">
                <a:ln>
                  <a:noFill/>
                </a:ln>
                <a:solidFill>
                  <a:sysClr val="windowText" lastClr="000000"/>
                </a:solidFill>
                <a:effectLst/>
                <a:uLnTx/>
                <a:uFillTx/>
              </a:endParaRPr>
            </a:p>
          </p:txBody>
        </p:sp>
      </p:grpSp>
      <p:grpSp>
        <p:nvGrpSpPr>
          <p:cNvPr id="6" name="群組 27"/>
          <p:cNvGrpSpPr/>
          <p:nvPr/>
        </p:nvGrpSpPr>
        <p:grpSpPr>
          <a:xfrm>
            <a:off x="6189063" y="1305852"/>
            <a:ext cx="1616148" cy="1284896"/>
            <a:chOff x="7036148" y="1803603"/>
            <a:chExt cx="1616148" cy="1284896"/>
          </a:xfrm>
        </p:grpSpPr>
        <p:pic>
          <p:nvPicPr>
            <p:cNvPr id="7" name="圖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0334" y="1803603"/>
              <a:ext cx="911434" cy="997124"/>
            </a:xfrm>
            <a:prstGeom prst="rect">
              <a:avLst/>
            </a:prstGeom>
          </p:spPr>
        </p:pic>
        <p:sp>
          <p:nvSpPr>
            <p:cNvPr id="8" name="文字方塊 34"/>
            <p:cNvSpPr txBox="1"/>
            <p:nvPr/>
          </p:nvSpPr>
          <p:spPr>
            <a:xfrm>
              <a:off x="7036148" y="2780722"/>
              <a:ext cx="161614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Business Manager</a:t>
              </a:r>
              <a:endParaRPr kumimoji="0" lang="zh-TW" altLang="en-US" sz="1400" b="0" i="0" u="none" strike="noStrike" kern="0" cap="none" spc="0" normalizeH="0" baseline="0" noProof="0" dirty="0">
                <a:ln>
                  <a:noFill/>
                </a:ln>
                <a:solidFill>
                  <a:sysClr val="windowText" lastClr="000000"/>
                </a:solidFill>
                <a:effectLst/>
                <a:uLnTx/>
                <a:uFillTx/>
              </a:endParaRPr>
            </a:p>
          </p:txBody>
        </p:sp>
      </p:grpSp>
      <p:grpSp>
        <p:nvGrpSpPr>
          <p:cNvPr id="9" name="群組 23"/>
          <p:cNvGrpSpPr/>
          <p:nvPr/>
        </p:nvGrpSpPr>
        <p:grpSpPr>
          <a:xfrm>
            <a:off x="3639890" y="1376135"/>
            <a:ext cx="1266885" cy="1216373"/>
            <a:chOff x="4486975" y="1873886"/>
            <a:chExt cx="1266885" cy="1216373"/>
          </a:xfrm>
        </p:grpSpPr>
        <p:sp>
          <p:nvSpPr>
            <p:cNvPr id="10" name="文字方塊 30"/>
            <p:cNvSpPr txBox="1"/>
            <p:nvPr/>
          </p:nvSpPr>
          <p:spPr>
            <a:xfrm>
              <a:off x="4486975" y="2782482"/>
              <a:ext cx="126688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Administrator</a:t>
              </a:r>
              <a:endParaRPr kumimoji="0" lang="zh-TW" altLang="en-US" sz="1400" b="0" i="0" u="none" strike="noStrike" kern="0" cap="none" spc="0" normalizeH="0" baseline="0" noProof="0" dirty="0">
                <a:ln>
                  <a:noFill/>
                </a:ln>
                <a:solidFill>
                  <a:sysClr val="windowText" lastClr="000000"/>
                </a:solidFill>
                <a:effectLst/>
                <a:uLnTx/>
                <a:uFillTx/>
              </a:endParaRPr>
            </a:p>
          </p:txBody>
        </p:sp>
        <p:pic>
          <p:nvPicPr>
            <p:cNvPr id="11" name="圖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5168" y="1873886"/>
              <a:ext cx="908596" cy="908596"/>
            </a:xfrm>
            <a:prstGeom prst="rect">
              <a:avLst/>
            </a:prstGeom>
          </p:spPr>
        </p:pic>
      </p:grpSp>
      <p:sp>
        <p:nvSpPr>
          <p:cNvPr id="12" name="圓角矩形 28"/>
          <p:cNvSpPr/>
          <p:nvPr/>
        </p:nvSpPr>
        <p:spPr bwMode="auto">
          <a:xfrm>
            <a:off x="3377185" y="1031273"/>
            <a:ext cx="6102945" cy="1633950"/>
          </a:xfrm>
          <a:prstGeom prst="roundRect">
            <a:avLst/>
          </a:prstGeom>
          <a:noFill/>
          <a:ln w="12700" cap="flat" cmpd="sng" algn="ctr">
            <a:solidFill>
              <a:schemeClr val="bg1">
                <a:lumMod val="5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chemeClr val="tx1"/>
              </a:solidFill>
              <a:effectLst/>
              <a:uLnTx/>
              <a:uFillTx/>
              <a:latin typeface="Arial" charset="0"/>
            </a:endParaRPr>
          </a:p>
        </p:txBody>
      </p:sp>
      <p:sp>
        <p:nvSpPr>
          <p:cNvPr id="13" name="TextBox 12"/>
          <p:cNvSpPr txBox="1"/>
          <p:nvPr/>
        </p:nvSpPr>
        <p:spPr>
          <a:xfrm>
            <a:off x="7449851" y="1357624"/>
            <a:ext cx="710719" cy="849421"/>
          </a:xfrm>
          <a:prstGeom prst="rect">
            <a:avLst/>
          </a:prstGeom>
          <a:noFill/>
        </p:spPr>
        <p:txBody>
          <a:bodyPr wrap="non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altLang="zh-TW" sz="4000" b="0" i="0" u="none" strike="noStrike" kern="0" cap="none" spc="0" normalizeH="0" baseline="0" noProof="0" dirty="0">
                <a:ln>
                  <a:noFill/>
                </a:ln>
                <a:solidFill>
                  <a:schemeClr val="tx1">
                    <a:lumMod val="50000"/>
                  </a:schemeClr>
                </a:solidFill>
                <a:effectLst/>
                <a:uLnTx/>
                <a:uFillTx/>
                <a:latin typeface="Segoe UI Light"/>
              </a:rPr>
              <a:t>…</a:t>
            </a:r>
            <a:endParaRPr kumimoji="0" lang="zh-TW" altLang="en-US" sz="2800" b="0" i="0" u="none" strike="noStrike" kern="0" cap="none" spc="0" normalizeH="0" baseline="0" noProof="0" dirty="0">
              <a:ln>
                <a:noFill/>
              </a:ln>
              <a:solidFill>
                <a:schemeClr val="tx1">
                  <a:lumMod val="50000"/>
                </a:schemeClr>
              </a:solidFill>
              <a:effectLst/>
              <a:uLnTx/>
              <a:uFillTx/>
              <a:latin typeface="Segoe UI Light"/>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7791" y="1305852"/>
            <a:ext cx="1075183" cy="1075183"/>
          </a:xfrm>
          <a:prstGeom prst="rect">
            <a:avLst/>
          </a:prstGeom>
        </p:spPr>
      </p:pic>
      <p:sp>
        <p:nvSpPr>
          <p:cNvPr id="15" name="文字方塊 34"/>
          <p:cNvSpPr txBox="1"/>
          <p:nvPr/>
        </p:nvSpPr>
        <p:spPr>
          <a:xfrm>
            <a:off x="8125848" y="2302976"/>
            <a:ext cx="130516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Data Engineer</a:t>
            </a: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16" name="圓角矩形 28"/>
          <p:cNvSpPr/>
          <p:nvPr/>
        </p:nvSpPr>
        <p:spPr bwMode="auto">
          <a:xfrm>
            <a:off x="3377185" y="2920754"/>
            <a:ext cx="6102946" cy="1633950"/>
          </a:xfrm>
          <a:prstGeom prst="roundRect">
            <a:avLst/>
          </a:prstGeom>
          <a:noFill/>
          <a:ln w="12700" cap="flat" cmpd="sng" algn="ctr">
            <a:solidFill>
              <a:schemeClr val="bg1">
                <a:lumMod val="5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chemeClr val="tx1"/>
              </a:solidFill>
              <a:effectLst/>
              <a:uLnTx/>
              <a:uFillTx/>
              <a:latin typeface="Arial" charset="0"/>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9890" y="2813572"/>
            <a:ext cx="1629136" cy="1629136"/>
          </a:xfrm>
          <a:prstGeom prst="rect">
            <a:avLst/>
          </a:prstGeom>
        </p:spPr>
      </p:pic>
      <p:sp>
        <p:nvSpPr>
          <p:cNvPr id="18" name="文字方塊 30"/>
          <p:cNvSpPr txBox="1"/>
          <p:nvPr/>
        </p:nvSpPr>
        <p:spPr>
          <a:xfrm>
            <a:off x="3942587" y="4242113"/>
            <a:ext cx="102374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Factory A1</a:t>
            </a:r>
            <a:endParaRPr kumimoji="0" lang="zh-TW" altLang="en-US" sz="1400" b="0" i="0" u="none" strike="noStrike" kern="0" cap="none" spc="0" normalizeH="0" baseline="0" noProof="0" dirty="0">
              <a:ln>
                <a:noFill/>
              </a:ln>
              <a:solidFill>
                <a:sysClr val="windowText" lastClr="000000"/>
              </a:solidFill>
              <a:effectLst/>
              <a:uLnTx/>
              <a:uFillTx/>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1723" y="2991575"/>
            <a:ext cx="1451134" cy="1451134"/>
          </a:xfrm>
          <a:prstGeom prst="rect">
            <a:avLst/>
          </a:prstGeom>
        </p:spPr>
      </p:pic>
      <p:sp>
        <p:nvSpPr>
          <p:cNvPr id="20" name="文字方塊 30"/>
          <p:cNvSpPr txBox="1"/>
          <p:nvPr/>
        </p:nvSpPr>
        <p:spPr>
          <a:xfrm>
            <a:off x="5785419" y="4224546"/>
            <a:ext cx="100450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Factory S8</a:t>
            </a: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21" name="TextBox 20"/>
          <p:cNvSpPr txBox="1"/>
          <p:nvPr/>
        </p:nvSpPr>
        <p:spPr>
          <a:xfrm>
            <a:off x="6995323" y="3224575"/>
            <a:ext cx="710719" cy="849421"/>
          </a:xfrm>
          <a:prstGeom prst="rect">
            <a:avLst/>
          </a:prstGeom>
          <a:noFill/>
        </p:spPr>
        <p:txBody>
          <a:bodyPr wrap="non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altLang="zh-TW" sz="4000" b="0" i="0" u="none" strike="noStrike" kern="0" cap="none" spc="0" normalizeH="0" baseline="0" noProof="0" dirty="0">
                <a:ln>
                  <a:noFill/>
                </a:ln>
                <a:solidFill>
                  <a:schemeClr val="tx1">
                    <a:lumMod val="50000"/>
                  </a:schemeClr>
                </a:solidFill>
                <a:effectLst/>
                <a:uLnTx/>
                <a:uFillTx/>
                <a:latin typeface="Segoe UI Light"/>
              </a:rPr>
              <a:t>…</a:t>
            </a:r>
            <a:endParaRPr kumimoji="0" lang="zh-TW" altLang="en-US" sz="2800" b="0" i="0" u="none" strike="noStrike" kern="0" cap="none" spc="0" normalizeH="0" baseline="0" noProof="0" dirty="0">
              <a:ln>
                <a:noFill/>
              </a:ln>
              <a:solidFill>
                <a:schemeClr val="tx1">
                  <a:lumMod val="50000"/>
                </a:schemeClr>
              </a:solidFill>
              <a:effectLst/>
              <a:uLnTx/>
              <a:uFillTx/>
              <a:latin typeface="Segoe UI Light"/>
            </a:endParaRPr>
          </a:p>
        </p:txBody>
      </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7198" y="2991574"/>
            <a:ext cx="1129962" cy="1303803"/>
          </a:xfrm>
          <a:prstGeom prst="rect">
            <a:avLst/>
          </a:prstGeom>
        </p:spPr>
      </p:pic>
      <p:sp>
        <p:nvSpPr>
          <p:cNvPr id="23" name="文字方塊 30"/>
          <p:cNvSpPr txBox="1"/>
          <p:nvPr/>
        </p:nvSpPr>
        <p:spPr>
          <a:xfrm>
            <a:off x="8039926" y="4224546"/>
            <a:ext cx="100610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Factory FX</a:t>
            </a:r>
            <a:endParaRPr kumimoji="0" lang="zh-TW" altLang="en-US" sz="1400" b="0" i="0" u="none" strike="noStrike" kern="0" cap="none" spc="0" normalizeH="0" baseline="0" noProof="0" dirty="0">
              <a:ln>
                <a:noFill/>
              </a:ln>
              <a:solidFill>
                <a:sysClr val="windowText" lastClr="000000"/>
              </a:solidFill>
              <a:effectLst/>
              <a:uLnTx/>
              <a:uFillTx/>
            </a:endParaRPr>
          </a:p>
        </p:txBody>
      </p:sp>
      <p:grpSp>
        <p:nvGrpSpPr>
          <p:cNvPr id="24" name="Group 23"/>
          <p:cNvGrpSpPr/>
          <p:nvPr/>
        </p:nvGrpSpPr>
        <p:grpSpPr>
          <a:xfrm>
            <a:off x="217495" y="2004308"/>
            <a:ext cx="2438400" cy="2623066"/>
            <a:chOff x="485032" y="2321068"/>
            <a:chExt cx="2438400" cy="2623066"/>
          </a:xfrm>
        </p:grpSpPr>
        <p:grpSp>
          <p:nvGrpSpPr>
            <p:cNvPr id="25" name="群組 8"/>
            <p:cNvGrpSpPr/>
            <p:nvPr/>
          </p:nvGrpSpPr>
          <p:grpSpPr>
            <a:xfrm>
              <a:off x="485032" y="2321068"/>
              <a:ext cx="2438400" cy="2623066"/>
              <a:chOff x="1946913" y="2390104"/>
              <a:chExt cx="2438400" cy="2623066"/>
            </a:xfrm>
          </p:grpSpPr>
          <p:pic>
            <p:nvPicPr>
              <p:cNvPr id="27" name="圖片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28" name="文字方塊 7"/>
              <p:cNvSpPr txBox="1"/>
              <p:nvPr/>
            </p:nvSpPr>
            <p:spPr>
              <a:xfrm>
                <a:off x="2279560" y="4643838"/>
                <a:ext cx="11560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ysClr val="windowText" lastClr="000000"/>
                    </a:solidFill>
                    <a:effectLst/>
                    <a:uLnTx/>
                    <a:uFillTx/>
                  </a:rPr>
                  <a:t>Company</a:t>
                </a:r>
                <a:endParaRPr kumimoji="0" lang="zh-TW" altLang="en-US" sz="1800" b="0" i="0" u="none" strike="noStrike" kern="0" cap="none" spc="0" normalizeH="0" baseline="0" noProof="0" dirty="0">
                  <a:ln>
                    <a:noFill/>
                  </a:ln>
                  <a:solidFill>
                    <a:sysClr val="windowText" lastClr="000000"/>
                  </a:solidFill>
                  <a:effectLst/>
                  <a:uLnTx/>
                  <a:uFillTx/>
                </a:endParaRPr>
              </a:p>
            </p:txBody>
          </p:sp>
        </p:grpSp>
        <p:sp>
          <p:nvSpPr>
            <p:cNvPr id="26" name="Rectangle 25"/>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9" name="Group 28"/>
          <p:cNvGrpSpPr/>
          <p:nvPr/>
        </p:nvGrpSpPr>
        <p:grpSpPr>
          <a:xfrm>
            <a:off x="1481779" y="1654039"/>
            <a:ext cx="1627869" cy="1889481"/>
            <a:chOff x="1749316" y="1848248"/>
            <a:chExt cx="1627869" cy="1889481"/>
          </a:xfrm>
        </p:grpSpPr>
        <p:cxnSp>
          <p:nvCxnSpPr>
            <p:cNvPr id="30" name="Elbow Connector 55"/>
            <p:cNvCxnSpPr>
              <a:endCxn id="12" idx="1"/>
            </p:cNvCxnSpPr>
            <p:nvPr/>
          </p:nvCxnSpPr>
          <p:spPr>
            <a:xfrm flipV="1">
              <a:off x="1749316" y="1848248"/>
              <a:ext cx="1627869" cy="1410152"/>
            </a:xfrm>
            <a:prstGeom prst="bentConnector3">
              <a:avLst>
                <a:gd name="adj1" fmla="val 50734"/>
              </a:avLst>
            </a:prstGeom>
            <a:ln w="63500">
              <a:solidFill>
                <a:schemeClr val="accent5">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57"/>
            <p:cNvCxnSpPr>
              <a:endCxn id="16" idx="1"/>
            </p:cNvCxnSpPr>
            <p:nvPr/>
          </p:nvCxnSpPr>
          <p:spPr>
            <a:xfrm>
              <a:off x="1768651" y="3259489"/>
              <a:ext cx="1608534" cy="478240"/>
            </a:xfrm>
            <a:prstGeom prst="bentConnector3">
              <a:avLst>
                <a:gd name="adj1" fmla="val 50000"/>
              </a:avLst>
            </a:prstGeom>
            <a:ln w="63500">
              <a:solidFill>
                <a:schemeClr val="accent5">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2" name="圓角矩形 28"/>
          <p:cNvSpPr/>
          <p:nvPr/>
        </p:nvSpPr>
        <p:spPr bwMode="auto">
          <a:xfrm>
            <a:off x="1858393" y="4893426"/>
            <a:ext cx="6047109" cy="1633950"/>
          </a:xfrm>
          <a:prstGeom prst="roundRect">
            <a:avLst/>
          </a:prstGeom>
          <a:noFill/>
          <a:ln w="12700" cap="flat" cmpd="sng" algn="ctr">
            <a:solidFill>
              <a:schemeClr val="bg1">
                <a:lumMod val="5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chemeClr val="tx1"/>
              </a:solidFill>
              <a:effectLst/>
              <a:uLnTx/>
              <a:uFillTx/>
              <a:latin typeface="Arial" charset="0"/>
            </a:endParaRPr>
          </a:p>
        </p:txBody>
      </p:sp>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21099" y="5226196"/>
            <a:ext cx="1561951" cy="968410"/>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92022" y="5121847"/>
            <a:ext cx="2093137" cy="1177108"/>
          </a:xfrm>
          <a:prstGeom prst="rect">
            <a:avLst/>
          </a:prstGeom>
        </p:spPr>
      </p:pic>
      <p:sp>
        <p:nvSpPr>
          <p:cNvPr id="35" name="TextBox 34"/>
          <p:cNvSpPr txBox="1"/>
          <p:nvPr/>
        </p:nvSpPr>
        <p:spPr>
          <a:xfrm>
            <a:off x="5504066" y="5144758"/>
            <a:ext cx="710719" cy="849421"/>
          </a:xfrm>
          <a:prstGeom prst="rect">
            <a:avLst/>
          </a:prstGeom>
          <a:noFill/>
        </p:spPr>
        <p:txBody>
          <a:bodyPr wrap="non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altLang="zh-TW" sz="4000" b="0" i="0" u="none" strike="noStrike" kern="0" cap="none" spc="0" normalizeH="0" baseline="0" noProof="0" dirty="0">
                <a:ln>
                  <a:noFill/>
                </a:ln>
                <a:solidFill>
                  <a:schemeClr val="tx1">
                    <a:lumMod val="50000"/>
                  </a:schemeClr>
                </a:solidFill>
                <a:effectLst/>
                <a:uLnTx/>
                <a:uFillTx/>
                <a:latin typeface="Segoe UI Light"/>
              </a:rPr>
              <a:t>…</a:t>
            </a:r>
            <a:endParaRPr kumimoji="0" lang="zh-TW" altLang="en-US" sz="2800" b="0" i="0" u="none" strike="noStrike" kern="0" cap="none" spc="0" normalizeH="0" baseline="0" noProof="0" dirty="0">
              <a:ln>
                <a:noFill/>
              </a:ln>
              <a:solidFill>
                <a:schemeClr val="tx1">
                  <a:lumMod val="50000"/>
                </a:schemeClr>
              </a:solidFill>
              <a:effectLst/>
              <a:uLnTx/>
              <a:uFillTx/>
              <a:latin typeface="Segoe UI Light"/>
            </a:endParaRPr>
          </a:p>
        </p:txBody>
      </p:sp>
      <p:pic>
        <p:nvPicPr>
          <p:cNvPr id="36" name="Picture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9322" y="5226196"/>
            <a:ext cx="1318012" cy="1093950"/>
          </a:xfrm>
          <a:prstGeom prst="rect">
            <a:avLst/>
          </a:prstGeom>
        </p:spPr>
      </p:pic>
      <p:sp>
        <p:nvSpPr>
          <p:cNvPr id="37" name="文字方塊 30"/>
          <p:cNvSpPr txBox="1"/>
          <p:nvPr/>
        </p:nvSpPr>
        <p:spPr>
          <a:xfrm>
            <a:off x="2307696" y="6194606"/>
            <a:ext cx="128432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Equipment 01</a:t>
            </a: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38" name="文字方塊 30"/>
          <p:cNvSpPr txBox="1"/>
          <p:nvPr/>
        </p:nvSpPr>
        <p:spPr>
          <a:xfrm>
            <a:off x="4071336" y="6185537"/>
            <a:ext cx="128432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Equipment 02</a:t>
            </a: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39" name="文字方塊 30"/>
          <p:cNvSpPr txBox="1"/>
          <p:nvPr/>
        </p:nvSpPr>
        <p:spPr>
          <a:xfrm>
            <a:off x="6322153" y="6201114"/>
            <a:ext cx="136127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Equipment NN</a:t>
            </a:r>
            <a:endParaRPr kumimoji="0" lang="zh-TW" altLang="en-US" sz="1400" b="0" i="0" u="none" strike="noStrike" kern="0" cap="none" spc="0" normalizeH="0" baseline="0" noProof="0" dirty="0">
              <a:ln>
                <a:noFill/>
              </a:ln>
              <a:solidFill>
                <a:sysClr val="windowText" lastClr="000000"/>
              </a:solidFill>
              <a:effectLst/>
              <a:uLnTx/>
              <a:uFillTx/>
            </a:endParaRPr>
          </a:p>
        </p:txBody>
      </p:sp>
      <p:cxnSp>
        <p:nvCxnSpPr>
          <p:cNvPr id="40" name="Straight Arrow Connector 39"/>
          <p:cNvCxnSpPr/>
          <p:nvPr/>
        </p:nvCxnSpPr>
        <p:spPr>
          <a:xfrm flipH="1">
            <a:off x="2081963" y="4224546"/>
            <a:ext cx="1625112" cy="643887"/>
          </a:xfrm>
          <a:prstGeom prst="straightConnector1">
            <a:avLst/>
          </a:prstGeom>
          <a:ln w="50800">
            <a:solidFill>
              <a:schemeClr val="bg1">
                <a:lumMod val="50000"/>
                <a:alpha val="7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201841" y="4208504"/>
            <a:ext cx="2415493" cy="684922"/>
          </a:xfrm>
          <a:prstGeom prst="straightConnector1">
            <a:avLst/>
          </a:prstGeom>
          <a:ln w="50800">
            <a:solidFill>
              <a:schemeClr val="bg1">
                <a:lumMod val="50000"/>
                <a:alpha val="7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555298" y="1369111"/>
            <a:ext cx="2091166" cy="738621"/>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Role-based Access Control</a:t>
            </a:r>
            <a:endParaRPr kumimoji="0" lang="zh-TW" altLang="en-US" sz="2000" b="0" i="0" u="none" strike="noStrike" kern="0" cap="none" spc="0" normalizeH="0" baseline="0" noProof="0" dirty="0">
              <a:ln>
                <a:noFill/>
              </a:ln>
              <a:solidFill>
                <a:schemeClr val="bg2">
                  <a:lumMod val="50000"/>
                </a:schemeClr>
              </a:solidFill>
              <a:effectLst/>
              <a:uLnTx/>
              <a:uFillTx/>
              <a:latin typeface="Segoe UI Light"/>
            </a:endParaRPr>
          </a:p>
        </p:txBody>
      </p:sp>
      <p:sp>
        <p:nvSpPr>
          <p:cNvPr id="43" name="TextBox 42"/>
          <p:cNvSpPr txBox="1"/>
          <p:nvPr/>
        </p:nvSpPr>
        <p:spPr>
          <a:xfrm>
            <a:off x="9555298" y="3085456"/>
            <a:ext cx="2394710" cy="1357252"/>
          </a:xfrm>
          <a:prstGeom prst="rect">
            <a:avLst/>
          </a:prstGeom>
          <a:noFill/>
        </p:spPr>
        <p:txBody>
          <a:bodyPr wrap="square" lIns="182854" tIns="146283" rIns="182854" bIns="146283" rtlCol="0">
            <a:spAutoFit/>
          </a:bodyPr>
          <a:lstStyle/>
          <a:p>
            <a:pPr lvl="0" defTabSz="932563">
              <a:spcAft>
                <a:spcPts val="600"/>
              </a:spcAft>
              <a:defRPr/>
            </a:pPr>
            <a:r>
              <a:rPr lang="en-US" altLang="zh-TW" sz="1600" kern="0" dirty="0">
                <a:solidFill>
                  <a:schemeClr val="bg2">
                    <a:lumMod val="50000"/>
                  </a:schemeClr>
                </a:solidFill>
                <a:latin typeface="Segoe UI Light"/>
              </a:rPr>
              <a:t>Geographically distinct factories</a:t>
            </a:r>
            <a:endParaRPr kumimoji="0" lang="en-US" altLang="zh-TW" sz="1600" b="0" i="0" u="none" strike="noStrike" kern="0" cap="none" spc="0" normalizeH="0" baseline="0" noProof="0" dirty="0">
              <a:ln>
                <a:noFill/>
              </a:ln>
              <a:solidFill>
                <a:schemeClr val="bg2">
                  <a:lumMod val="50000"/>
                </a:schemeClr>
              </a:solidFill>
              <a:effectLst/>
              <a:uLnTx/>
              <a:uFillTx/>
              <a:latin typeface="Segoe UI Light"/>
            </a:endParaRPr>
          </a:p>
          <a:p>
            <a:pPr lvl="0" defTabSz="932563">
              <a:spcAft>
                <a:spcPts val="600"/>
              </a:spcAft>
              <a:defRPr/>
            </a:pPr>
            <a:r>
              <a:rPr lang="en-US" altLang="zh-TW" sz="1600" kern="0" dirty="0">
                <a:solidFill>
                  <a:schemeClr val="bg2">
                    <a:lumMod val="50000"/>
                  </a:schemeClr>
                </a:solidFill>
                <a:latin typeface="Segoe UI Light"/>
              </a:rPr>
              <a:t>International Localization</a:t>
            </a:r>
            <a:endParaRPr kumimoji="0" lang="zh-TW" altLang="en-US" sz="1600" b="0" i="0" u="none" strike="noStrike" kern="0" cap="none" spc="0" normalizeH="0" baseline="0" noProof="0" dirty="0">
              <a:ln>
                <a:noFill/>
              </a:ln>
              <a:solidFill>
                <a:schemeClr val="bg2">
                  <a:lumMod val="50000"/>
                </a:schemeClr>
              </a:solidFill>
              <a:effectLst/>
              <a:uLnTx/>
              <a:uFillTx/>
              <a:latin typeface="Segoe UI Light"/>
            </a:endParaRPr>
          </a:p>
        </p:txBody>
      </p:sp>
      <p:sp>
        <p:nvSpPr>
          <p:cNvPr id="44" name="TextBox 43"/>
          <p:cNvSpPr txBox="1"/>
          <p:nvPr/>
        </p:nvSpPr>
        <p:spPr>
          <a:xfrm>
            <a:off x="8125848" y="4918228"/>
            <a:ext cx="2777979" cy="1738895"/>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b="1" i="0" u="none" strike="noStrike" kern="0" cap="none" spc="0" normalizeH="0" baseline="0" noProof="0" dirty="0">
                <a:ln>
                  <a:noFill/>
                </a:ln>
                <a:effectLst/>
                <a:uLnTx/>
                <a:uFillTx/>
                <a:latin typeface="Segoe UI Light"/>
              </a:rPr>
              <a:t>Example Equipment</a:t>
            </a:r>
            <a:endParaRPr kumimoji="0" lang="en-US" altLang="zh-TW" sz="1600" b="1" i="0" u="none" strike="noStrike" kern="0" cap="none" spc="0" normalizeH="0" baseline="0" noProof="0" dirty="0">
              <a:ln>
                <a:noFill/>
              </a:ln>
              <a:effectLst/>
              <a:uLnTx/>
              <a:uFillTx/>
              <a:latin typeface="Segoe UI Light"/>
            </a:endParaRPr>
          </a:p>
          <a:p>
            <a:pPr defTabSz="932563">
              <a:lnSpc>
                <a:spcPct val="90000"/>
              </a:lnSpc>
              <a:spcAft>
                <a:spcPts val="600"/>
              </a:spcAf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    Machine Tools</a:t>
            </a:r>
          </a:p>
          <a:p>
            <a:pPr defTabSz="932563">
              <a:lnSpc>
                <a:spcPct val="90000"/>
              </a:lnSpc>
              <a:spcAft>
                <a:spcPts val="600"/>
              </a:spcAf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    Inspection Machines</a:t>
            </a:r>
          </a:p>
          <a:p>
            <a:pPr defTabSz="932563">
              <a:lnSpc>
                <a:spcPct val="90000"/>
              </a:lnSpc>
              <a:spcAft>
                <a:spcPts val="600"/>
              </a:spcAf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    Facility Machines</a:t>
            </a:r>
          </a:p>
          <a:p>
            <a:pPr defTabSz="932563">
              <a:lnSpc>
                <a:spcPct val="90000"/>
              </a:lnSpc>
              <a:spcAft>
                <a:spcPts val="600"/>
              </a:spcAf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    3D Printers </a:t>
            </a:r>
            <a:endParaRPr kumimoji="0" lang="zh-TW" altLang="en-US" sz="1600" b="0" i="0" u="none" strike="noStrike" kern="0" cap="none" spc="0" normalizeH="0" baseline="0" noProof="0" dirty="0">
              <a:ln>
                <a:noFill/>
              </a:ln>
              <a:solidFill>
                <a:schemeClr val="bg2">
                  <a:lumMod val="50000"/>
                </a:schemeClr>
              </a:solidFill>
              <a:effectLst/>
              <a:uLnTx/>
              <a:uFillTx/>
              <a:latin typeface="Segoe UI Light"/>
            </a:endParaRPr>
          </a:p>
        </p:txBody>
      </p:sp>
    </p:spTree>
    <p:extLst>
      <p:ext uri="{BB962C8B-B14F-4D97-AF65-F5344CB8AC3E}">
        <p14:creationId xmlns:p14="http://schemas.microsoft.com/office/powerpoint/2010/main" val="30650190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IoT Device</a:t>
            </a:r>
            <a:endParaRPr lang="zh-TW"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02" y="1458862"/>
            <a:ext cx="1561951" cy="96841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73" y="2807128"/>
            <a:ext cx="2093137" cy="1177108"/>
          </a:xfrm>
          <a:prstGeom prst="rect">
            <a:avLst/>
          </a:prstGeom>
        </p:spPr>
      </p:pic>
      <p:sp>
        <p:nvSpPr>
          <p:cNvPr id="5" name="TextBox 4"/>
          <p:cNvSpPr txBox="1"/>
          <p:nvPr/>
        </p:nvSpPr>
        <p:spPr>
          <a:xfrm rot="5400000">
            <a:off x="1245943" y="4267856"/>
            <a:ext cx="710719" cy="849421"/>
          </a:xfrm>
          <a:prstGeom prst="rect">
            <a:avLst/>
          </a:prstGeom>
          <a:noFill/>
        </p:spPr>
        <p:txBody>
          <a:bodyPr wrap="non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altLang="zh-TW" sz="4000" b="0" i="0" u="none" strike="noStrike" kern="0" cap="none" spc="0" normalizeH="0" baseline="0" noProof="0" dirty="0">
                <a:ln>
                  <a:noFill/>
                </a:ln>
                <a:solidFill>
                  <a:schemeClr val="tx1">
                    <a:lumMod val="50000"/>
                  </a:schemeClr>
                </a:solidFill>
                <a:effectLst/>
                <a:uLnTx/>
                <a:uFillTx/>
                <a:latin typeface="Segoe UI Light"/>
              </a:rPr>
              <a:t>…</a:t>
            </a:r>
            <a:endParaRPr kumimoji="0" lang="zh-TW" altLang="en-US" sz="2800" b="0" i="0" u="none" strike="noStrike" kern="0" cap="none" spc="0" normalizeH="0" baseline="0" noProof="0" dirty="0">
              <a:ln>
                <a:noFill/>
              </a:ln>
              <a:solidFill>
                <a:schemeClr val="tx1">
                  <a:lumMod val="50000"/>
                </a:schemeClr>
              </a:solidFill>
              <a:effectLst/>
              <a:uLnTx/>
              <a:uFillTx/>
              <a:latin typeface="Segoe UI Light"/>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324" y="5067945"/>
            <a:ext cx="1318012" cy="1093950"/>
          </a:xfrm>
          <a:prstGeom prst="rect">
            <a:avLst/>
          </a:prstGeom>
        </p:spPr>
      </p:pic>
      <p:sp>
        <p:nvSpPr>
          <p:cNvPr id="7" name="文字方塊 30"/>
          <p:cNvSpPr txBox="1"/>
          <p:nvPr/>
        </p:nvSpPr>
        <p:spPr>
          <a:xfrm>
            <a:off x="823099" y="2427272"/>
            <a:ext cx="128432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Equipment 01</a:t>
            </a: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8" name="文字方塊 30"/>
          <p:cNvSpPr txBox="1"/>
          <p:nvPr/>
        </p:nvSpPr>
        <p:spPr>
          <a:xfrm>
            <a:off x="861633" y="3870818"/>
            <a:ext cx="128432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Equipment 02</a:t>
            </a: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9" name="文字方塊 30"/>
          <p:cNvSpPr txBox="1"/>
          <p:nvPr/>
        </p:nvSpPr>
        <p:spPr>
          <a:xfrm>
            <a:off x="765009" y="6042863"/>
            <a:ext cx="136127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rPr>
              <a:t>Equipment NN</a:t>
            </a: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10" name="TextBox 9"/>
          <p:cNvSpPr txBox="1"/>
          <p:nvPr/>
        </p:nvSpPr>
        <p:spPr>
          <a:xfrm>
            <a:off x="3695173" y="5387315"/>
            <a:ext cx="3772108" cy="1114109"/>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Abstract Equipment Message Schema</a:t>
            </a:r>
          </a:p>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Dynamic Binding Equipment Data</a:t>
            </a:r>
          </a:p>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On the Air Message Schema Validation</a:t>
            </a:r>
            <a:endParaRPr kumimoji="0" lang="zh-TW" altLang="en-US" sz="1600" b="0" i="0" u="none" strike="noStrike" kern="0" cap="none" spc="0" normalizeH="0" baseline="0" noProof="0" dirty="0">
              <a:ln>
                <a:noFill/>
              </a:ln>
              <a:solidFill>
                <a:schemeClr val="bg2">
                  <a:lumMod val="50000"/>
                </a:schemeClr>
              </a:solidFill>
              <a:effectLst/>
              <a:uLnTx/>
              <a:uFillTx/>
              <a:latin typeface="Segoe UI Light"/>
            </a:endParaRPr>
          </a:p>
        </p:txBody>
      </p:sp>
      <p:sp>
        <p:nvSpPr>
          <p:cNvPr id="11" name="圓角矩形 28"/>
          <p:cNvSpPr/>
          <p:nvPr/>
        </p:nvSpPr>
        <p:spPr bwMode="auto">
          <a:xfrm>
            <a:off x="523690" y="1229450"/>
            <a:ext cx="1883446" cy="5333458"/>
          </a:xfrm>
          <a:prstGeom prst="roundRect">
            <a:avLst/>
          </a:prstGeom>
          <a:noFill/>
          <a:ln w="12700" cap="flat" cmpd="sng" algn="ctr">
            <a:solidFill>
              <a:schemeClr val="bg1">
                <a:lumMod val="5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chemeClr val="tx1"/>
              </a:solidFill>
              <a:effectLst/>
              <a:uLnTx/>
              <a:uFillTx/>
              <a:latin typeface="Arial" charset="0"/>
            </a:endParaRPr>
          </a:p>
        </p:txBody>
      </p:sp>
      <p:sp>
        <p:nvSpPr>
          <p:cNvPr id="12" name="圓角矩形 28"/>
          <p:cNvSpPr/>
          <p:nvPr/>
        </p:nvSpPr>
        <p:spPr bwMode="auto">
          <a:xfrm>
            <a:off x="4124868" y="2920190"/>
            <a:ext cx="1914264" cy="785733"/>
          </a:xfrm>
          <a:prstGeom prst="roundRect">
            <a:avLst/>
          </a:prstGeom>
          <a:noFill/>
          <a:ln w="12700" cap="flat" cmpd="sng" algn="ctr">
            <a:solidFill>
              <a:schemeClr val="bg1">
                <a:lumMod val="5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chemeClr val="tx1"/>
              </a:solidFill>
              <a:effectLst/>
              <a:uLnTx/>
              <a:uFillTx/>
              <a:latin typeface="Arial" charset="0"/>
            </a:endParaRPr>
          </a:p>
        </p:txBody>
      </p:sp>
      <p:sp>
        <p:nvSpPr>
          <p:cNvPr id="13" name="TextBox 12"/>
          <p:cNvSpPr txBox="1"/>
          <p:nvPr/>
        </p:nvSpPr>
        <p:spPr>
          <a:xfrm>
            <a:off x="4002083" y="3276000"/>
            <a:ext cx="1970680" cy="517022"/>
          </a:xfrm>
          <a:prstGeom prst="rect">
            <a:avLst/>
          </a:prstGeom>
          <a:noFill/>
        </p:spPr>
        <p:txBody>
          <a:bodyPr wrap="non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altLang="zh-TW" sz="1600" b="0" i="0" u="none" strike="noStrike" kern="0" cap="none" spc="0" normalizeH="0" baseline="0" noProof="0" dirty="0">
                <a:ln>
                  <a:noFill/>
                </a:ln>
                <a:solidFill>
                  <a:schemeClr val="tx1">
                    <a:lumMod val="75000"/>
                  </a:schemeClr>
                </a:solidFill>
                <a:effectLst/>
                <a:uLnTx/>
                <a:uFillTx/>
                <a:latin typeface="Segoe UI Light"/>
              </a:rPr>
              <a:t>Equipment Classes</a:t>
            </a:r>
            <a:endParaRPr kumimoji="0" lang="zh-TW" altLang="en-US" sz="1600" b="0" i="0" u="none" strike="noStrike" kern="0" cap="none" spc="0" normalizeH="0" baseline="0" noProof="0" dirty="0">
              <a:ln>
                <a:noFill/>
              </a:ln>
              <a:solidFill>
                <a:schemeClr val="tx1">
                  <a:lumMod val="75000"/>
                </a:schemeClr>
              </a:solidFill>
              <a:effectLst/>
              <a:uLnTx/>
              <a:uFillTx/>
              <a:latin typeface="Segoe UI Light"/>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2864" y="2776510"/>
            <a:ext cx="641023" cy="641023"/>
          </a:xfrm>
          <a:prstGeom prst="rect">
            <a:avLst/>
          </a:prstGeom>
        </p:spPr>
      </p:pic>
      <p:sp>
        <p:nvSpPr>
          <p:cNvPr id="15" name="圓角矩形 28"/>
          <p:cNvSpPr/>
          <p:nvPr/>
        </p:nvSpPr>
        <p:spPr bwMode="auto">
          <a:xfrm>
            <a:off x="4227347" y="3980923"/>
            <a:ext cx="2013093" cy="785732"/>
          </a:xfrm>
          <a:prstGeom prst="roundRect">
            <a:avLst/>
          </a:prstGeom>
          <a:noFill/>
          <a:ln w="12700" cap="flat" cmpd="sng" algn="ctr">
            <a:solidFill>
              <a:schemeClr val="bg1">
                <a:lumMod val="5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chemeClr val="tx1"/>
              </a:solidFill>
              <a:effectLst/>
              <a:uLnTx/>
              <a:uFillTx/>
              <a:latin typeface="Arial" charset="0"/>
            </a:endParaRPr>
          </a:p>
        </p:txBody>
      </p:sp>
      <p:sp>
        <p:nvSpPr>
          <p:cNvPr id="16" name="TextBox 15"/>
          <p:cNvSpPr txBox="1"/>
          <p:nvPr/>
        </p:nvSpPr>
        <p:spPr>
          <a:xfrm>
            <a:off x="4124868" y="4387545"/>
            <a:ext cx="1739846" cy="489322"/>
          </a:xfrm>
          <a:prstGeom prst="rect">
            <a:avLst/>
          </a:prstGeom>
          <a:noFill/>
        </p:spPr>
        <p:txBody>
          <a:bodyPr wrap="non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altLang="zh-TW" sz="1400" b="0" i="0" u="none" strike="noStrike" kern="0" cap="none" spc="0" normalizeH="0" baseline="0" noProof="0" dirty="0">
                <a:ln>
                  <a:noFill/>
                </a:ln>
                <a:solidFill>
                  <a:schemeClr val="tx1">
                    <a:lumMod val="75000"/>
                  </a:schemeClr>
                </a:solidFill>
                <a:effectLst/>
                <a:uLnTx/>
                <a:uFillTx/>
                <a:latin typeface="Segoe UI Light"/>
              </a:rPr>
              <a:t>Message Schemas</a:t>
            </a:r>
            <a:endParaRPr kumimoji="0" lang="zh-TW" altLang="en-US" sz="1400" b="0" i="0" u="none" strike="noStrike" kern="0" cap="none" spc="0" normalizeH="0" baseline="0" noProof="0" dirty="0">
              <a:ln>
                <a:noFill/>
              </a:ln>
              <a:solidFill>
                <a:schemeClr val="tx1">
                  <a:lumMod val="75000"/>
                </a:schemeClr>
              </a:solidFill>
              <a:effectLst/>
              <a:uLnTx/>
              <a:uFillTx/>
              <a:latin typeface="Segoe UI Light"/>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5344" y="3837242"/>
            <a:ext cx="641023" cy="641023"/>
          </a:xfrm>
          <a:prstGeom prst="rect">
            <a:avLst/>
          </a:prstGeom>
        </p:spPr>
      </p:pic>
      <p:sp>
        <p:nvSpPr>
          <p:cNvPr id="18" name="Oval 17"/>
          <p:cNvSpPr/>
          <p:nvPr/>
        </p:nvSpPr>
        <p:spPr bwMode="auto">
          <a:xfrm>
            <a:off x="3361404" y="1528027"/>
            <a:ext cx="4015818" cy="3779012"/>
          </a:xfrm>
          <a:prstGeom prst="ellipse">
            <a:avLst/>
          </a:prstGeom>
          <a:noFill/>
          <a:ln w="1016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TextBox 18"/>
          <p:cNvSpPr txBox="1"/>
          <p:nvPr/>
        </p:nvSpPr>
        <p:spPr>
          <a:xfrm>
            <a:off x="3892278" y="1767530"/>
            <a:ext cx="3095736" cy="960220"/>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altLang="zh-TW" sz="2400" b="1" i="0" u="none" strike="noStrike" kern="0" cap="none" spc="0" normalizeH="0" baseline="0" noProof="0" dirty="0">
                <a:ln>
                  <a:noFill/>
                </a:ln>
                <a:solidFill>
                  <a:srgbClr val="92D050"/>
                </a:solidFill>
                <a:effectLst/>
                <a:uLnTx/>
                <a:uFillTx/>
                <a:latin typeface="Segoe UI Light"/>
              </a:rPr>
              <a:t>IoT Device / IoT Gateway</a:t>
            </a:r>
            <a:endParaRPr kumimoji="0" lang="zh-TW" altLang="en-US" sz="2400" b="1" i="0" u="none" strike="noStrike" kern="0" cap="none" spc="0" normalizeH="0" baseline="0" noProof="0" dirty="0">
              <a:ln>
                <a:noFill/>
              </a:ln>
              <a:solidFill>
                <a:srgbClr val="92D050"/>
              </a:solidFill>
              <a:effectLst/>
              <a:uLnTx/>
              <a:uFillTx/>
              <a:latin typeface="Segoe UI Light"/>
            </a:endParaRPr>
          </a:p>
        </p:txBody>
      </p:sp>
      <p:cxnSp>
        <p:nvCxnSpPr>
          <p:cNvPr id="20" name="Straight Arrow Connector 19"/>
          <p:cNvCxnSpPr/>
          <p:nvPr/>
        </p:nvCxnSpPr>
        <p:spPr>
          <a:xfrm>
            <a:off x="2308241" y="1706537"/>
            <a:ext cx="885364" cy="509308"/>
          </a:xfrm>
          <a:prstGeom prst="straightConnector1">
            <a:avLst/>
          </a:prstGeom>
          <a:ln w="762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236067" y="3475232"/>
            <a:ext cx="957538" cy="1"/>
          </a:xfrm>
          <a:prstGeom prst="straightConnector1">
            <a:avLst/>
          </a:prstGeom>
          <a:ln w="762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112556" y="4828032"/>
            <a:ext cx="1214482" cy="566994"/>
          </a:xfrm>
          <a:prstGeom prst="straightConnector1">
            <a:avLst/>
          </a:prstGeom>
          <a:ln w="762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3572" y="2279382"/>
            <a:ext cx="3284368" cy="2147977"/>
          </a:xfrm>
          <a:prstGeom prst="rect">
            <a:avLst/>
          </a:prstGeom>
        </p:spPr>
      </p:pic>
      <p:sp>
        <p:nvSpPr>
          <p:cNvPr id="26" name="TextBox 25"/>
          <p:cNvSpPr txBox="1"/>
          <p:nvPr/>
        </p:nvSpPr>
        <p:spPr>
          <a:xfrm>
            <a:off x="8663572" y="5088772"/>
            <a:ext cx="2911602" cy="141265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Hybrid Cloud</a:t>
            </a:r>
          </a:p>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Multi-tenant SaaS Platform</a:t>
            </a:r>
          </a:p>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Open Source</a:t>
            </a:r>
          </a:p>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sz="1600" b="0" i="0" u="none" strike="noStrike" kern="0" cap="none" spc="0" normalizeH="0" baseline="0" noProof="0" dirty="0">
                <a:ln>
                  <a:noFill/>
                </a:ln>
                <a:solidFill>
                  <a:schemeClr val="bg2">
                    <a:lumMod val="50000"/>
                  </a:schemeClr>
                </a:solidFill>
                <a:effectLst/>
                <a:uLnTx/>
                <a:uFillTx/>
                <a:latin typeface="Segoe UI Light"/>
              </a:rPr>
              <a:t>Extendable</a:t>
            </a:r>
            <a:endParaRPr kumimoji="0" lang="zh-TW" altLang="en-US" sz="1600" b="0" i="0" u="none" strike="noStrike" kern="0" cap="none" spc="0" normalizeH="0" baseline="0" noProof="0" dirty="0">
              <a:ln>
                <a:noFill/>
              </a:ln>
              <a:solidFill>
                <a:schemeClr val="bg2">
                  <a:lumMod val="50000"/>
                </a:schemeClr>
              </a:solidFill>
              <a:effectLst/>
              <a:uLnTx/>
              <a:uFillTx/>
              <a:latin typeface="Segoe UI Light"/>
            </a:endParaRPr>
          </a:p>
        </p:txBody>
      </p:sp>
      <p:cxnSp>
        <p:nvCxnSpPr>
          <p:cNvPr id="30" name="Straight Arrow Connector 29"/>
          <p:cNvCxnSpPr/>
          <p:nvPr/>
        </p:nvCxnSpPr>
        <p:spPr>
          <a:xfrm flipH="1" flipV="1">
            <a:off x="2299690" y="2081449"/>
            <a:ext cx="893915" cy="491706"/>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236100" y="5042360"/>
            <a:ext cx="1292053" cy="611584"/>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230199" y="3810580"/>
            <a:ext cx="963406" cy="17319"/>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Arrow: Right 22"/>
          <p:cNvSpPr/>
          <p:nvPr/>
        </p:nvSpPr>
        <p:spPr bwMode="auto">
          <a:xfrm>
            <a:off x="7667222" y="3051510"/>
            <a:ext cx="749755" cy="654414"/>
          </a:xfrm>
          <a:prstGeom prst="rightArrow">
            <a:avLst/>
          </a:prstGeom>
          <a:solidFill>
            <a:srgbClr val="92D050"/>
          </a:solidFill>
          <a:ln w="25400">
            <a:solidFill>
              <a:srgbClr val="3366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Arrow: Right 30"/>
          <p:cNvSpPr/>
          <p:nvPr/>
        </p:nvSpPr>
        <p:spPr bwMode="auto">
          <a:xfrm rot="10800000">
            <a:off x="7704574" y="3326509"/>
            <a:ext cx="749755" cy="654414"/>
          </a:xfrm>
          <a:prstGeom prst="rightArrow">
            <a:avLst/>
          </a:prstGeom>
          <a:solidFill>
            <a:srgbClr val="FF0000"/>
          </a:solidFill>
          <a:ln w="254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8447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Mobile Phone Inspection</a:t>
            </a:r>
            <a:endParaRPr lang="zh-TW" altLang="en-US" dirty="0"/>
          </a:p>
        </p:txBody>
      </p:sp>
      <p:grpSp>
        <p:nvGrpSpPr>
          <p:cNvPr id="27" name="Group 26"/>
          <p:cNvGrpSpPr/>
          <p:nvPr/>
        </p:nvGrpSpPr>
        <p:grpSpPr>
          <a:xfrm>
            <a:off x="2477825" y="3028357"/>
            <a:ext cx="2192024" cy="1371467"/>
            <a:chOff x="401173" y="2807128"/>
            <a:chExt cx="2192024" cy="1371467"/>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73" y="2807128"/>
              <a:ext cx="2093137" cy="1177108"/>
            </a:xfrm>
            <a:prstGeom prst="rect">
              <a:avLst/>
            </a:prstGeom>
          </p:spPr>
        </p:pic>
        <p:sp>
          <p:nvSpPr>
            <p:cNvPr id="8" name="文字方塊 30"/>
            <p:cNvSpPr txBox="1"/>
            <p:nvPr/>
          </p:nvSpPr>
          <p:spPr>
            <a:xfrm>
              <a:off x="861633" y="3870818"/>
              <a:ext cx="173156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TW" sz="1400" kern="0" dirty="0">
                  <a:solidFill>
                    <a:sysClr val="windowText" lastClr="000000"/>
                  </a:solidFill>
                </a:rPr>
                <a:t>Inspection Machine</a:t>
              </a:r>
              <a:endParaRPr kumimoji="0" lang="zh-TW" altLang="en-US" sz="1400" b="0" i="0" u="none" strike="noStrike" kern="0" cap="none" spc="0" normalizeH="0" baseline="0" noProof="0" dirty="0">
                <a:ln>
                  <a:noFill/>
                </a:ln>
                <a:solidFill>
                  <a:sysClr val="windowText" lastClr="000000"/>
                </a:solidFill>
                <a:effectLst/>
                <a:uLnTx/>
                <a:uFillTx/>
              </a:endParaRPr>
            </a:p>
          </p:txBody>
        </p:sp>
      </p:grpSp>
      <p:sp>
        <p:nvSpPr>
          <p:cNvPr id="10" name="TextBox 9"/>
          <p:cNvSpPr txBox="1"/>
          <p:nvPr/>
        </p:nvSpPr>
        <p:spPr>
          <a:xfrm>
            <a:off x="6304592" y="2107152"/>
            <a:ext cx="3772108" cy="152345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b="1" i="0" u="none" strike="noStrike" kern="0" cap="none" spc="0" normalizeH="0" baseline="0" noProof="0" dirty="0">
                <a:ln>
                  <a:noFill/>
                </a:ln>
                <a:solidFill>
                  <a:srgbClr val="FF0000"/>
                </a:solidFill>
                <a:effectLst/>
                <a:uLnTx/>
                <a:uFillTx/>
                <a:latin typeface="Segoe UI Light"/>
              </a:rPr>
              <a:t>Inspection Flow</a:t>
            </a:r>
          </a:p>
          <a:p>
            <a:pPr marL="0" marR="0" lvl="0" indent="0" defTabSz="932563" eaLnBrk="1" fontAlgn="auto" latinLnBrk="0" hangingPunct="1">
              <a:lnSpc>
                <a:spcPct val="90000"/>
              </a:lnSpc>
              <a:spcBef>
                <a:spcPts val="0"/>
              </a:spcBef>
              <a:spcAft>
                <a:spcPts val="600"/>
              </a:spcAft>
              <a:buClrTx/>
              <a:buSzTx/>
              <a:buFontTx/>
              <a:buNone/>
              <a:tabLst/>
              <a:defRPr/>
            </a:pPr>
            <a:r>
              <a:rPr lang="en-US" altLang="zh-TW" b="1" kern="0" dirty="0">
                <a:solidFill>
                  <a:srgbClr val="FF0000"/>
                </a:solidFill>
                <a:latin typeface="Segoe UI Light"/>
              </a:rPr>
              <a:t>Inspection Parameters</a:t>
            </a:r>
          </a:p>
          <a:p>
            <a:pPr marL="0" marR="0" lvl="0" indent="0" defTabSz="932563" eaLnBrk="1" fontAlgn="auto" latinLnBrk="0" hangingPunct="1">
              <a:lnSpc>
                <a:spcPct val="90000"/>
              </a:lnSpc>
              <a:spcBef>
                <a:spcPts val="0"/>
              </a:spcBef>
              <a:spcAft>
                <a:spcPts val="600"/>
              </a:spcAft>
              <a:buClrTx/>
              <a:buSzTx/>
              <a:buFontTx/>
              <a:buNone/>
              <a:tabLst/>
              <a:defRPr/>
            </a:pPr>
            <a:r>
              <a:rPr lang="en-US" altLang="zh-TW" b="1" kern="0" dirty="0">
                <a:solidFill>
                  <a:srgbClr val="FF0000"/>
                </a:solidFill>
                <a:latin typeface="Segoe UI Light"/>
              </a:rPr>
              <a:t>Expected Quality Value</a:t>
            </a:r>
          </a:p>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b="1" i="0" u="none" strike="noStrike" kern="0" cap="none" spc="0" normalizeH="0" baseline="0" noProof="0" dirty="0">
                <a:ln>
                  <a:noFill/>
                </a:ln>
                <a:solidFill>
                  <a:srgbClr val="FF0000"/>
                </a:solidFill>
                <a:effectLst/>
                <a:uLnTx/>
                <a:uFillTx/>
                <a:latin typeface="Segoe UI Light"/>
              </a:rPr>
              <a:t>Inspection Result Schema</a:t>
            </a:r>
            <a:endParaRPr kumimoji="0" lang="zh-TW" altLang="en-US" b="1" i="0" u="none" strike="noStrike" kern="0" cap="none" spc="0" normalizeH="0" baseline="0" noProof="0" dirty="0">
              <a:ln>
                <a:noFill/>
              </a:ln>
              <a:solidFill>
                <a:srgbClr val="FF0000"/>
              </a:solidFill>
              <a:effectLst/>
              <a:uLnTx/>
              <a:uFillTx/>
              <a:latin typeface="Segoe UI Light"/>
            </a:endParaRPr>
          </a:p>
        </p:txBody>
      </p:sp>
      <p:sp>
        <p:nvSpPr>
          <p:cNvPr id="11" name="圓角矩形 28"/>
          <p:cNvSpPr/>
          <p:nvPr/>
        </p:nvSpPr>
        <p:spPr bwMode="auto">
          <a:xfrm>
            <a:off x="523690" y="1229450"/>
            <a:ext cx="4678692" cy="4880405"/>
          </a:xfrm>
          <a:prstGeom prst="roundRect">
            <a:avLst/>
          </a:prstGeom>
          <a:noFill/>
          <a:ln w="12700" cap="flat" cmpd="sng" algn="ctr">
            <a:solidFill>
              <a:schemeClr val="bg1">
                <a:lumMod val="5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0" cap="none" spc="0" normalizeH="0" baseline="0" noProof="0">
              <a:ln>
                <a:noFill/>
              </a:ln>
              <a:solidFill>
                <a:schemeClr val="tx1"/>
              </a:solidFill>
              <a:effectLst/>
              <a:uLnTx/>
              <a:uFillTx/>
              <a:latin typeface="Arial"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413" y="1752600"/>
            <a:ext cx="634138" cy="122612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446" y="4124664"/>
            <a:ext cx="1549108" cy="1484562"/>
          </a:xfrm>
          <a:prstGeom prst="rect">
            <a:avLst/>
          </a:prstGeom>
        </p:spPr>
      </p:pic>
      <p:sp>
        <p:nvSpPr>
          <p:cNvPr id="30" name="TextBox 29"/>
          <p:cNvSpPr txBox="1"/>
          <p:nvPr/>
        </p:nvSpPr>
        <p:spPr>
          <a:xfrm>
            <a:off x="2186572" y="2107152"/>
            <a:ext cx="1166228" cy="5170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altLang="zh-TW" sz="1600" b="1" i="0" u="none" strike="noStrike" kern="0" cap="none" spc="0" normalizeH="0" baseline="0" noProof="0" dirty="0">
                <a:ln>
                  <a:noFill/>
                </a:ln>
                <a:effectLst/>
                <a:uLnTx/>
                <a:uFillTx/>
                <a:latin typeface="Segoe UI Light"/>
              </a:rPr>
              <a:t>10:00 AM</a:t>
            </a:r>
            <a:endParaRPr kumimoji="0" lang="zh-TW" altLang="en-US" sz="1600" b="1" i="0" u="none" strike="noStrike" kern="0" cap="none" spc="0" normalizeH="0" baseline="0" noProof="0" dirty="0">
              <a:ln>
                <a:noFill/>
              </a:ln>
              <a:effectLst/>
              <a:uLnTx/>
              <a:uFillTx/>
              <a:latin typeface="Segoe UI Light"/>
            </a:endParaRPr>
          </a:p>
        </p:txBody>
      </p:sp>
      <p:sp>
        <p:nvSpPr>
          <p:cNvPr id="31" name="TextBox 30"/>
          <p:cNvSpPr txBox="1"/>
          <p:nvPr/>
        </p:nvSpPr>
        <p:spPr>
          <a:xfrm>
            <a:off x="2186572" y="4830261"/>
            <a:ext cx="1360192" cy="5170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lang="en-US" altLang="zh-TW" sz="1600" b="1" kern="0" dirty="0">
                <a:latin typeface="Segoe UI Light"/>
              </a:rPr>
              <a:t>02</a:t>
            </a:r>
            <a:r>
              <a:rPr kumimoji="0" lang="en-US" altLang="zh-TW" sz="1600" b="1" i="0" u="none" strike="noStrike" kern="0" cap="none" spc="0" normalizeH="0" baseline="0" noProof="0" dirty="0">
                <a:ln>
                  <a:noFill/>
                </a:ln>
                <a:effectLst/>
                <a:uLnTx/>
                <a:uFillTx/>
                <a:latin typeface="Segoe UI Light"/>
              </a:rPr>
              <a:t>:00 </a:t>
            </a:r>
            <a:r>
              <a:rPr lang="en-US" altLang="zh-TW" sz="1600" b="1" kern="0" dirty="0">
                <a:latin typeface="Segoe UI Light"/>
              </a:rPr>
              <a:t>P</a:t>
            </a:r>
            <a:r>
              <a:rPr kumimoji="0" lang="en-US" altLang="zh-TW" sz="1600" b="1" i="0" u="none" strike="noStrike" kern="0" cap="none" spc="0" normalizeH="0" baseline="0" noProof="0" dirty="0">
                <a:ln>
                  <a:noFill/>
                </a:ln>
                <a:effectLst/>
                <a:uLnTx/>
                <a:uFillTx/>
                <a:latin typeface="Segoe UI Light"/>
              </a:rPr>
              <a:t>M</a:t>
            </a:r>
            <a:endParaRPr kumimoji="0" lang="zh-TW" altLang="en-US" sz="1600" b="1" i="0" u="none" strike="noStrike" kern="0" cap="none" spc="0" normalizeH="0" baseline="0" noProof="0" dirty="0">
              <a:ln>
                <a:noFill/>
              </a:ln>
              <a:effectLst/>
              <a:uLnTx/>
              <a:uFillTx/>
              <a:latin typeface="Segoe UI Light"/>
            </a:endParaRPr>
          </a:p>
        </p:txBody>
      </p:sp>
      <p:cxnSp>
        <p:nvCxnSpPr>
          <p:cNvPr id="32" name="Straight Arrow Connector 31"/>
          <p:cNvCxnSpPr/>
          <p:nvPr/>
        </p:nvCxnSpPr>
        <p:spPr>
          <a:xfrm flipV="1">
            <a:off x="2119745" y="4265817"/>
            <a:ext cx="716160" cy="564445"/>
          </a:xfrm>
          <a:prstGeom prst="straightConnector1">
            <a:avLst/>
          </a:prstGeom>
          <a:ln w="762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197881" y="2745771"/>
            <a:ext cx="665155" cy="565172"/>
          </a:xfrm>
          <a:prstGeom prst="straightConnector1">
            <a:avLst/>
          </a:prstGeom>
          <a:ln w="762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0177" y="2107152"/>
            <a:ext cx="1495200" cy="1322677"/>
          </a:xfrm>
          <a:prstGeom prst="rect">
            <a:avLst/>
          </a:prstGeom>
        </p:spPr>
      </p:pic>
    </p:spTree>
    <p:extLst>
      <p:ext uri="{BB962C8B-B14F-4D97-AF65-F5344CB8AC3E}">
        <p14:creationId xmlns:p14="http://schemas.microsoft.com/office/powerpoint/2010/main" val="17085571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Connected Device Studio Device SDK</a:t>
            </a:r>
            <a:endParaRPr lang="zh-TW"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177" y="1672054"/>
            <a:ext cx="2642544" cy="1406426"/>
          </a:xfrm>
          <a:prstGeom prst="rect">
            <a:avLst/>
          </a:prstGeom>
        </p:spPr>
      </p:pic>
      <p:sp>
        <p:nvSpPr>
          <p:cNvPr id="4" name="TextBox 3"/>
          <p:cNvSpPr txBox="1"/>
          <p:nvPr/>
        </p:nvSpPr>
        <p:spPr>
          <a:xfrm>
            <a:off x="5624790" y="1434289"/>
            <a:ext cx="5837638" cy="456736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Simplify equipment connectivity in a secure and efficient manner.</a:t>
            </a:r>
          </a:p>
          <a:p>
            <a:pPr marL="0" marR="0" indent="0" defTabSz="932563" eaLnBrk="1" fontAlgn="auto" latinLnBrk="0" hangingPunct="1">
              <a:lnSpc>
                <a:spcPct val="90000"/>
              </a:lnSpc>
              <a:spcBef>
                <a:spcPts val="0"/>
              </a:spcBef>
              <a:spcAft>
                <a:spcPts val="600"/>
              </a:spcAft>
              <a:buClrTx/>
              <a:buSzTx/>
              <a:buFontTx/>
              <a:buNone/>
              <a:tabLst/>
            </a:pPr>
            <a:endParaRPr lang="en-US" altLang="zh-TW" sz="2400" kern="0" dirty="0">
              <a:solidFill>
                <a:schemeClr val="tx1">
                  <a:lumMod val="50000"/>
                </a:schemeClr>
              </a:solidFill>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kumimoji="0" lang="en-US" altLang="zh-TW" sz="2400" b="0" i="0" u="none" kern="0" cap="none" spc="0" normalizeH="0" baseline="0" noProof="0" dirty="0">
                <a:ln>
                  <a:noFill/>
                </a:ln>
                <a:solidFill>
                  <a:schemeClr val="tx1">
                    <a:lumMod val="50000"/>
                  </a:schemeClr>
                </a:solidFill>
                <a:effectLst/>
                <a:uLnTx/>
                <a:uFillTx/>
                <a:latin typeface="Segoe UI Light"/>
              </a:rPr>
              <a:t>Target to 99.99% SLA from device to cloud</a:t>
            </a:r>
          </a:p>
          <a:p>
            <a:pPr marL="0" marR="0" indent="0" defTabSz="932563" eaLnBrk="1" fontAlgn="auto" latinLnBrk="0" hangingPunct="1">
              <a:lnSpc>
                <a:spcPct val="90000"/>
              </a:lnSpc>
              <a:spcBef>
                <a:spcPts val="0"/>
              </a:spcBef>
              <a:spcAft>
                <a:spcPts val="600"/>
              </a:spcAft>
              <a:buClrTx/>
              <a:buSzTx/>
              <a:buFontTx/>
              <a:buNone/>
              <a:tabLst/>
            </a:pPr>
            <a:endParaRPr lang="en-US" altLang="zh-TW" sz="2400" kern="0" dirty="0">
              <a:solidFill>
                <a:schemeClr val="tx1">
                  <a:lumMod val="50000"/>
                </a:schemeClr>
              </a:solidFill>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kumimoji="0" lang="en-US" altLang="zh-TW" sz="2400" b="0" i="0" u="none" strike="noStrike" kern="0" cap="none" spc="0" normalizeH="0" noProof="0" dirty="0">
                <a:ln>
                  <a:noFill/>
                </a:ln>
                <a:solidFill>
                  <a:schemeClr val="tx1">
                    <a:lumMod val="50000"/>
                  </a:schemeClr>
                </a:solidFill>
                <a:effectLst/>
                <a:uLnTx/>
                <a:uFillTx/>
                <a:latin typeface="Segoe UI Light"/>
              </a:rPr>
              <a:t>Automatic failover procedure</a:t>
            </a:r>
          </a:p>
          <a:p>
            <a:pPr marL="0" marR="0" indent="0" defTabSz="932563" eaLnBrk="1" fontAlgn="auto" latinLnBrk="0" hangingPunct="1">
              <a:lnSpc>
                <a:spcPct val="90000"/>
              </a:lnSpc>
              <a:spcBef>
                <a:spcPts val="0"/>
              </a:spcBef>
              <a:spcAft>
                <a:spcPts val="600"/>
              </a:spcAft>
              <a:buClrTx/>
              <a:buSzTx/>
              <a:buFontTx/>
              <a:buNone/>
              <a:tabLst/>
            </a:pPr>
            <a:endParaRPr lang="en-US" altLang="zh-TW" sz="2400" kern="0" dirty="0">
              <a:solidFill>
                <a:schemeClr val="tx1">
                  <a:lumMod val="50000"/>
                </a:schemeClr>
              </a:solidFill>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lang="en-US" altLang="zh-TW" sz="2400" kern="0" dirty="0">
                <a:solidFill>
                  <a:schemeClr val="tx1">
                    <a:lumMod val="50000"/>
                  </a:schemeClr>
                </a:solidFill>
                <a:latin typeface="Segoe UI Light"/>
              </a:rPr>
              <a:t>Message schemas verified and validated</a:t>
            </a:r>
          </a:p>
          <a:p>
            <a:pPr marL="0" marR="0" indent="0" defTabSz="932563" eaLnBrk="1" fontAlgn="auto" latinLnBrk="0" hangingPunct="1">
              <a:lnSpc>
                <a:spcPct val="90000"/>
              </a:lnSpc>
              <a:spcBef>
                <a:spcPts val="0"/>
              </a:spcBef>
              <a:spcAft>
                <a:spcPts val="600"/>
              </a:spcAft>
              <a:buClrTx/>
              <a:buSzTx/>
              <a:buFontTx/>
              <a:buNone/>
              <a:tabLst/>
            </a:pPr>
            <a:endParaRPr lang="en-US" altLang="zh-TW" sz="2400" kern="0" dirty="0">
              <a:solidFill>
                <a:schemeClr val="tx1">
                  <a:lumMod val="50000"/>
                </a:schemeClr>
              </a:solidFill>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lang="en-US" altLang="zh-TW" sz="2400" kern="0" dirty="0">
                <a:solidFill>
                  <a:schemeClr val="tx1">
                    <a:lumMod val="50000"/>
                  </a:schemeClr>
                </a:solidFill>
                <a:latin typeface="Segoe UI Light"/>
              </a:rPr>
              <a:t>Configuration Management</a:t>
            </a:r>
            <a:endParaRPr lang="zh-TW" altLang="en-US" sz="2400" kern="0" dirty="0">
              <a:solidFill>
                <a:schemeClr val="tx1">
                  <a:lumMod val="50000"/>
                </a:schemeClr>
              </a:solidFill>
              <a:latin typeface="Segoe UI Ligh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69" y="5328052"/>
            <a:ext cx="1561951" cy="968410"/>
          </a:xfrm>
          <a:prstGeom prst="rect">
            <a:avLst/>
          </a:prstGeom>
        </p:spPr>
      </p:pic>
      <p:pic>
        <p:nvPicPr>
          <p:cNvPr id="6" name="Picture 5"/>
          <p:cNvPicPr>
            <a:picLocks noChangeAspect="1"/>
          </p:cNvPicPr>
          <p:nvPr/>
        </p:nvPicPr>
        <p:blipFill>
          <a:blip r:embed="rId5"/>
          <a:stretch>
            <a:fillRect/>
          </a:stretch>
        </p:blipFill>
        <p:spPr>
          <a:xfrm>
            <a:off x="2664135" y="2321230"/>
            <a:ext cx="1137920" cy="1023875"/>
          </a:xfrm>
          <a:prstGeom prst="rect">
            <a:avLst/>
          </a:prstGeom>
        </p:spPr>
      </p:pic>
      <p:sp>
        <p:nvSpPr>
          <p:cNvPr id="7" name="Plus 5"/>
          <p:cNvSpPr/>
          <p:nvPr/>
        </p:nvSpPr>
        <p:spPr bwMode="auto">
          <a:xfrm>
            <a:off x="2255520" y="5699585"/>
            <a:ext cx="243840" cy="225345"/>
          </a:xfrm>
          <a:prstGeom prst="mathPlus">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Up Arrow 6"/>
          <p:cNvSpPr/>
          <p:nvPr/>
        </p:nvSpPr>
        <p:spPr bwMode="auto">
          <a:xfrm>
            <a:off x="2943841" y="3377885"/>
            <a:ext cx="274791" cy="1812670"/>
          </a:xfrm>
          <a:prstGeom prst="up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Up Arrow 45"/>
          <p:cNvSpPr/>
          <p:nvPr/>
        </p:nvSpPr>
        <p:spPr bwMode="auto">
          <a:xfrm rot="10800000">
            <a:off x="3234107" y="3485455"/>
            <a:ext cx="274791" cy="1812670"/>
          </a:xfrm>
          <a:prstGeom prst="up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0011" y="5266169"/>
            <a:ext cx="1207460" cy="1207460"/>
          </a:xfrm>
          <a:prstGeom prst="rect">
            <a:avLst/>
          </a:prstGeom>
        </p:spPr>
      </p:pic>
    </p:spTree>
    <p:extLst>
      <p:ext uri="{BB962C8B-B14F-4D97-AF65-F5344CB8AC3E}">
        <p14:creationId xmlns:p14="http://schemas.microsoft.com/office/powerpoint/2010/main" val="30887960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57752" y="2164080"/>
            <a:ext cx="1313288" cy="1523486"/>
            <a:chOff x="485032" y="2321068"/>
            <a:chExt cx="2438400" cy="2754564"/>
          </a:xfrm>
        </p:grpSpPr>
        <p:grpSp>
          <p:nvGrpSpPr>
            <p:cNvPr id="4" name="群組 8"/>
            <p:cNvGrpSpPr/>
            <p:nvPr/>
          </p:nvGrpSpPr>
          <p:grpSpPr>
            <a:xfrm>
              <a:off x="485032" y="2321068"/>
              <a:ext cx="2438400" cy="2754564"/>
              <a:chOff x="1946913" y="2390104"/>
              <a:chExt cx="2438400" cy="2754564"/>
            </a:xfrm>
          </p:grpSpPr>
          <p:pic>
            <p:nvPicPr>
              <p:cNvPr id="6"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7" name="文字方塊 7"/>
              <p:cNvSpPr txBox="1"/>
              <p:nvPr/>
            </p:nvSpPr>
            <p:spPr>
              <a:xfrm>
                <a:off x="2090918" y="4643835"/>
                <a:ext cx="1800435" cy="500833"/>
              </a:xfrm>
              <a:prstGeom prst="rect">
                <a:avLst/>
              </a:prstGeom>
              <a:noFill/>
            </p:spPr>
            <p:txBody>
              <a:bodyPr wrap="none" rtlCol="0">
                <a:spAutoFit/>
              </a:bodyPr>
              <a:lstStyle/>
              <a:p>
                <a:r>
                  <a:rPr lang="en-US" altLang="zh-TW" sz="1200" dirty="0"/>
                  <a:t>Company A</a:t>
                </a:r>
                <a:endParaRPr lang="zh-TW" altLang="en-US" sz="1200" dirty="0"/>
              </a:p>
            </p:txBody>
          </p:sp>
        </p:grpSp>
        <p:sp>
          <p:nvSpPr>
            <p:cNvPr id="5" name="Rectangle 4"/>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1957159" y="2179475"/>
            <a:ext cx="1313288" cy="1523486"/>
            <a:chOff x="485032" y="2321068"/>
            <a:chExt cx="2438400" cy="2754564"/>
          </a:xfrm>
        </p:grpSpPr>
        <p:grpSp>
          <p:nvGrpSpPr>
            <p:cNvPr id="9" name="群組 8"/>
            <p:cNvGrpSpPr/>
            <p:nvPr/>
          </p:nvGrpSpPr>
          <p:grpSpPr>
            <a:xfrm>
              <a:off x="485032" y="2321068"/>
              <a:ext cx="2438400" cy="2754564"/>
              <a:chOff x="1946913" y="2390104"/>
              <a:chExt cx="2438400" cy="2754564"/>
            </a:xfrm>
          </p:grpSpPr>
          <p:pic>
            <p:nvPicPr>
              <p:cNvPr id="11"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12" name="文字方塊 7"/>
              <p:cNvSpPr txBox="1"/>
              <p:nvPr/>
            </p:nvSpPr>
            <p:spPr>
              <a:xfrm>
                <a:off x="2090918" y="4643835"/>
                <a:ext cx="1779601" cy="500833"/>
              </a:xfrm>
              <a:prstGeom prst="rect">
                <a:avLst/>
              </a:prstGeom>
              <a:noFill/>
            </p:spPr>
            <p:txBody>
              <a:bodyPr wrap="none" rtlCol="0">
                <a:spAutoFit/>
              </a:bodyPr>
              <a:lstStyle/>
              <a:p>
                <a:r>
                  <a:rPr lang="en-US" altLang="zh-TW" sz="1200" dirty="0"/>
                  <a:t>Company B</a:t>
                </a:r>
                <a:endParaRPr lang="zh-TW" altLang="en-US" sz="1200" dirty="0"/>
              </a:p>
            </p:txBody>
          </p:sp>
        </p:grpSp>
        <p:sp>
          <p:nvSpPr>
            <p:cNvPr id="10" name="Rectangle 9"/>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3189382" y="2198647"/>
            <a:ext cx="1313288" cy="1523486"/>
            <a:chOff x="485032" y="2321068"/>
            <a:chExt cx="2438400" cy="2754564"/>
          </a:xfrm>
        </p:grpSpPr>
        <p:grpSp>
          <p:nvGrpSpPr>
            <p:cNvPr id="14" name="群組 8"/>
            <p:cNvGrpSpPr/>
            <p:nvPr/>
          </p:nvGrpSpPr>
          <p:grpSpPr>
            <a:xfrm>
              <a:off x="485032" y="2321068"/>
              <a:ext cx="2438400" cy="2754564"/>
              <a:chOff x="1946913" y="2390104"/>
              <a:chExt cx="2438400" cy="2754564"/>
            </a:xfrm>
          </p:grpSpPr>
          <p:pic>
            <p:nvPicPr>
              <p:cNvPr id="16"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17" name="文字方塊 7"/>
              <p:cNvSpPr txBox="1"/>
              <p:nvPr/>
            </p:nvSpPr>
            <p:spPr>
              <a:xfrm>
                <a:off x="2090918" y="4643835"/>
                <a:ext cx="1791506" cy="500833"/>
              </a:xfrm>
              <a:prstGeom prst="rect">
                <a:avLst/>
              </a:prstGeom>
              <a:noFill/>
            </p:spPr>
            <p:txBody>
              <a:bodyPr wrap="none" rtlCol="0">
                <a:spAutoFit/>
              </a:bodyPr>
              <a:lstStyle/>
              <a:p>
                <a:r>
                  <a:rPr lang="en-US" altLang="zh-TW" sz="1200" dirty="0"/>
                  <a:t>Company C</a:t>
                </a:r>
                <a:endParaRPr lang="zh-TW" altLang="en-US" sz="1200" dirty="0"/>
              </a:p>
            </p:txBody>
          </p:sp>
        </p:grpSp>
        <p:sp>
          <p:nvSpPr>
            <p:cNvPr id="15" name="Rectangle 14"/>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427" y="3799512"/>
            <a:ext cx="3029080" cy="1402408"/>
          </a:xfrm>
          <a:prstGeom prst="rect">
            <a:avLst/>
          </a:prstGeom>
        </p:spPr>
      </p:pic>
      <p:sp>
        <p:nvSpPr>
          <p:cNvPr id="19" name="圓角矩形 28"/>
          <p:cNvSpPr/>
          <p:nvPr/>
        </p:nvSpPr>
        <p:spPr bwMode="auto">
          <a:xfrm>
            <a:off x="4499731" y="1211159"/>
            <a:ext cx="6451385" cy="1633950"/>
          </a:xfrm>
          <a:prstGeom prst="roundRect">
            <a:avLst/>
          </a:prstGeom>
          <a:solidFill>
            <a:srgbClr val="92D050">
              <a:alpha val="40000"/>
            </a:srgbClr>
          </a:solidFill>
          <a:ln w="12700" cap="flat" cmpd="sng" algn="ctr">
            <a:solidFill>
              <a:srgbClr val="92D05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Arial" charset="0"/>
            </a:endParaRPr>
          </a:p>
        </p:txBody>
      </p:sp>
      <p:sp>
        <p:nvSpPr>
          <p:cNvPr id="20" name="TextBox 19"/>
          <p:cNvSpPr txBox="1"/>
          <p:nvPr/>
        </p:nvSpPr>
        <p:spPr>
          <a:xfrm>
            <a:off x="5573784" y="1713366"/>
            <a:ext cx="5277096" cy="1114109"/>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kumimoji="0" lang="en-US" altLang="zh-TW" sz="1600" b="0" i="0" u="none" strike="noStrike" kern="0" cap="none" spc="0" normalizeH="0" baseline="0" noProof="0" dirty="0">
                <a:ln>
                  <a:noFill/>
                </a:ln>
                <a:solidFill>
                  <a:schemeClr val="tx1">
                    <a:lumMod val="50000"/>
                  </a:schemeClr>
                </a:solidFill>
                <a:effectLst/>
                <a:uLnTx/>
                <a:uFillTx/>
                <a:latin typeface="Segoe UI Light"/>
              </a:rPr>
              <a:t>Super Admin creates Enterprise Account and Admin User.</a:t>
            </a:r>
          </a:p>
          <a:p>
            <a:pPr marL="0" marR="0" indent="0" defTabSz="932563" eaLnBrk="1" fontAlgn="auto" latinLnBrk="0" hangingPunct="1">
              <a:lnSpc>
                <a:spcPct val="90000"/>
              </a:lnSpc>
              <a:spcBef>
                <a:spcPts val="0"/>
              </a:spcBef>
              <a:spcAft>
                <a:spcPts val="600"/>
              </a:spcAft>
              <a:buClrTx/>
              <a:buSzTx/>
              <a:buFontTx/>
              <a:buNone/>
              <a:tabLst/>
            </a:pPr>
            <a:r>
              <a:rPr lang="en-US" altLang="zh-TW" sz="1600" kern="0" dirty="0">
                <a:solidFill>
                  <a:schemeClr val="tx1">
                    <a:lumMod val="50000"/>
                  </a:schemeClr>
                </a:solidFill>
                <a:latin typeface="Segoe UI Light"/>
              </a:rPr>
              <a:t>Backend provisioning task:</a:t>
            </a:r>
          </a:p>
          <a:p>
            <a:pPr lvl="1" defTabSz="932563">
              <a:lnSpc>
                <a:spcPct val="90000"/>
              </a:lnSpc>
              <a:spcAft>
                <a:spcPts val="600"/>
              </a:spcAft>
            </a:pPr>
            <a:r>
              <a:rPr lang="en-US" altLang="zh-TW" sz="1600" kern="0" dirty="0">
                <a:solidFill>
                  <a:schemeClr val="tx1">
                    <a:lumMod val="50000"/>
                  </a:schemeClr>
                </a:solidFill>
                <a:latin typeface="Segoe UI Light"/>
              </a:rPr>
              <a:t>Database, storage, default role with permission … </a:t>
            </a:r>
            <a:endParaRPr lang="zh-TW" altLang="en-US" sz="1600" kern="0" dirty="0">
              <a:solidFill>
                <a:schemeClr val="tx1">
                  <a:lumMod val="50000"/>
                </a:schemeClr>
              </a:solidFill>
              <a:latin typeface="Segoe UI Light"/>
            </a:endParaRPr>
          </a:p>
        </p:txBody>
      </p:sp>
      <p:sp>
        <p:nvSpPr>
          <p:cNvPr id="21" name="TextBox 20"/>
          <p:cNvSpPr txBox="1"/>
          <p:nvPr/>
        </p:nvSpPr>
        <p:spPr>
          <a:xfrm>
            <a:off x="5067879" y="1305828"/>
            <a:ext cx="3243734" cy="544722"/>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tx1">
                    <a:lumMod val="50000"/>
                  </a:schemeClr>
                </a:solidFill>
                <a:effectLst/>
                <a:uLnTx/>
                <a:uFillTx/>
                <a:latin typeface="Segoe UI Light"/>
              </a:rPr>
              <a:t>Super</a:t>
            </a:r>
            <a:r>
              <a:rPr kumimoji="0" lang="en-US" altLang="zh-TW" b="1" i="0" u="none" strike="noStrike" kern="0" cap="none" spc="0" normalizeH="0" noProof="0" dirty="0">
                <a:ln>
                  <a:noFill/>
                </a:ln>
                <a:solidFill>
                  <a:schemeClr val="tx1">
                    <a:lumMod val="50000"/>
                  </a:schemeClr>
                </a:solidFill>
                <a:effectLst/>
                <a:uLnTx/>
                <a:uFillTx/>
                <a:latin typeface="Segoe UI Light"/>
              </a:rPr>
              <a:t> Admin Console</a:t>
            </a:r>
            <a:endParaRPr lang="zh-TW" altLang="en-US" b="1" kern="0" dirty="0">
              <a:solidFill>
                <a:schemeClr val="tx1">
                  <a:lumMod val="50000"/>
                </a:schemeClr>
              </a:solidFill>
              <a:latin typeface="Segoe UI Light"/>
            </a:endParaRPr>
          </a:p>
        </p:txBody>
      </p:sp>
      <p:pic>
        <p:nvPicPr>
          <p:cNvPr id="22" name="Picture 21"/>
          <p:cNvPicPr>
            <a:picLocks noChangeAspect="1"/>
          </p:cNvPicPr>
          <p:nvPr/>
        </p:nvPicPr>
        <p:blipFill>
          <a:blip r:embed="rId5"/>
          <a:stretch>
            <a:fillRect/>
          </a:stretch>
        </p:blipFill>
        <p:spPr>
          <a:xfrm>
            <a:off x="8630897" y="331989"/>
            <a:ext cx="3102518" cy="1381377"/>
          </a:xfrm>
          <a:prstGeom prst="rect">
            <a:avLst/>
          </a:prstGeom>
          <a:ln>
            <a:solidFill>
              <a:schemeClr val="accent1"/>
            </a:solidFill>
          </a:ln>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3029" y="1134503"/>
            <a:ext cx="609489" cy="609489"/>
          </a:xfrm>
          <a:prstGeom prst="rect">
            <a:avLst/>
          </a:prstGeom>
        </p:spPr>
      </p:pic>
      <p:sp>
        <p:nvSpPr>
          <p:cNvPr id="24" name="圓角矩形 28"/>
          <p:cNvSpPr/>
          <p:nvPr/>
        </p:nvSpPr>
        <p:spPr bwMode="auto">
          <a:xfrm>
            <a:off x="4517440" y="3235012"/>
            <a:ext cx="6451385" cy="1966907"/>
          </a:xfrm>
          <a:prstGeom prst="roundRect">
            <a:avLst/>
          </a:prstGeom>
          <a:solidFill>
            <a:srgbClr val="92D050">
              <a:alpha val="40000"/>
            </a:srgbClr>
          </a:solidFill>
          <a:ln w="12700" cap="flat" cmpd="sng" algn="ctr">
            <a:solidFill>
              <a:srgbClr val="92D05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Arial" charset="0"/>
            </a:endParaRPr>
          </a:p>
        </p:txBody>
      </p:sp>
      <p:sp>
        <p:nvSpPr>
          <p:cNvPr id="25" name="TextBox 24"/>
          <p:cNvSpPr txBox="1"/>
          <p:nvPr/>
        </p:nvSpPr>
        <p:spPr>
          <a:xfrm>
            <a:off x="5591493" y="3686420"/>
            <a:ext cx="5277096" cy="1634251"/>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kumimoji="0" lang="en-US" altLang="zh-TW" sz="1600" b="0" i="0" u="none" strike="noStrike" kern="0" cap="none" spc="0" normalizeH="0" baseline="0" noProof="0" dirty="0">
                <a:ln>
                  <a:noFill/>
                </a:ln>
                <a:solidFill>
                  <a:schemeClr val="tx1">
                    <a:lumMod val="50000"/>
                  </a:schemeClr>
                </a:solidFill>
                <a:effectLst/>
                <a:uLnTx/>
                <a:uFillTx/>
                <a:latin typeface="Segoe UI Light"/>
              </a:rPr>
              <a:t>Enterprise Admin User login on Admin Console.</a:t>
            </a:r>
          </a:p>
          <a:p>
            <a:pPr marL="0" marR="0" indent="0" defTabSz="932563" eaLnBrk="1" fontAlgn="auto" latinLnBrk="0" hangingPunct="1">
              <a:lnSpc>
                <a:spcPct val="90000"/>
              </a:lnSpc>
              <a:spcBef>
                <a:spcPts val="0"/>
              </a:spcBef>
              <a:spcAft>
                <a:spcPts val="600"/>
              </a:spcAft>
              <a:buClrTx/>
              <a:buSzTx/>
              <a:buFontTx/>
              <a:buNone/>
              <a:tabLst/>
            </a:pPr>
            <a:r>
              <a:rPr lang="en-US" altLang="zh-TW" sz="1600" kern="0" dirty="0">
                <a:solidFill>
                  <a:schemeClr val="tx1">
                    <a:lumMod val="50000"/>
                  </a:schemeClr>
                </a:solidFill>
                <a:latin typeface="Segoe UI Light"/>
              </a:rPr>
              <a:t>Admin User:</a:t>
            </a:r>
          </a:p>
          <a:p>
            <a:pPr lvl="1" defTabSz="932563">
              <a:lnSpc>
                <a:spcPct val="90000"/>
              </a:lnSpc>
              <a:spcAft>
                <a:spcPts val="600"/>
              </a:spcAft>
            </a:pPr>
            <a:r>
              <a:rPr lang="en-US" altLang="zh-TW" sz="1600" kern="0" dirty="0">
                <a:solidFill>
                  <a:schemeClr val="tx1">
                    <a:lumMod val="50000"/>
                  </a:schemeClr>
                </a:solidFill>
                <a:latin typeface="Segoe UI Light"/>
              </a:rPr>
              <a:t>Manage role, permission, user accounts</a:t>
            </a:r>
          </a:p>
          <a:p>
            <a:pPr lvl="1" defTabSz="932563">
              <a:lnSpc>
                <a:spcPct val="90000"/>
              </a:lnSpc>
              <a:spcAft>
                <a:spcPts val="600"/>
              </a:spcAft>
            </a:pPr>
            <a:r>
              <a:rPr lang="en-US" altLang="zh-TW" sz="1600" kern="0" dirty="0">
                <a:solidFill>
                  <a:schemeClr val="tx1">
                    <a:lumMod val="50000"/>
                  </a:schemeClr>
                </a:solidFill>
                <a:latin typeface="Segoe UI Light"/>
              </a:rPr>
              <a:t>Setup factories, equipment, IoT Gateway, Message Catalog, Device Configuration, Remote Monitoring… </a:t>
            </a:r>
            <a:endParaRPr lang="zh-TW" altLang="en-US" sz="1600" kern="0" dirty="0">
              <a:solidFill>
                <a:schemeClr val="tx1">
                  <a:lumMod val="50000"/>
                </a:schemeClr>
              </a:solidFill>
              <a:latin typeface="Segoe UI Light"/>
            </a:endParaRPr>
          </a:p>
        </p:txBody>
      </p:sp>
      <p:sp>
        <p:nvSpPr>
          <p:cNvPr id="26" name="TextBox 25"/>
          <p:cNvSpPr txBox="1"/>
          <p:nvPr/>
        </p:nvSpPr>
        <p:spPr>
          <a:xfrm>
            <a:off x="5085588" y="3329682"/>
            <a:ext cx="3243734" cy="544722"/>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noProof="0" dirty="0">
                <a:ln>
                  <a:noFill/>
                </a:ln>
                <a:solidFill>
                  <a:schemeClr val="tx1">
                    <a:lumMod val="50000"/>
                  </a:schemeClr>
                </a:solidFill>
                <a:effectLst/>
                <a:uLnTx/>
                <a:uFillTx/>
                <a:latin typeface="Segoe UI Light"/>
              </a:rPr>
              <a:t>Admin Console</a:t>
            </a:r>
            <a:endParaRPr lang="zh-TW" altLang="en-US" b="1" kern="0" dirty="0">
              <a:solidFill>
                <a:schemeClr val="tx1">
                  <a:lumMod val="50000"/>
                </a:schemeClr>
              </a:solidFill>
              <a:latin typeface="Segoe UI Light"/>
            </a:endParaRP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3029" y="3131196"/>
            <a:ext cx="606024" cy="606024"/>
          </a:xfrm>
          <a:prstGeom prst="rect">
            <a:avLst/>
          </a:prstGeom>
        </p:spPr>
      </p:pic>
      <p:pic>
        <p:nvPicPr>
          <p:cNvPr id="28" name="Picture 27"/>
          <p:cNvPicPr>
            <a:picLocks noChangeAspect="1"/>
          </p:cNvPicPr>
          <p:nvPr/>
        </p:nvPicPr>
        <p:blipFill>
          <a:blip r:embed="rId8"/>
          <a:stretch>
            <a:fillRect/>
          </a:stretch>
        </p:blipFill>
        <p:spPr>
          <a:xfrm>
            <a:off x="4705208" y="5296589"/>
            <a:ext cx="1572098" cy="1521646"/>
          </a:xfrm>
          <a:prstGeom prst="rect">
            <a:avLst/>
          </a:prstGeom>
          <a:ln>
            <a:solidFill>
              <a:schemeClr val="accent1"/>
            </a:solidFill>
          </a:ln>
        </p:spPr>
      </p:pic>
      <p:pic>
        <p:nvPicPr>
          <p:cNvPr id="29" name="Picture 28"/>
          <p:cNvPicPr>
            <a:picLocks noChangeAspect="1"/>
          </p:cNvPicPr>
          <p:nvPr/>
        </p:nvPicPr>
        <p:blipFill>
          <a:blip r:embed="rId9"/>
          <a:stretch>
            <a:fillRect/>
          </a:stretch>
        </p:blipFill>
        <p:spPr>
          <a:xfrm>
            <a:off x="6414115" y="5290317"/>
            <a:ext cx="2447586" cy="1486403"/>
          </a:xfrm>
          <a:prstGeom prst="rect">
            <a:avLst/>
          </a:prstGeom>
          <a:ln>
            <a:solidFill>
              <a:schemeClr val="accent1"/>
            </a:solidFill>
          </a:ln>
        </p:spPr>
      </p:pic>
      <p:pic>
        <p:nvPicPr>
          <p:cNvPr id="30" name="Picture 29"/>
          <p:cNvPicPr>
            <a:picLocks noChangeAspect="1"/>
          </p:cNvPicPr>
          <p:nvPr/>
        </p:nvPicPr>
        <p:blipFill>
          <a:blip r:embed="rId10"/>
          <a:stretch>
            <a:fillRect/>
          </a:stretch>
        </p:blipFill>
        <p:spPr>
          <a:xfrm>
            <a:off x="8961937" y="5296588"/>
            <a:ext cx="2792937" cy="1480132"/>
          </a:xfrm>
          <a:prstGeom prst="rect">
            <a:avLst/>
          </a:prstGeom>
          <a:solidFill>
            <a:schemeClr val="bg1"/>
          </a:solidFill>
          <a:ln>
            <a:solidFill>
              <a:schemeClr val="accent1"/>
            </a:solidFill>
          </a:ln>
        </p:spPr>
      </p:pic>
      <p:sp>
        <p:nvSpPr>
          <p:cNvPr id="31" name="Title 1"/>
          <p:cNvSpPr>
            <a:spLocks noGrp="1"/>
          </p:cNvSpPr>
          <p:nvPr>
            <p:ph type="title"/>
          </p:nvPr>
        </p:nvSpPr>
        <p:spPr>
          <a:xfrm>
            <a:off x="370410" y="291102"/>
            <a:ext cx="11504430" cy="899665"/>
          </a:xfrm>
        </p:spPr>
        <p:txBody>
          <a:bodyPr/>
          <a:lstStyle/>
          <a:p>
            <a:r>
              <a:rPr lang="en-US" altLang="zh-TW" dirty="0" err="1"/>
              <a:t>SuperAdmin</a:t>
            </a:r>
            <a:r>
              <a:rPr lang="en-US" altLang="zh-TW" dirty="0"/>
              <a:t> / Admin Console</a:t>
            </a:r>
            <a:endParaRPr lang="zh-TW" altLang="en-US" dirty="0"/>
          </a:p>
        </p:txBody>
      </p:sp>
    </p:spTree>
    <p:extLst>
      <p:ext uri="{BB962C8B-B14F-4D97-AF65-F5344CB8AC3E}">
        <p14:creationId xmlns:p14="http://schemas.microsoft.com/office/powerpoint/2010/main" val="5111565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Data Ingestion Strategy</a:t>
            </a:r>
            <a:endParaRPr lang="zh-TW" altLang="en-US" dirty="0"/>
          </a:p>
        </p:txBody>
      </p:sp>
      <p:sp>
        <p:nvSpPr>
          <p:cNvPr id="4" name="Rounded Rectangle 3"/>
          <p:cNvSpPr/>
          <p:nvPr/>
        </p:nvSpPr>
        <p:spPr bwMode="auto">
          <a:xfrm>
            <a:off x="881149" y="2162694"/>
            <a:ext cx="4660669" cy="2423161"/>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1239596" y="2816628"/>
            <a:ext cx="1313288" cy="1523486"/>
            <a:chOff x="485032" y="2321068"/>
            <a:chExt cx="2438400" cy="2754564"/>
          </a:xfrm>
        </p:grpSpPr>
        <p:grpSp>
          <p:nvGrpSpPr>
            <p:cNvPr id="6" name="群組 8"/>
            <p:cNvGrpSpPr/>
            <p:nvPr/>
          </p:nvGrpSpPr>
          <p:grpSpPr>
            <a:xfrm>
              <a:off x="485032" y="2321068"/>
              <a:ext cx="2438400" cy="2754564"/>
              <a:chOff x="1946913" y="2390104"/>
              <a:chExt cx="2438400" cy="2754564"/>
            </a:xfrm>
          </p:grpSpPr>
          <p:pic>
            <p:nvPicPr>
              <p:cNvPr id="8"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9" name="文字方塊 7"/>
              <p:cNvSpPr txBox="1"/>
              <p:nvPr/>
            </p:nvSpPr>
            <p:spPr>
              <a:xfrm>
                <a:off x="2090918" y="4643835"/>
                <a:ext cx="1800435" cy="500833"/>
              </a:xfrm>
              <a:prstGeom prst="rect">
                <a:avLst/>
              </a:prstGeom>
              <a:noFill/>
            </p:spPr>
            <p:txBody>
              <a:bodyPr wrap="none" rtlCol="0">
                <a:spAutoFit/>
              </a:bodyPr>
              <a:lstStyle/>
              <a:p>
                <a:r>
                  <a:rPr lang="en-US" altLang="zh-TW" sz="1200" dirty="0">
                    <a:solidFill>
                      <a:schemeClr val="bg1"/>
                    </a:solidFill>
                  </a:rPr>
                  <a:t>Company A</a:t>
                </a:r>
                <a:endParaRPr lang="zh-TW" altLang="en-US" sz="1200" dirty="0">
                  <a:solidFill>
                    <a:schemeClr val="bg1"/>
                  </a:solidFill>
                </a:endParaRPr>
              </a:p>
            </p:txBody>
          </p:sp>
        </p:grpSp>
        <p:sp>
          <p:nvSpPr>
            <p:cNvPr id="7" name="Rectangle 6"/>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2726570" y="2816628"/>
            <a:ext cx="1313288" cy="1523486"/>
            <a:chOff x="485032" y="2321068"/>
            <a:chExt cx="2438400" cy="2754564"/>
          </a:xfrm>
        </p:grpSpPr>
        <p:grpSp>
          <p:nvGrpSpPr>
            <p:cNvPr id="11" name="群組 8"/>
            <p:cNvGrpSpPr/>
            <p:nvPr/>
          </p:nvGrpSpPr>
          <p:grpSpPr>
            <a:xfrm>
              <a:off x="485032" y="2321068"/>
              <a:ext cx="2438400" cy="2754564"/>
              <a:chOff x="1946913" y="2390104"/>
              <a:chExt cx="2438400" cy="2754564"/>
            </a:xfrm>
          </p:grpSpPr>
          <p:pic>
            <p:nvPicPr>
              <p:cNvPr id="13"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14" name="文字方塊 7"/>
              <p:cNvSpPr txBox="1"/>
              <p:nvPr/>
            </p:nvSpPr>
            <p:spPr>
              <a:xfrm>
                <a:off x="2090918" y="4643835"/>
                <a:ext cx="1779601" cy="500833"/>
              </a:xfrm>
              <a:prstGeom prst="rect">
                <a:avLst/>
              </a:prstGeom>
              <a:noFill/>
            </p:spPr>
            <p:txBody>
              <a:bodyPr wrap="none" rtlCol="0">
                <a:spAutoFit/>
              </a:bodyPr>
              <a:lstStyle/>
              <a:p>
                <a:r>
                  <a:rPr lang="en-US" altLang="zh-TW" sz="1200" dirty="0">
                    <a:solidFill>
                      <a:schemeClr val="bg1"/>
                    </a:solidFill>
                  </a:rPr>
                  <a:t>Company B</a:t>
                </a:r>
                <a:endParaRPr lang="zh-TW" altLang="en-US" sz="1200" dirty="0">
                  <a:solidFill>
                    <a:schemeClr val="bg1"/>
                  </a:solidFill>
                </a:endParaRPr>
              </a:p>
            </p:txBody>
          </p:sp>
        </p:grpSp>
        <p:sp>
          <p:nvSpPr>
            <p:cNvPr id="12" name="Rectangle 11"/>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4054559" y="2822946"/>
            <a:ext cx="1313288" cy="1523486"/>
            <a:chOff x="485032" y="2321068"/>
            <a:chExt cx="2438400" cy="2754564"/>
          </a:xfrm>
        </p:grpSpPr>
        <p:grpSp>
          <p:nvGrpSpPr>
            <p:cNvPr id="16" name="群組 8"/>
            <p:cNvGrpSpPr/>
            <p:nvPr/>
          </p:nvGrpSpPr>
          <p:grpSpPr>
            <a:xfrm>
              <a:off x="485032" y="2321068"/>
              <a:ext cx="2438400" cy="2754564"/>
              <a:chOff x="1946913" y="2390104"/>
              <a:chExt cx="2438400" cy="2754564"/>
            </a:xfrm>
          </p:grpSpPr>
          <p:pic>
            <p:nvPicPr>
              <p:cNvPr id="18"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19" name="文字方塊 7"/>
              <p:cNvSpPr txBox="1"/>
              <p:nvPr/>
            </p:nvSpPr>
            <p:spPr>
              <a:xfrm>
                <a:off x="2090918" y="4643835"/>
                <a:ext cx="1791506" cy="500833"/>
              </a:xfrm>
              <a:prstGeom prst="rect">
                <a:avLst/>
              </a:prstGeom>
              <a:noFill/>
            </p:spPr>
            <p:txBody>
              <a:bodyPr wrap="none" rtlCol="0">
                <a:spAutoFit/>
              </a:bodyPr>
              <a:lstStyle/>
              <a:p>
                <a:r>
                  <a:rPr lang="en-US" altLang="zh-TW" sz="1200" dirty="0">
                    <a:solidFill>
                      <a:schemeClr val="bg1"/>
                    </a:solidFill>
                  </a:rPr>
                  <a:t>Company C</a:t>
                </a:r>
                <a:endParaRPr lang="zh-TW" altLang="en-US" sz="1200" dirty="0">
                  <a:solidFill>
                    <a:schemeClr val="bg1"/>
                  </a:solidFill>
                </a:endParaRPr>
              </a:p>
            </p:txBody>
          </p:sp>
        </p:grpSp>
        <p:sp>
          <p:nvSpPr>
            <p:cNvPr id="17" name="Rectangle 16"/>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0910" y="1255530"/>
            <a:ext cx="3029080" cy="1402408"/>
          </a:xfrm>
          <a:prstGeom prst="rect">
            <a:avLst/>
          </a:prstGeom>
        </p:spPr>
      </p:pic>
      <p:sp>
        <p:nvSpPr>
          <p:cNvPr id="23" name="Up Arrow 13"/>
          <p:cNvSpPr/>
          <p:nvPr/>
        </p:nvSpPr>
        <p:spPr bwMode="auto">
          <a:xfrm>
            <a:off x="1760820" y="2623652"/>
            <a:ext cx="325484" cy="203136"/>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Up Arrow 37"/>
          <p:cNvSpPr/>
          <p:nvPr/>
        </p:nvSpPr>
        <p:spPr bwMode="auto">
          <a:xfrm>
            <a:off x="2960651" y="2617311"/>
            <a:ext cx="325484" cy="203136"/>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Up Arrow 47"/>
          <p:cNvSpPr/>
          <p:nvPr/>
        </p:nvSpPr>
        <p:spPr bwMode="auto">
          <a:xfrm>
            <a:off x="4428200" y="2623652"/>
            <a:ext cx="325484" cy="203136"/>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918" y="4819185"/>
            <a:ext cx="813237" cy="813237"/>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396" y="4794359"/>
            <a:ext cx="813237" cy="813237"/>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7939" y="4773364"/>
            <a:ext cx="813237" cy="813237"/>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236" y="6020779"/>
            <a:ext cx="796984" cy="494130"/>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7220" y="6020779"/>
            <a:ext cx="796984" cy="49413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5155" y="6020779"/>
            <a:ext cx="796984" cy="494130"/>
          </a:xfrm>
          <a:prstGeom prst="rect">
            <a:avLst/>
          </a:prstGeom>
        </p:spPr>
      </p:pic>
      <p:sp>
        <p:nvSpPr>
          <p:cNvPr id="35" name="Up Arrow 13"/>
          <p:cNvSpPr/>
          <p:nvPr/>
        </p:nvSpPr>
        <p:spPr bwMode="auto">
          <a:xfrm rot="2432471">
            <a:off x="962337" y="5713821"/>
            <a:ext cx="325484" cy="203136"/>
          </a:xfrm>
          <a:prstGeom prst="upArrow">
            <a:avLst/>
          </a:prstGeom>
          <a:solidFill>
            <a:schemeClr val="accent5">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Up Arrow 13"/>
          <p:cNvSpPr/>
          <p:nvPr/>
        </p:nvSpPr>
        <p:spPr bwMode="auto">
          <a:xfrm>
            <a:off x="1535426" y="5720614"/>
            <a:ext cx="325484" cy="203136"/>
          </a:xfrm>
          <a:prstGeom prst="upArrow">
            <a:avLst/>
          </a:prstGeom>
          <a:solidFill>
            <a:schemeClr val="accent5">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Up Arrow 13"/>
          <p:cNvSpPr/>
          <p:nvPr/>
        </p:nvSpPr>
        <p:spPr bwMode="auto">
          <a:xfrm rot="19380542">
            <a:off x="2124101" y="5741559"/>
            <a:ext cx="325484" cy="203136"/>
          </a:xfrm>
          <a:prstGeom prst="upArrow">
            <a:avLst/>
          </a:prstGeom>
          <a:solidFill>
            <a:schemeClr val="accent5">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Up Arrow 13"/>
          <p:cNvSpPr/>
          <p:nvPr/>
        </p:nvSpPr>
        <p:spPr bwMode="auto">
          <a:xfrm>
            <a:off x="1535426" y="4432370"/>
            <a:ext cx="476949" cy="298623"/>
          </a:xfrm>
          <a:prstGeom prst="upArrow">
            <a:avLst/>
          </a:prstGeom>
          <a:solidFill>
            <a:schemeClr val="accent5">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6185332" y="1243253"/>
            <a:ext cx="5277096" cy="3594788"/>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Each Company uses dedicated IoT Hub(s) for message ingestion.</a:t>
            </a:r>
          </a:p>
          <a:p>
            <a:pPr marL="0" marR="0" indent="0" defTabSz="932563" eaLnBrk="1" fontAlgn="auto" latinLnBrk="0" hangingPunct="1">
              <a:lnSpc>
                <a:spcPct val="90000"/>
              </a:lnSpc>
              <a:spcBef>
                <a:spcPts val="0"/>
              </a:spcBef>
              <a:spcAft>
                <a:spcPts val="600"/>
              </a:spcAft>
              <a:buClrTx/>
              <a:buSzTx/>
              <a:buFontTx/>
              <a:buNone/>
              <a:tabLst/>
            </a:pPr>
            <a:endParaRPr lang="en-US" altLang="zh-TW" sz="2400" kern="0" dirty="0">
              <a:solidFill>
                <a:schemeClr val="tx1">
                  <a:lumMod val="50000"/>
                </a:schemeClr>
              </a:solidFill>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kumimoji="0" lang="en-US" altLang="zh-TW" sz="2400" b="0" i="0" u="none" strike="noStrike" kern="0" cap="none" spc="0" normalizeH="0" baseline="0" noProof="0" dirty="0">
                <a:ln>
                  <a:noFill/>
                </a:ln>
                <a:solidFill>
                  <a:schemeClr val="tx1">
                    <a:lumMod val="50000"/>
                  </a:schemeClr>
                </a:solidFill>
                <a:effectLst/>
                <a:uLnTx/>
                <a:uFillTx/>
                <a:latin typeface="Segoe UI Light"/>
              </a:rPr>
              <a:t>Each IoT</a:t>
            </a:r>
            <a:r>
              <a:rPr kumimoji="0" lang="en-US" altLang="zh-TW" sz="2400" b="0" i="0" u="none" strike="noStrike" kern="0" cap="none" spc="0" normalizeH="0" noProof="0" dirty="0">
                <a:ln>
                  <a:noFill/>
                </a:ln>
                <a:solidFill>
                  <a:schemeClr val="tx1">
                    <a:lumMod val="50000"/>
                  </a:schemeClr>
                </a:solidFill>
                <a:effectLst/>
                <a:uLnTx/>
                <a:uFillTx/>
                <a:latin typeface="Segoe UI Light"/>
              </a:rPr>
              <a:t> Hub</a:t>
            </a:r>
            <a:r>
              <a:rPr kumimoji="0" lang="en-US" altLang="zh-TW" sz="2400" b="0" i="0" u="none" strike="noStrike" kern="0" cap="none" spc="0" normalizeH="0" baseline="0" noProof="0" dirty="0">
                <a:ln>
                  <a:noFill/>
                </a:ln>
                <a:solidFill>
                  <a:schemeClr val="tx1">
                    <a:lumMod val="50000"/>
                  </a:schemeClr>
                </a:solidFill>
                <a:effectLst/>
                <a:uLnTx/>
                <a:uFillTx/>
                <a:latin typeface="Segoe UI Light"/>
              </a:rPr>
              <a:t> can</a:t>
            </a:r>
            <a:r>
              <a:rPr lang="zh-TW" altLang="en-US" sz="2400" kern="0" dirty="0">
                <a:solidFill>
                  <a:schemeClr val="tx1">
                    <a:lumMod val="50000"/>
                  </a:schemeClr>
                </a:solidFill>
                <a:latin typeface="Segoe UI Light"/>
              </a:rPr>
              <a:t> </a:t>
            </a:r>
            <a:r>
              <a:rPr lang="en-US" altLang="zh-TW" sz="2400" kern="0" dirty="0">
                <a:solidFill>
                  <a:schemeClr val="tx1">
                    <a:lumMod val="50000"/>
                  </a:schemeClr>
                </a:solidFill>
                <a:latin typeface="Segoe UI Light"/>
              </a:rPr>
              <a:t>be </a:t>
            </a:r>
            <a:r>
              <a:rPr kumimoji="0" lang="en-US" altLang="zh-TW" sz="2400" b="0" i="0" u="none" strike="noStrike" kern="0" cap="none" spc="0" normalizeH="0" noProof="0" dirty="0">
                <a:ln>
                  <a:noFill/>
                </a:ln>
                <a:solidFill>
                  <a:schemeClr val="tx1">
                    <a:lumMod val="50000"/>
                  </a:schemeClr>
                </a:solidFill>
                <a:effectLst/>
                <a:uLnTx/>
                <a:uFillTx/>
                <a:latin typeface="Segoe UI Light"/>
              </a:rPr>
              <a:t>adjusted</a:t>
            </a:r>
            <a:r>
              <a:rPr kumimoji="0" lang="zh-TW" altLang="en-US" sz="2400" b="0" i="0" u="none" strike="noStrike" kern="0" cap="none" spc="0" normalizeH="0" noProof="0" dirty="0">
                <a:ln>
                  <a:noFill/>
                </a:ln>
                <a:solidFill>
                  <a:schemeClr val="tx1">
                    <a:lumMod val="50000"/>
                  </a:schemeClr>
                </a:solidFill>
                <a:effectLst/>
                <a:uLnTx/>
                <a:uFillTx/>
                <a:latin typeface="Segoe UI Light"/>
              </a:rPr>
              <a:t> </a:t>
            </a:r>
            <a:r>
              <a:rPr kumimoji="0" lang="en-US" altLang="zh-TW" sz="2400" b="0" i="0" u="none" strike="noStrike" kern="0" cap="none" spc="0" normalizeH="0" noProof="0" dirty="0">
                <a:ln>
                  <a:noFill/>
                </a:ln>
                <a:solidFill>
                  <a:schemeClr val="tx1">
                    <a:lumMod val="50000"/>
                  </a:schemeClr>
                </a:solidFill>
                <a:effectLst/>
                <a:uLnTx/>
                <a:uFillTx/>
                <a:latin typeface="Segoe UI Light"/>
              </a:rPr>
              <a:t>to fit Company message volume when growing. </a:t>
            </a:r>
            <a:r>
              <a:rPr lang="en-US" altLang="zh-TW" sz="2400" kern="0" dirty="0">
                <a:solidFill>
                  <a:schemeClr val="tx1">
                    <a:lumMod val="50000"/>
                  </a:schemeClr>
                </a:solidFill>
                <a:latin typeface="Segoe UI Light"/>
              </a:rPr>
              <a:t>This will be done by IoT Hub, and not directly in the toolkit.</a:t>
            </a:r>
            <a:endParaRPr lang="en-US" altLang="zh-TW" sz="2400" kern="0" noProof="0" dirty="0">
              <a:solidFill>
                <a:schemeClr val="tx1">
                  <a:lumMod val="50000"/>
                </a:schemeClr>
              </a:solidFill>
              <a:latin typeface="Segoe UI Light"/>
            </a:endParaRPr>
          </a:p>
          <a:p>
            <a:pPr marL="0" marR="0" indent="0" defTabSz="932563" eaLnBrk="1" fontAlgn="auto" latinLnBrk="0" hangingPunct="1">
              <a:lnSpc>
                <a:spcPct val="90000"/>
              </a:lnSpc>
              <a:spcBef>
                <a:spcPts val="0"/>
              </a:spcBef>
              <a:spcAft>
                <a:spcPts val="600"/>
              </a:spcAft>
              <a:buClrTx/>
              <a:buSzTx/>
              <a:buFontTx/>
              <a:buNone/>
              <a:tabLst/>
            </a:pPr>
            <a:endParaRPr kumimoji="0" lang="en-US" altLang="zh-TW" sz="2400" b="0" i="0" u="none" strike="noStrike" kern="0" cap="none" spc="0" normalizeH="0" dirty="0">
              <a:ln>
                <a:noFill/>
              </a:ln>
              <a:solidFill>
                <a:schemeClr val="tx1">
                  <a:lumMod val="50000"/>
                </a:schemeClr>
              </a:solidFill>
              <a:effectLst/>
              <a:uLnTx/>
              <a:uFillTx/>
              <a:latin typeface="Segoe UI Light"/>
            </a:endParaRPr>
          </a:p>
          <a:p>
            <a:pPr marL="0" marR="0" indent="0" defTabSz="932563" eaLnBrk="1" fontAlgn="auto" latinLnBrk="0" hangingPunct="1">
              <a:lnSpc>
                <a:spcPct val="90000"/>
              </a:lnSpc>
              <a:spcBef>
                <a:spcPts val="0"/>
              </a:spcBef>
              <a:spcAft>
                <a:spcPts val="600"/>
              </a:spcAft>
              <a:buClrTx/>
              <a:buSzTx/>
              <a:buFontTx/>
              <a:buNone/>
              <a:tabLst/>
            </a:pPr>
            <a:endParaRPr kumimoji="0" lang="en-US" altLang="zh-TW" sz="2400" b="0" i="0" u="none" strike="noStrike" kern="0" cap="none" spc="0" normalizeH="0" noProof="0" dirty="0">
              <a:ln>
                <a:noFill/>
              </a:ln>
              <a:solidFill>
                <a:schemeClr val="tx1">
                  <a:lumMod val="50000"/>
                </a:schemeClr>
              </a:solidFill>
              <a:effectLst/>
              <a:uLnTx/>
              <a:uFillTx/>
              <a:latin typeface="Segoe UI Light"/>
            </a:endParaRPr>
          </a:p>
        </p:txBody>
      </p:sp>
    </p:spTree>
    <p:extLst>
      <p:ext uri="{BB962C8B-B14F-4D97-AF65-F5344CB8AC3E}">
        <p14:creationId xmlns:p14="http://schemas.microsoft.com/office/powerpoint/2010/main" val="27619996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bwMode="auto">
          <a:xfrm>
            <a:off x="3845064" y="1615440"/>
            <a:ext cx="1801653" cy="3494712"/>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ounded Rectangle 3"/>
          <p:cNvSpPr/>
          <p:nvPr/>
        </p:nvSpPr>
        <p:spPr bwMode="auto">
          <a:xfrm>
            <a:off x="701040" y="1615440"/>
            <a:ext cx="3030932" cy="3494712"/>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8928" y="291548"/>
            <a:ext cx="11832808" cy="899537"/>
          </a:xfrm>
        </p:spPr>
        <p:txBody>
          <a:bodyPr/>
          <a:lstStyle/>
          <a:p>
            <a:r>
              <a:rPr lang="en-US" dirty="0"/>
              <a:t>Data Storage Strategy</a:t>
            </a:r>
          </a:p>
        </p:txBody>
      </p:sp>
      <p:grpSp>
        <p:nvGrpSpPr>
          <p:cNvPr id="27" name="Group 26"/>
          <p:cNvGrpSpPr/>
          <p:nvPr/>
        </p:nvGrpSpPr>
        <p:grpSpPr>
          <a:xfrm>
            <a:off x="997142" y="3474720"/>
            <a:ext cx="1313288" cy="1531039"/>
            <a:chOff x="485032" y="2321068"/>
            <a:chExt cx="2438400" cy="2768220"/>
          </a:xfrm>
        </p:grpSpPr>
        <p:grpSp>
          <p:nvGrpSpPr>
            <p:cNvPr id="28" name="群組 8"/>
            <p:cNvGrpSpPr/>
            <p:nvPr/>
          </p:nvGrpSpPr>
          <p:grpSpPr>
            <a:xfrm>
              <a:off x="485032" y="2321068"/>
              <a:ext cx="2438400" cy="2768220"/>
              <a:chOff x="1946913" y="2390104"/>
              <a:chExt cx="2438400" cy="2768220"/>
            </a:xfrm>
          </p:grpSpPr>
          <p:pic>
            <p:nvPicPr>
              <p:cNvPr id="30"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31" name="文字方塊 7"/>
              <p:cNvSpPr txBox="1"/>
              <p:nvPr/>
            </p:nvSpPr>
            <p:spPr>
              <a:xfrm>
                <a:off x="2090918" y="4643835"/>
                <a:ext cx="1858533" cy="514489"/>
              </a:xfrm>
              <a:prstGeom prst="rect">
                <a:avLst/>
              </a:prstGeom>
              <a:noFill/>
            </p:spPr>
            <p:txBody>
              <a:bodyPr wrap="none" rtlCol="0">
                <a:spAutoFit/>
              </a:bodyPr>
              <a:lstStyle/>
              <a:p>
                <a:r>
                  <a:rPr lang="en-US" altLang="zh-TW" sz="1200" dirty="0">
                    <a:solidFill>
                      <a:schemeClr val="bg1"/>
                    </a:solidFill>
                  </a:rPr>
                  <a:t>Enterprise A</a:t>
                </a:r>
                <a:endParaRPr lang="zh-TW" altLang="en-US" sz="1200" dirty="0">
                  <a:solidFill>
                    <a:schemeClr val="bg1"/>
                  </a:solidFill>
                </a:endParaRPr>
              </a:p>
            </p:txBody>
          </p:sp>
        </p:grpSp>
        <p:sp>
          <p:nvSpPr>
            <p:cNvPr id="29" name="Rectangle 28"/>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2296549" y="3490115"/>
            <a:ext cx="1313288" cy="1523486"/>
            <a:chOff x="485032" y="2321068"/>
            <a:chExt cx="2438400" cy="2754564"/>
          </a:xfrm>
        </p:grpSpPr>
        <p:grpSp>
          <p:nvGrpSpPr>
            <p:cNvPr id="33" name="群組 8"/>
            <p:cNvGrpSpPr/>
            <p:nvPr/>
          </p:nvGrpSpPr>
          <p:grpSpPr>
            <a:xfrm>
              <a:off x="485032" y="2321068"/>
              <a:ext cx="2438400" cy="2754564"/>
              <a:chOff x="1946913" y="2390104"/>
              <a:chExt cx="2438400" cy="2754564"/>
            </a:xfrm>
          </p:grpSpPr>
          <p:pic>
            <p:nvPicPr>
              <p:cNvPr id="35"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36" name="文字方塊 7"/>
              <p:cNvSpPr txBox="1"/>
              <p:nvPr/>
            </p:nvSpPr>
            <p:spPr>
              <a:xfrm>
                <a:off x="2090918" y="4643835"/>
                <a:ext cx="1837697" cy="500833"/>
              </a:xfrm>
              <a:prstGeom prst="rect">
                <a:avLst/>
              </a:prstGeom>
              <a:noFill/>
            </p:spPr>
            <p:txBody>
              <a:bodyPr wrap="none" rtlCol="0">
                <a:spAutoFit/>
              </a:bodyPr>
              <a:lstStyle/>
              <a:p>
                <a:r>
                  <a:rPr lang="en-US" altLang="zh-TW" sz="1200" dirty="0">
                    <a:solidFill>
                      <a:schemeClr val="bg1"/>
                    </a:solidFill>
                  </a:rPr>
                  <a:t>Enterprise B</a:t>
                </a:r>
                <a:endParaRPr lang="zh-TW" altLang="en-US" sz="1200" dirty="0">
                  <a:solidFill>
                    <a:schemeClr val="bg1"/>
                  </a:solidFill>
                </a:endParaRPr>
              </a:p>
            </p:txBody>
          </p:sp>
        </p:grpSp>
        <p:sp>
          <p:nvSpPr>
            <p:cNvPr id="34" name="Rectangle 33"/>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4206955" y="3481038"/>
            <a:ext cx="1313288" cy="1523486"/>
            <a:chOff x="485032" y="2321068"/>
            <a:chExt cx="2438400" cy="2754564"/>
          </a:xfrm>
        </p:grpSpPr>
        <p:grpSp>
          <p:nvGrpSpPr>
            <p:cNvPr id="40" name="群組 8"/>
            <p:cNvGrpSpPr/>
            <p:nvPr/>
          </p:nvGrpSpPr>
          <p:grpSpPr>
            <a:xfrm>
              <a:off x="485032" y="2321068"/>
              <a:ext cx="2438400" cy="2754564"/>
              <a:chOff x="1946913" y="2390104"/>
              <a:chExt cx="2438400" cy="2754564"/>
            </a:xfrm>
          </p:grpSpPr>
          <p:pic>
            <p:nvPicPr>
              <p:cNvPr id="42"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43" name="文字方塊 7"/>
              <p:cNvSpPr txBox="1"/>
              <p:nvPr/>
            </p:nvSpPr>
            <p:spPr>
              <a:xfrm>
                <a:off x="2090918" y="4643835"/>
                <a:ext cx="1849603" cy="500833"/>
              </a:xfrm>
              <a:prstGeom prst="rect">
                <a:avLst/>
              </a:prstGeom>
              <a:noFill/>
            </p:spPr>
            <p:txBody>
              <a:bodyPr wrap="none" rtlCol="0">
                <a:spAutoFit/>
              </a:bodyPr>
              <a:lstStyle/>
              <a:p>
                <a:r>
                  <a:rPr lang="en-US" altLang="zh-TW" sz="1200" dirty="0">
                    <a:solidFill>
                      <a:schemeClr val="bg1"/>
                    </a:solidFill>
                  </a:rPr>
                  <a:t>Enterprise C</a:t>
                </a:r>
                <a:endParaRPr lang="zh-TW" altLang="en-US" sz="1200" dirty="0">
                  <a:solidFill>
                    <a:schemeClr val="bg1"/>
                  </a:solidFill>
                </a:endParaRPr>
              </a:p>
            </p:txBody>
          </p:sp>
        </p:grpSp>
        <p:sp>
          <p:nvSpPr>
            <p:cNvPr id="41" name="Rectangle 40"/>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0257" y="5110152"/>
            <a:ext cx="3029080" cy="14024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700" y="1670095"/>
            <a:ext cx="2369539" cy="1255985"/>
          </a:xfrm>
          <a:prstGeom prst="rect">
            <a:avLst/>
          </a:prstGeom>
        </p:spPr>
      </p:pic>
      <p:sp>
        <p:nvSpPr>
          <p:cNvPr id="8" name="TextBox 7"/>
          <p:cNvSpPr txBox="1"/>
          <p:nvPr/>
        </p:nvSpPr>
        <p:spPr>
          <a:xfrm>
            <a:off x="1239665" y="2912882"/>
            <a:ext cx="2039608" cy="4893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1400" kern="0" noProof="0" dirty="0">
                <a:solidFill>
                  <a:schemeClr val="accent5"/>
                </a:solidFill>
                <a:latin typeface="Segoe UI Light"/>
              </a:rPr>
              <a:t>Multi-tenant Database</a:t>
            </a:r>
            <a:endParaRPr kumimoji="0" lang="zh-TW" altLang="en-US" sz="1400" b="0" i="0" u="none" strike="noStrike" kern="0" cap="none" spc="0" normalizeH="0" baseline="0" noProof="0" dirty="0">
              <a:ln>
                <a:noFill/>
              </a:ln>
              <a:solidFill>
                <a:schemeClr val="accent5"/>
              </a:solidFill>
              <a:effectLst/>
              <a:uLnTx/>
              <a:uFillTx/>
              <a:latin typeface="Segoe UI Light"/>
            </a:endParaRPr>
          </a:p>
        </p:txBody>
      </p:sp>
      <p:sp>
        <p:nvSpPr>
          <p:cNvPr id="14" name="Up Arrow 13"/>
          <p:cNvSpPr/>
          <p:nvPr/>
        </p:nvSpPr>
        <p:spPr bwMode="auto">
          <a:xfrm>
            <a:off x="1518366" y="3281744"/>
            <a:ext cx="325484" cy="203136"/>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Up Arrow 37"/>
          <p:cNvSpPr/>
          <p:nvPr/>
        </p:nvSpPr>
        <p:spPr bwMode="auto">
          <a:xfrm>
            <a:off x="2530630" y="3290798"/>
            <a:ext cx="325484" cy="203136"/>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356" y="1726587"/>
            <a:ext cx="1221964" cy="1221964"/>
          </a:xfrm>
          <a:prstGeom prst="rect">
            <a:avLst/>
          </a:prstGeom>
        </p:spPr>
      </p:pic>
      <p:sp>
        <p:nvSpPr>
          <p:cNvPr id="47" name="TextBox 46"/>
          <p:cNvSpPr txBox="1"/>
          <p:nvPr/>
        </p:nvSpPr>
        <p:spPr>
          <a:xfrm>
            <a:off x="3846442" y="2912742"/>
            <a:ext cx="1880912" cy="4893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1400" kern="0" noProof="0" dirty="0">
                <a:solidFill>
                  <a:schemeClr val="accent5"/>
                </a:solidFill>
                <a:latin typeface="Segoe UI Light"/>
              </a:rPr>
              <a:t>Dedicated Database</a:t>
            </a:r>
            <a:endParaRPr kumimoji="0" lang="zh-TW" altLang="en-US" sz="1400" b="0" i="0" u="none" strike="noStrike" kern="0" cap="none" spc="0" normalizeH="0" baseline="0" noProof="0" dirty="0">
              <a:ln>
                <a:noFill/>
              </a:ln>
              <a:solidFill>
                <a:schemeClr val="accent5"/>
              </a:solidFill>
              <a:effectLst/>
              <a:uLnTx/>
              <a:uFillTx/>
              <a:latin typeface="Segoe UI Light"/>
            </a:endParaRPr>
          </a:p>
        </p:txBody>
      </p:sp>
      <p:sp>
        <p:nvSpPr>
          <p:cNvPr id="48" name="Up Arrow 47"/>
          <p:cNvSpPr/>
          <p:nvPr/>
        </p:nvSpPr>
        <p:spPr bwMode="auto">
          <a:xfrm>
            <a:off x="4580596" y="3281744"/>
            <a:ext cx="325484" cy="203136"/>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6185332" y="1243253"/>
            <a:ext cx="5277096" cy="5078271"/>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Secured multi-tenant database (NoSQL) with economy model for all customers.</a:t>
            </a:r>
          </a:p>
          <a:p>
            <a:pPr marL="0" marR="0" indent="0" defTabSz="932563" eaLnBrk="1" fontAlgn="auto" latinLnBrk="0" hangingPunct="1">
              <a:lnSpc>
                <a:spcPct val="90000"/>
              </a:lnSpc>
              <a:spcBef>
                <a:spcPts val="0"/>
              </a:spcBef>
              <a:spcAft>
                <a:spcPts val="600"/>
              </a:spcAft>
              <a:buClrTx/>
              <a:buSzTx/>
              <a:buFontTx/>
              <a:buNone/>
              <a:tabLst/>
            </a:pPr>
            <a:endParaRPr lang="en-US" altLang="zh-TW" sz="2400" kern="0" dirty="0">
              <a:solidFill>
                <a:schemeClr val="tx1">
                  <a:lumMod val="50000"/>
                </a:schemeClr>
              </a:solidFill>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kumimoji="0" lang="en-US" altLang="zh-TW" sz="2400" b="0" i="0" u="none" strike="noStrike" kern="0" cap="none" spc="0" normalizeH="0" baseline="0" noProof="0" dirty="0">
                <a:ln>
                  <a:noFill/>
                </a:ln>
                <a:solidFill>
                  <a:schemeClr val="tx1">
                    <a:lumMod val="50000"/>
                  </a:schemeClr>
                </a:solidFill>
                <a:effectLst/>
                <a:uLnTx/>
                <a:uFillTx/>
                <a:latin typeface="Segoe UI Light"/>
              </a:rPr>
              <a:t>Configure dedicated database (NoSQL) for the customer,</a:t>
            </a:r>
            <a:r>
              <a:rPr kumimoji="0" lang="en-US" altLang="zh-TW" sz="2400" b="0" i="0" u="none" strike="noStrike" kern="0" cap="none" spc="0" normalizeH="0" noProof="0" dirty="0">
                <a:ln>
                  <a:noFill/>
                </a:ln>
                <a:solidFill>
                  <a:schemeClr val="tx1">
                    <a:lumMod val="50000"/>
                  </a:schemeClr>
                </a:solidFill>
                <a:effectLst/>
                <a:uLnTx/>
                <a:uFillTx/>
                <a:latin typeface="Segoe UI Light"/>
              </a:rPr>
              <a:t> who intent to have it.</a:t>
            </a:r>
          </a:p>
          <a:p>
            <a:pPr marL="0" marR="0" indent="0" defTabSz="932563" eaLnBrk="1" fontAlgn="auto" latinLnBrk="0" hangingPunct="1">
              <a:lnSpc>
                <a:spcPct val="90000"/>
              </a:lnSpc>
              <a:spcBef>
                <a:spcPts val="0"/>
              </a:spcBef>
              <a:spcAft>
                <a:spcPts val="600"/>
              </a:spcAft>
              <a:buClrTx/>
              <a:buSzTx/>
              <a:buFontTx/>
              <a:buNone/>
              <a:tabLst/>
            </a:pPr>
            <a:endParaRPr lang="en-US" altLang="zh-TW" sz="2400" kern="0" dirty="0">
              <a:solidFill>
                <a:schemeClr val="tx1">
                  <a:lumMod val="50000"/>
                </a:schemeClr>
              </a:solidFill>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lang="en-US" altLang="zh-TW" sz="2400" kern="0" dirty="0">
                <a:solidFill>
                  <a:schemeClr val="tx1">
                    <a:lumMod val="50000"/>
                  </a:schemeClr>
                </a:solidFill>
                <a:latin typeface="Segoe UI Light"/>
              </a:rPr>
              <a:t>Migrate data from multi-tenant database to dedicate database. (*)</a:t>
            </a:r>
          </a:p>
          <a:p>
            <a:pPr marL="0" marR="0" indent="0" defTabSz="932563" eaLnBrk="1" fontAlgn="auto" latinLnBrk="0" hangingPunct="1">
              <a:lnSpc>
                <a:spcPct val="90000"/>
              </a:lnSpc>
              <a:spcBef>
                <a:spcPts val="0"/>
              </a:spcBef>
              <a:spcAft>
                <a:spcPts val="600"/>
              </a:spcAft>
              <a:buClrTx/>
              <a:buSzTx/>
              <a:buFontTx/>
              <a:buNone/>
              <a:tabLst/>
            </a:pPr>
            <a:endParaRPr lang="en-US" altLang="zh-TW" sz="2400" kern="0" dirty="0">
              <a:solidFill>
                <a:schemeClr val="tx1">
                  <a:lumMod val="50000"/>
                </a:schemeClr>
              </a:solidFill>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lang="en-US" altLang="zh-TW" sz="2400" kern="0" dirty="0">
                <a:solidFill>
                  <a:schemeClr val="tx1">
                    <a:lumMod val="50000"/>
                  </a:schemeClr>
                </a:solidFill>
                <a:latin typeface="Segoe UI Light"/>
              </a:rPr>
              <a:t>Store/synch data back to On-Premise database. (*)</a:t>
            </a:r>
            <a:endParaRPr lang="zh-TW" altLang="en-US" sz="2400" kern="0" dirty="0">
              <a:solidFill>
                <a:schemeClr val="tx1">
                  <a:lumMod val="50000"/>
                </a:schemeClr>
              </a:solidFill>
              <a:latin typeface="Segoe UI Light"/>
            </a:endParaRPr>
          </a:p>
        </p:txBody>
      </p:sp>
      <p:sp>
        <p:nvSpPr>
          <p:cNvPr id="16" name="Curved Down Arrow 15"/>
          <p:cNvSpPr/>
          <p:nvPr/>
        </p:nvSpPr>
        <p:spPr bwMode="auto">
          <a:xfrm>
            <a:off x="2952620" y="994795"/>
            <a:ext cx="1314434" cy="508000"/>
          </a:xfrm>
          <a:prstGeom prst="curved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011434" y="6240199"/>
            <a:ext cx="3180566" cy="5447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kern="0" dirty="0">
                <a:solidFill>
                  <a:schemeClr val="tx1">
                    <a:lumMod val="50000"/>
                  </a:schemeClr>
                </a:solidFill>
                <a:latin typeface="Segoe UI Light"/>
              </a:rPr>
              <a:t>(*) Not Ready Yet </a:t>
            </a:r>
            <a:endParaRPr lang="zh-TW" altLang="en-US" kern="0" dirty="0">
              <a:solidFill>
                <a:schemeClr val="tx1">
                  <a:lumMod val="50000"/>
                </a:schemeClr>
              </a:solidFill>
              <a:latin typeface="Segoe UI Light"/>
            </a:endParaRPr>
          </a:p>
        </p:txBody>
      </p:sp>
    </p:spTree>
    <p:extLst>
      <p:ext uri="{BB962C8B-B14F-4D97-AF65-F5344CB8AC3E}">
        <p14:creationId xmlns:p14="http://schemas.microsoft.com/office/powerpoint/2010/main" val="20197364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 and takeaways</a:t>
            </a:r>
          </a:p>
        </p:txBody>
      </p:sp>
      <p:sp>
        <p:nvSpPr>
          <p:cNvPr id="5" name="Text Placeholder 4"/>
          <p:cNvSpPr>
            <a:spLocks noGrp="1"/>
          </p:cNvSpPr>
          <p:nvPr>
            <p:ph type="body" sz="quarter" idx="10"/>
          </p:nvPr>
        </p:nvSpPr>
        <p:spPr>
          <a:xfrm>
            <a:off x="442423" y="1646696"/>
            <a:ext cx="11347796" cy="2616101"/>
          </a:xfrm>
        </p:spPr>
        <p:txBody>
          <a:bodyPr/>
          <a:lstStyle/>
          <a:p>
            <a:pPr marL="448193" lvl="1" indent="-448193">
              <a:lnSpc>
                <a:spcPct val="150000"/>
              </a:lnSpc>
              <a:buAutoNum type="arabicPeriod"/>
            </a:pPr>
            <a:r>
              <a:rPr lang="en-US" sz="2000" dirty="0"/>
              <a:t>Understand what is the Connected Device Studio: missions, position and benefits</a:t>
            </a:r>
          </a:p>
          <a:p>
            <a:pPr marL="448193" lvl="1" indent="-448193">
              <a:lnSpc>
                <a:spcPct val="150000"/>
              </a:lnSpc>
              <a:buAutoNum type="arabicPeriod"/>
            </a:pPr>
            <a:r>
              <a:rPr lang="en-US" sz="2000" dirty="0"/>
              <a:t>Has ability connecting your equipment and machines to the </a:t>
            </a:r>
            <a:r>
              <a:rPr lang="en-US" altLang="zh-TW" sz="2000" dirty="0"/>
              <a:t>Connected Device Studio</a:t>
            </a:r>
            <a:r>
              <a:rPr lang="en-US" sz="2000" dirty="0"/>
              <a:t> or assist your clients do so.</a:t>
            </a:r>
          </a:p>
          <a:p>
            <a:pPr marL="448193" lvl="1" indent="-448193">
              <a:lnSpc>
                <a:spcPct val="150000"/>
              </a:lnSpc>
              <a:buAutoNum type="arabicPeriod"/>
            </a:pPr>
            <a:r>
              <a:rPr lang="en-US" sz="2000" dirty="0"/>
              <a:t>Know how to setup widgets, dashboards, alarms, and define external applications on the </a:t>
            </a:r>
            <a:r>
              <a:rPr lang="en-US" altLang="zh-TW" sz="2000" dirty="0"/>
              <a:t>Connected Device Studio</a:t>
            </a:r>
            <a:r>
              <a:rPr lang="en-US" sz="2000" dirty="0"/>
              <a:t>, especially by your business context.</a:t>
            </a:r>
          </a:p>
        </p:txBody>
      </p:sp>
    </p:spTree>
    <p:extLst>
      <p:ext uri="{BB962C8B-B14F-4D97-AF65-F5344CB8AC3E}">
        <p14:creationId xmlns:p14="http://schemas.microsoft.com/office/powerpoint/2010/main" val="17744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92464" y="898769"/>
            <a:ext cx="10630419" cy="5857259"/>
          </a:xfrm>
          <a:prstGeom prst="rect">
            <a:avLst/>
          </a:prstGeom>
        </p:spPr>
      </p:pic>
      <p:sp>
        <p:nvSpPr>
          <p:cNvPr id="4" name="Title 3"/>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293614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Onboarding Client’s Profiles</a:t>
            </a:r>
            <a:endParaRPr lang="zh-TW" altLang="en-US" dirty="0"/>
          </a:p>
        </p:txBody>
      </p:sp>
      <p:grpSp>
        <p:nvGrpSpPr>
          <p:cNvPr id="3" name="Group 2"/>
          <p:cNvGrpSpPr/>
          <p:nvPr/>
        </p:nvGrpSpPr>
        <p:grpSpPr>
          <a:xfrm>
            <a:off x="1086021" y="1521221"/>
            <a:ext cx="1629748" cy="1916923"/>
            <a:chOff x="485032" y="2321068"/>
            <a:chExt cx="2446315" cy="2682875"/>
          </a:xfrm>
        </p:grpSpPr>
        <p:grpSp>
          <p:nvGrpSpPr>
            <p:cNvPr id="4" name="群組 8"/>
            <p:cNvGrpSpPr/>
            <p:nvPr/>
          </p:nvGrpSpPr>
          <p:grpSpPr>
            <a:xfrm>
              <a:off x="485032" y="2321068"/>
              <a:ext cx="2446315" cy="2682875"/>
              <a:chOff x="1946913" y="2390104"/>
              <a:chExt cx="2446315" cy="2682875"/>
            </a:xfrm>
          </p:grpSpPr>
          <p:pic>
            <p:nvPicPr>
              <p:cNvPr id="6"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913" y="2390104"/>
                <a:ext cx="2438400" cy="2438400"/>
              </a:xfrm>
              <a:prstGeom prst="rect">
                <a:avLst/>
              </a:prstGeom>
            </p:spPr>
          </p:pic>
          <p:sp>
            <p:nvSpPr>
              <p:cNvPr id="7" name="文字方塊 7"/>
              <p:cNvSpPr txBox="1"/>
              <p:nvPr/>
            </p:nvSpPr>
            <p:spPr>
              <a:xfrm>
                <a:off x="1956342" y="4611314"/>
                <a:ext cx="243688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sysClr val="windowText" lastClr="000000"/>
                    </a:solidFill>
                    <a:effectLst/>
                    <a:uLnTx/>
                    <a:uFillTx/>
                  </a:rPr>
                  <a:t>Company Profile</a:t>
                </a:r>
                <a:endParaRPr kumimoji="0" lang="zh-TW" altLang="en-US" sz="2400" b="0" i="0" u="none" strike="noStrike" kern="0" cap="none" spc="0" normalizeH="0" baseline="0" noProof="0" dirty="0">
                  <a:ln>
                    <a:noFill/>
                  </a:ln>
                  <a:solidFill>
                    <a:sysClr val="windowText" lastClr="000000"/>
                  </a:solidFill>
                  <a:effectLst/>
                  <a:uLnTx/>
                  <a:uFillTx/>
                </a:endParaRPr>
              </a:p>
            </p:txBody>
          </p:sp>
        </p:grpSp>
        <p:sp>
          <p:nvSpPr>
            <p:cNvPr id="5" name="Rectangle 4"/>
            <p:cNvSpPr/>
            <p:nvPr/>
          </p:nvSpPr>
          <p:spPr bwMode="auto">
            <a:xfrm>
              <a:off x="2036188" y="3130332"/>
              <a:ext cx="169682" cy="602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 name="群組 23"/>
          <p:cNvGrpSpPr/>
          <p:nvPr/>
        </p:nvGrpSpPr>
        <p:grpSpPr>
          <a:xfrm>
            <a:off x="463748" y="4812991"/>
            <a:ext cx="2529860" cy="1307083"/>
            <a:chOff x="4127100" y="1873886"/>
            <a:chExt cx="2529860" cy="1307083"/>
          </a:xfrm>
        </p:grpSpPr>
        <p:sp>
          <p:nvSpPr>
            <p:cNvPr id="9" name="文字方塊 30"/>
            <p:cNvSpPr txBox="1"/>
            <p:nvPr/>
          </p:nvSpPr>
          <p:spPr>
            <a:xfrm>
              <a:off x="4127100" y="2780859"/>
              <a:ext cx="252986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000" b="0" i="0" u="none" strike="noStrike" kern="0" cap="none" spc="0" normalizeH="0" baseline="0" noProof="0" dirty="0">
                  <a:ln>
                    <a:noFill/>
                  </a:ln>
                  <a:solidFill>
                    <a:sysClr val="windowText" lastClr="000000"/>
                  </a:solidFill>
                  <a:effectLst/>
                  <a:uLnTx/>
                  <a:uFillTx/>
                </a:rPr>
                <a:t>Administrator Profile</a:t>
              </a:r>
              <a:endParaRPr kumimoji="0" lang="zh-TW" altLang="en-US" sz="2000" b="0" i="0" u="none" strike="noStrike" kern="0" cap="none" spc="0" normalizeH="0" baseline="0" noProof="0" dirty="0">
                <a:ln>
                  <a:noFill/>
                </a:ln>
                <a:solidFill>
                  <a:sysClr val="windowText" lastClr="000000"/>
                </a:solidFill>
                <a:effectLst/>
                <a:uLnTx/>
                <a:uFillTx/>
              </a:endParaRPr>
            </a:p>
          </p:txBody>
        </p:sp>
        <p:pic>
          <p:nvPicPr>
            <p:cNvPr id="10" name="圖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5168" y="1873886"/>
              <a:ext cx="908596" cy="908596"/>
            </a:xfrm>
            <a:prstGeom prst="rect">
              <a:avLst/>
            </a:prstGeom>
          </p:spPr>
        </p:pic>
      </p:grpSp>
      <p:sp>
        <p:nvSpPr>
          <p:cNvPr id="11" name="TextBox 10"/>
          <p:cNvSpPr txBox="1"/>
          <p:nvPr/>
        </p:nvSpPr>
        <p:spPr>
          <a:xfrm>
            <a:off x="3827641" y="1429781"/>
            <a:ext cx="2428960" cy="3197756"/>
          </a:xfrm>
          <a:prstGeom prst="rect">
            <a:avLst/>
          </a:prstGeom>
          <a:solidFill>
            <a:srgbClr val="92D050"/>
          </a:solidFill>
        </p:spPr>
        <p:txBody>
          <a:bodyPr wrap="square" lIns="182854" tIns="146283" rIns="182854" bIns="146283" rtlCol="0">
            <a:spAutoFit/>
          </a:bodyPr>
          <a:lstStyle/>
          <a:p>
            <a:pPr defTabSz="932563">
              <a:lnSpc>
                <a:spcPct val="90000"/>
              </a:lnSpc>
              <a:spcAft>
                <a:spcPts val="600"/>
              </a:spcAft>
            </a:pPr>
            <a:r>
              <a:rPr lang="en-US" altLang="zh-TW" sz="1400" kern="0" dirty="0">
                <a:solidFill>
                  <a:schemeClr val="tx1">
                    <a:lumMod val="50000"/>
                  </a:schemeClr>
                </a:solidFill>
                <a:latin typeface="Segoe UI Light"/>
              </a:rPr>
              <a:t>Company Name</a:t>
            </a:r>
          </a:p>
          <a:p>
            <a:pPr defTabSz="932563">
              <a:lnSpc>
                <a:spcPct val="90000"/>
              </a:lnSpc>
              <a:spcAft>
                <a:spcPts val="600"/>
              </a:spcAft>
            </a:pPr>
            <a:r>
              <a:rPr lang="en-US" altLang="zh-TW" sz="1400" kern="0" dirty="0">
                <a:solidFill>
                  <a:schemeClr val="tx1">
                    <a:lumMod val="50000"/>
                  </a:schemeClr>
                </a:solidFill>
                <a:latin typeface="Segoe UI Light"/>
              </a:rPr>
              <a:t>Company Short Name</a:t>
            </a:r>
          </a:p>
          <a:p>
            <a:pPr defTabSz="932563">
              <a:lnSpc>
                <a:spcPct val="90000"/>
              </a:lnSpc>
              <a:spcAft>
                <a:spcPts val="600"/>
              </a:spcAft>
            </a:pPr>
            <a:r>
              <a:rPr lang="en-US" altLang="zh-TW" sz="1400" kern="0" dirty="0">
                <a:solidFill>
                  <a:schemeClr val="tx1">
                    <a:lumMod val="50000"/>
                  </a:schemeClr>
                </a:solidFill>
                <a:latin typeface="Segoe UI Light"/>
              </a:rPr>
              <a:t>HQ Address</a:t>
            </a:r>
          </a:p>
          <a:p>
            <a:pPr defTabSz="932563">
              <a:lnSpc>
                <a:spcPct val="90000"/>
              </a:lnSpc>
              <a:spcAft>
                <a:spcPts val="600"/>
              </a:spcAft>
            </a:pPr>
            <a:r>
              <a:rPr lang="en-US" altLang="zh-TW" sz="1400" kern="0" dirty="0">
                <a:solidFill>
                  <a:schemeClr val="tx1">
                    <a:lumMod val="50000"/>
                  </a:schemeClr>
                </a:solidFill>
                <a:latin typeface="Segoe UI Light"/>
              </a:rPr>
              <a:t>HQ Latitude</a:t>
            </a:r>
          </a:p>
          <a:p>
            <a:pPr defTabSz="932563">
              <a:lnSpc>
                <a:spcPct val="90000"/>
              </a:lnSpc>
              <a:spcAft>
                <a:spcPts val="600"/>
              </a:spcAft>
            </a:pPr>
            <a:r>
              <a:rPr lang="en-US" altLang="zh-TW" sz="1400" kern="0" dirty="0">
                <a:solidFill>
                  <a:schemeClr val="tx1">
                    <a:lumMod val="50000"/>
                  </a:schemeClr>
                </a:solidFill>
                <a:latin typeface="Segoe UI Light"/>
              </a:rPr>
              <a:t>HQ Longitude</a:t>
            </a:r>
          </a:p>
          <a:p>
            <a:pPr defTabSz="932563">
              <a:lnSpc>
                <a:spcPct val="90000"/>
              </a:lnSpc>
              <a:spcAft>
                <a:spcPts val="600"/>
              </a:spcAft>
            </a:pPr>
            <a:r>
              <a:rPr lang="en-US" altLang="zh-TW" sz="1400" kern="0" dirty="0">
                <a:solidFill>
                  <a:schemeClr val="tx1">
                    <a:lumMod val="50000"/>
                  </a:schemeClr>
                </a:solidFill>
                <a:latin typeface="Segoe UI Light"/>
              </a:rPr>
              <a:t>Website</a:t>
            </a:r>
          </a:p>
          <a:p>
            <a:pPr defTabSz="932563">
              <a:lnSpc>
                <a:spcPct val="90000"/>
              </a:lnSpc>
              <a:spcAft>
                <a:spcPts val="600"/>
              </a:spcAft>
            </a:pPr>
            <a:r>
              <a:rPr lang="en-US" altLang="zh-TW" sz="1400" kern="0" dirty="0">
                <a:solidFill>
                  <a:schemeClr val="tx1">
                    <a:lumMod val="50000"/>
                  </a:schemeClr>
                </a:solidFill>
                <a:latin typeface="Segoe UI Light"/>
              </a:rPr>
              <a:t>Contact Name</a:t>
            </a:r>
          </a:p>
          <a:p>
            <a:pPr defTabSz="932563">
              <a:lnSpc>
                <a:spcPct val="90000"/>
              </a:lnSpc>
              <a:spcAft>
                <a:spcPts val="600"/>
              </a:spcAft>
            </a:pPr>
            <a:r>
              <a:rPr lang="en-US" altLang="zh-TW" sz="1400" kern="0" dirty="0">
                <a:solidFill>
                  <a:schemeClr val="tx1">
                    <a:lumMod val="50000"/>
                  </a:schemeClr>
                </a:solidFill>
                <a:latin typeface="Segoe UI Light"/>
              </a:rPr>
              <a:t>Contact Phone</a:t>
            </a:r>
          </a:p>
          <a:p>
            <a:pPr defTabSz="932563">
              <a:lnSpc>
                <a:spcPct val="90000"/>
              </a:lnSpc>
              <a:spcAft>
                <a:spcPts val="600"/>
              </a:spcAft>
            </a:pPr>
            <a:r>
              <a:rPr lang="en-US" altLang="zh-TW" sz="1400" kern="0" dirty="0">
                <a:solidFill>
                  <a:schemeClr val="tx1">
                    <a:lumMod val="50000"/>
                  </a:schemeClr>
                </a:solidFill>
                <a:latin typeface="Segoe UI Light"/>
              </a:rPr>
              <a:t>Contact Email</a:t>
            </a:r>
          </a:p>
          <a:p>
            <a:pPr defTabSz="932563">
              <a:lnSpc>
                <a:spcPct val="90000"/>
              </a:lnSpc>
              <a:spcAft>
                <a:spcPts val="600"/>
              </a:spcAft>
            </a:pPr>
            <a:r>
              <a:rPr lang="en-US" altLang="zh-TW" sz="1400" kern="0" dirty="0">
                <a:solidFill>
                  <a:schemeClr val="tx1">
                    <a:lumMod val="50000"/>
                  </a:schemeClr>
                </a:solidFill>
                <a:latin typeface="Segoe UI Light"/>
              </a:rPr>
              <a:t>Culture Info</a:t>
            </a:r>
          </a:p>
          <a:p>
            <a:pPr defTabSz="932563">
              <a:lnSpc>
                <a:spcPct val="90000"/>
              </a:lnSpc>
              <a:spcAft>
                <a:spcPts val="600"/>
              </a:spcAft>
            </a:pPr>
            <a:r>
              <a:rPr lang="en-US" altLang="zh-TW" sz="1400" kern="0" dirty="0">
                <a:solidFill>
                  <a:schemeClr val="tx1">
                    <a:lumMod val="50000"/>
                  </a:schemeClr>
                </a:solidFill>
                <a:latin typeface="Segoe UI Light"/>
              </a:rPr>
              <a:t>Logo</a:t>
            </a:r>
          </a:p>
        </p:txBody>
      </p:sp>
      <p:sp>
        <p:nvSpPr>
          <p:cNvPr id="12" name="TextBox 11"/>
          <p:cNvSpPr txBox="1"/>
          <p:nvPr/>
        </p:nvSpPr>
        <p:spPr>
          <a:xfrm>
            <a:off x="3827641" y="4850528"/>
            <a:ext cx="2428961" cy="1572696"/>
          </a:xfrm>
          <a:prstGeom prst="rect">
            <a:avLst/>
          </a:prstGeom>
          <a:solidFill>
            <a:srgbClr val="FFC000"/>
          </a:solidFill>
        </p:spPr>
        <p:txBody>
          <a:bodyPr wrap="square" lIns="182854" tIns="146283" rIns="182854" bIns="146283" rtlCol="0">
            <a:spAutoFit/>
          </a:bodyPr>
          <a:lstStyle/>
          <a:p>
            <a:pPr defTabSz="932563">
              <a:lnSpc>
                <a:spcPct val="90000"/>
              </a:lnSpc>
              <a:spcAft>
                <a:spcPts val="600"/>
              </a:spcAft>
            </a:pPr>
            <a:r>
              <a:rPr lang="en-US" altLang="zh-TW" sz="1400" kern="0" dirty="0">
                <a:solidFill>
                  <a:schemeClr val="tx1">
                    <a:lumMod val="50000"/>
                  </a:schemeClr>
                </a:solidFill>
                <a:latin typeface="Segoe UI Light"/>
              </a:rPr>
              <a:t>Email</a:t>
            </a:r>
          </a:p>
          <a:p>
            <a:pPr defTabSz="932563">
              <a:lnSpc>
                <a:spcPct val="90000"/>
              </a:lnSpc>
              <a:spcAft>
                <a:spcPts val="600"/>
              </a:spcAft>
            </a:pPr>
            <a:r>
              <a:rPr lang="en-US" altLang="zh-TW" sz="1400" kern="0" dirty="0">
                <a:solidFill>
                  <a:schemeClr val="tx1">
                    <a:lumMod val="50000"/>
                  </a:schemeClr>
                </a:solidFill>
                <a:latin typeface="Segoe UI Light"/>
              </a:rPr>
              <a:t>First Time Password</a:t>
            </a:r>
          </a:p>
          <a:p>
            <a:pPr defTabSz="932563">
              <a:lnSpc>
                <a:spcPct val="90000"/>
              </a:lnSpc>
              <a:spcAft>
                <a:spcPts val="600"/>
              </a:spcAft>
            </a:pPr>
            <a:r>
              <a:rPr lang="en-US" altLang="zh-TW" sz="1400" kern="0" dirty="0">
                <a:solidFill>
                  <a:schemeClr val="tx1">
                    <a:lumMod val="50000"/>
                  </a:schemeClr>
                </a:solidFill>
                <a:latin typeface="Segoe UI Light"/>
              </a:rPr>
              <a:t>Employee Number</a:t>
            </a:r>
          </a:p>
          <a:p>
            <a:pPr defTabSz="932563">
              <a:lnSpc>
                <a:spcPct val="90000"/>
              </a:lnSpc>
              <a:spcAft>
                <a:spcPts val="600"/>
              </a:spcAft>
            </a:pPr>
            <a:r>
              <a:rPr lang="en-US" altLang="zh-TW" sz="1400" kern="0" dirty="0">
                <a:solidFill>
                  <a:schemeClr val="tx1">
                    <a:lumMod val="50000"/>
                  </a:schemeClr>
                </a:solidFill>
                <a:latin typeface="Segoe UI Light"/>
              </a:rPr>
              <a:t>First Name</a:t>
            </a:r>
          </a:p>
          <a:p>
            <a:pPr defTabSz="932563">
              <a:lnSpc>
                <a:spcPct val="90000"/>
              </a:lnSpc>
              <a:spcAft>
                <a:spcPts val="600"/>
              </a:spcAft>
            </a:pPr>
            <a:r>
              <a:rPr lang="en-US" altLang="zh-TW" sz="1400" kern="0" dirty="0">
                <a:solidFill>
                  <a:schemeClr val="tx1">
                    <a:lumMod val="50000"/>
                  </a:schemeClr>
                </a:solidFill>
                <a:latin typeface="Segoe UI Light"/>
              </a:rPr>
              <a:t>Last Name</a:t>
            </a:r>
          </a:p>
        </p:txBody>
      </p:sp>
      <p:sp>
        <p:nvSpPr>
          <p:cNvPr id="14" name="TextBox 13"/>
          <p:cNvSpPr txBox="1"/>
          <p:nvPr/>
        </p:nvSpPr>
        <p:spPr>
          <a:xfrm>
            <a:off x="6294365" y="4850528"/>
            <a:ext cx="2428960" cy="1572696"/>
          </a:xfrm>
          <a:prstGeom prst="rect">
            <a:avLst/>
          </a:prstGeom>
          <a:solidFill>
            <a:srgbClr val="FFC000"/>
          </a:solidFill>
        </p:spPr>
        <p:txBody>
          <a:bodyPr wrap="square" lIns="182854" tIns="146283" rIns="182854" bIns="146283" rtlCol="0">
            <a:spAutoFit/>
          </a:bodyPr>
          <a:lstStyle/>
          <a:p>
            <a:pPr defTabSz="932563">
              <a:lnSpc>
                <a:spcPct val="90000"/>
              </a:lnSpc>
              <a:spcAft>
                <a:spcPts val="600"/>
              </a:spcAft>
            </a:pPr>
            <a:r>
              <a:rPr lang="en-US" altLang="zh-TW" sz="1400" kern="0" dirty="0">
                <a:solidFill>
                  <a:schemeClr val="tx1">
                    <a:lumMod val="50000"/>
                  </a:schemeClr>
                </a:solidFill>
                <a:latin typeface="Segoe UI Light"/>
              </a:rPr>
              <a:t>Language Preference</a:t>
            </a:r>
          </a:p>
          <a:p>
            <a:pPr defTabSz="932563">
              <a:lnSpc>
                <a:spcPct val="90000"/>
              </a:lnSpc>
              <a:spcAft>
                <a:spcPts val="600"/>
              </a:spcAft>
            </a:pPr>
            <a:r>
              <a:rPr lang="en-US" altLang="zh-TW" sz="1400" kern="0" dirty="0">
                <a:solidFill>
                  <a:schemeClr val="tx1">
                    <a:lumMod val="50000"/>
                  </a:schemeClr>
                </a:solidFill>
                <a:latin typeface="Segoe UI Light"/>
              </a:rPr>
              <a:t>Photo (PNG 512X512)</a:t>
            </a:r>
          </a:p>
          <a:p>
            <a:pPr defTabSz="932563">
              <a:lnSpc>
                <a:spcPct val="90000"/>
              </a:lnSpc>
              <a:spcAft>
                <a:spcPts val="600"/>
              </a:spcAft>
            </a:pPr>
            <a:endParaRPr lang="en-US" altLang="zh-TW" sz="1400" kern="0" dirty="0">
              <a:solidFill>
                <a:schemeClr val="tx1">
                  <a:lumMod val="50000"/>
                </a:schemeClr>
              </a:solidFill>
              <a:latin typeface="Segoe UI Light"/>
            </a:endParaRPr>
          </a:p>
          <a:p>
            <a:pPr defTabSz="932563">
              <a:lnSpc>
                <a:spcPct val="90000"/>
              </a:lnSpc>
              <a:spcAft>
                <a:spcPts val="600"/>
              </a:spcAft>
            </a:pPr>
            <a:endParaRPr lang="en-US" altLang="zh-TW" sz="1400" kern="0" dirty="0">
              <a:solidFill>
                <a:schemeClr val="tx1">
                  <a:lumMod val="50000"/>
                </a:schemeClr>
              </a:solidFill>
              <a:latin typeface="Segoe UI Light"/>
            </a:endParaRPr>
          </a:p>
          <a:p>
            <a:pPr defTabSz="932563">
              <a:lnSpc>
                <a:spcPct val="90000"/>
              </a:lnSpc>
              <a:spcAft>
                <a:spcPts val="600"/>
              </a:spcAft>
            </a:pPr>
            <a:endParaRPr lang="en-US" altLang="zh-TW" sz="1400" kern="0" dirty="0">
              <a:solidFill>
                <a:srgbClr val="FFC000"/>
              </a:solidFill>
              <a:latin typeface="Segoe UI Light"/>
            </a:endParaRPr>
          </a:p>
        </p:txBody>
      </p:sp>
    </p:spTree>
    <p:extLst>
      <p:ext uri="{BB962C8B-B14F-4D97-AF65-F5344CB8AC3E}">
        <p14:creationId xmlns:p14="http://schemas.microsoft.com/office/powerpoint/2010/main" val="41896154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221" y="170255"/>
            <a:ext cx="10515600" cy="729156"/>
          </a:xfrm>
        </p:spPr>
        <p:txBody>
          <a:bodyPr/>
          <a:lstStyle/>
          <a:p>
            <a:r>
              <a:rPr lang="en-US" altLang="zh-TW" dirty="0"/>
              <a:t>Agenda</a:t>
            </a:r>
            <a:endParaRPr lang="zh-TW" altLang="en-US" dirty="0"/>
          </a:p>
        </p:txBody>
      </p:sp>
      <p:sp>
        <p:nvSpPr>
          <p:cNvPr id="3" name="TextBox 2"/>
          <p:cNvSpPr txBox="1"/>
          <p:nvPr/>
        </p:nvSpPr>
        <p:spPr>
          <a:xfrm>
            <a:off x="1243513" y="1017828"/>
            <a:ext cx="9899175" cy="605986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400" dirty="0"/>
              <a:t>Industry 4.0 and Factory			09:30 ~ 09:45</a:t>
            </a:r>
          </a:p>
          <a:p>
            <a:pPr marL="457200" indent="-457200">
              <a:lnSpc>
                <a:spcPct val="150000"/>
              </a:lnSpc>
              <a:buFont typeface="Arial" panose="020B0604020202020204" pitchFamily="34" charset="0"/>
              <a:buChar char="•"/>
            </a:pPr>
            <a:r>
              <a:rPr lang="en-US" altLang="zh-TW" sz="2400" dirty="0"/>
              <a:t>Core Concept					09:45 ~ 10:00</a:t>
            </a:r>
          </a:p>
          <a:p>
            <a:pPr marL="457200" indent="-457200">
              <a:lnSpc>
                <a:spcPct val="150000"/>
              </a:lnSpc>
              <a:buFont typeface="Arial" panose="020B0604020202020204" pitchFamily="34" charset="0"/>
              <a:buChar char="•"/>
            </a:pPr>
            <a:r>
              <a:rPr lang="en-US" altLang="zh-TW" sz="2400" dirty="0">
                <a:solidFill>
                  <a:srgbClr val="FF0000"/>
                </a:solidFill>
              </a:rPr>
              <a:t>Connected Device Studio (A)			10:00 ~ 11:30</a:t>
            </a:r>
          </a:p>
          <a:p>
            <a:pPr lvl="2">
              <a:lnSpc>
                <a:spcPct val="150000"/>
              </a:lnSpc>
            </a:pPr>
            <a:r>
              <a:rPr lang="en-US" altLang="zh-TW" dirty="0">
                <a:solidFill>
                  <a:srgbClr val="FF0000"/>
                </a:solidFill>
              </a:rPr>
              <a:t>Login and User Interface				(break 10 min)</a:t>
            </a:r>
          </a:p>
          <a:p>
            <a:pPr lvl="2">
              <a:lnSpc>
                <a:spcPct val="150000"/>
              </a:lnSpc>
            </a:pPr>
            <a:r>
              <a:rPr lang="en-US" altLang="zh-TW" dirty="0">
                <a:solidFill>
                  <a:srgbClr val="FF0000"/>
                </a:solidFill>
              </a:rPr>
              <a:t>Basic Management	</a:t>
            </a:r>
            <a:r>
              <a:rPr lang="en-US" altLang="zh-TW" dirty="0"/>
              <a:t>		</a:t>
            </a:r>
          </a:p>
          <a:p>
            <a:pPr marL="457200" indent="-457200">
              <a:lnSpc>
                <a:spcPct val="150000"/>
              </a:lnSpc>
              <a:buFont typeface="Arial" panose="020B0604020202020204" pitchFamily="34" charset="0"/>
              <a:buChar char="•"/>
            </a:pPr>
            <a:r>
              <a:rPr lang="en-US" altLang="zh-TW" sz="2400" dirty="0"/>
              <a:t>Connected Device Studio (B)			11:30 ~ 12:20</a:t>
            </a:r>
          </a:p>
          <a:p>
            <a:pPr>
              <a:lnSpc>
                <a:spcPct val="150000"/>
              </a:lnSpc>
            </a:pPr>
            <a:r>
              <a:rPr lang="en-US" altLang="zh-TW" sz="2400" dirty="0"/>
              <a:t>	</a:t>
            </a:r>
            <a:r>
              <a:rPr lang="en-US" altLang="zh-TW" dirty="0"/>
              <a:t>Device SDK and HOL</a:t>
            </a:r>
            <a:endParaRPr lang="en-US" altLang="zh-TW" sz="2400" dirty="0"/>
          </a:p>
          <a:p>
            <a:pPr marL="457200" indent="-457200">
              <a:lnSpc>
                <a:spcPct val="150000"/>
              </a:lnSpc>
              <a:buFont typeface="Arial" panose="020B0604020202020204" pitchFamily="34" charset="0"/>
              <a:buChar char="•"/>
            </a:pPr>
            <a:r>
              <a:rPr lang="en-US" altLang="zh-TW" sz="2400" dirty="0"/>
              <a:t>Connected Device Studio (C)			13:30 ~ 16:30</a:t>
            </a:r>
          </a:p>
          <a:p>
            <a:pPr lvl="2">
              <a:lnSpc>
                <a:spcPct val="150000"/>
              </a:lnSpc>
            </a:pPr>
            <a:r>
              <a:rPr lang="en-US" altLang="zh-TW" dirty="0"/>
              <a:t>Dashboard and Widget		</a:t>
            </a:r>
          </a:p>
          <a:p>
            <a:pPr lvl="2">
              <a:lnSpc>
                <a:spcPct val="150000"/>
              </a:lnSpc>
            </a:pPr>
            <a:r>
              <a:rPr lang="en-US" altLang="zh-TW" dirty="0"/>
              <a:t>Alarm and Action					(break 20 min)</a:t>
            </a:r>
          </a:p>
          <a:p>
            <a:pPr lvl="2">
              <a:lnSpc>
                <a:spcPct val="150000"/>
              </a:lnSpc>
            </a:pPr>
            <a:r>
              <a:rPr lang="en-US" altLang="zh-TW" dirty="0"/>
              <a:t>Operation 	</a:t>
            </a:r>
          </a:p>
          <a:p>
            <a:pPr lvl="2">
              <a:lnSpc>
                <a:spcPct val="150000"/>
              </a:lnSpc>
            </a:pPr>
            <a:r>
              <a:rPr lang="en-US" altLang="zh-TW" sz="2800" dirty="0"/>
              <a:t>	</a:t>
            </a:r>
            <a:endParaRPr lang="en-US" altLang="zh-TW" sz="2800" dirty="0">
              <a:solidFill>
                <a:schemeClr val="tx1">
                  <a:lumMod val="75000"/>
                </a:schemeClr>
              </a:solidFill>
            </a:endParaRPr>
          </a:p>
        </p:txBody>
      </p:sp>
    </p:spTree>
    <p:extLst>
      <p:ext uri="{BB962C8B-B14F-4D97-AF65-F5344CB8AC3E}">
        <p14:creationId xmlns:p14="http://schemas.microsoft.com/office/powerpoint/2010/main" val="29173585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Web Admin Console: </a:t>
            </a:r>
            <a:r>
              <a:rPr lang="en-US" altLang="zh-TW" sz="4000" dirty="0"/>
              <a:t>admin.iot-cds.net</a:t>
            </a:r>
            <a:endParaRPr lang="zh-TW" altLang="en-US" dirty="0"/>
          </a:p>
        </p:txBody>
      </p:sp>
      <p:sp>
        <p:nvSpPr>
          <p:cNvPr id="10" name="TextBox 9"/>
          <p:cNvSpPr txBox="1"/>
          <p:nvPr/>
        </p:nvSpPr>
        <p:spPr>
          <a:xfrm>
            <a:off x="6327601" y="1668369"/>
            <a:ext cx="4040658" cy="584775"/>
          </a:xfrm>
          <a:prstGeom prst="rect">
            <a:avLst/>
          </a:prstGeom>
          <a:noFill/>
        </p:spPr>
        <p:txBody>
          <a:bodyPr wrap="none" rtlCol="0">
            <a:spAutoFit/>
          </a:bodyPr>
          <a:lstStyle/>
          <a:p>
            <a:r>
              <a:rPr lang="en-US" altLang="zh-TW" sz="3200" dirty="0"/>
              <a:t>Login ID: [Your Email]</a:t>
            </a:r>
            <a:endParaRPr lang="zh-TW" altLang="en-US" sz="3200" dirty="0"/>
          </a:p>
        </p:txBody>
      </p:sp>
      <p:sp>
        <p:nvSpPr>
          <p:cNvPr id="11" name="TextBox 10"/>
          <p:cNvSpPr txBox="1"/>
          <p:nvPr/>
        </p:nvSpPr>
        <p:spPr>
          <a:xfrm>
            <a:off x="6327601" y="2492714"/>
            <a:ext cx="3181705" cy="584775"/>
          </a:xfrm>
          <a:prstGeom prst="rect">
            <a:avLst/>
          </a:prstGeom>
          <a:noFill/>
        </p:spPr>
        <p:txBody>
          <a:bodyPr wrap="none" rtlCol="0">
            <a:spAutoFit/>
          </a:bodyPr>
          <a:lstStyle/>
          <a:p>
            <a:r>
              <a:rPr lang="en-US" altLang="zh-TW" sz="3200" dirty="0"/>
              <a:t>Password: 12345</a:t>
            </a:r>
            <a:endParaRPr lang="zh-TW" altLang="en-US" sz="3200" dirty="0"/>
          </a:p>
        </p:txBody>
      </p:sp>
      <p:pic>
        <p:nvPicPr>
          <p:cNvPr id="12" name="Picture 11"/>
          <p:cNvPicPr>
            <a:picLocks noChangeAspect="1"/>
          </p:cNvPicPr>
          <p:nvPr/>
        </p:nvPicPr>
        <p:blipFill>
          <a:blip r:embed="rId3"/>
          <a:stretch>
            <a:fillRect/>
          </a:stretch>
        </p:blipFill>
        <p:spPr>
          <a:xfrm>
            <a:off x="1141659" y="1606812"/>
            <a:ext cx="3996299" cy="4291774"/>
          </a:xfrm>
          <a:prstGeom prst="rect">
            <a:avLst/>
          </a:prstGeom>
        </p:spPr>
      </p:pic>
    </p:spTree>
    <p:extLst>
      <p:ext uri="{BB962C8B-B14F-4D97-AF65-F5344CB8AC3E}">
        <p14:creationId xmlns:p14="http://schemas.microsoft.com/office/powerpoint/2010/main" val="36829753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1655" y="1073632"/>
            <a:ext cx="8892514" cy="5670068"/>
          </a:xfrm>
          <a:prstGeom prst="rect">
            <a:avLst/>
          </a:prstGeom>
        </p:spPr>
      </p:pic>
      <p:sp>
        <p:nvSpPr>
          <p:cNvPr id="2" name="Title 1"/>
          <p:cNvSpPr>
            <a:spLocks noGrp="1"/>
          </p:cNvSpPr>
          <p:nvPr>
            <p:ph type="title"/>
          </p:nvPr>
        </p:nvSpPr>
        <p:spPr/>
        <p:txBody>
          <a:bodyPr/>
          <a:lstStyle/>
          <a:p>
            <a:r>
              <a:rPr lang="en-US" altLang="zh-TW" dirty="0"/>
              <a:t>User Interface for All Tenants Factories</a:t>
            </a:r>
            <a:endParaRPr lang="zh-TW" altLang="en-US" dirty="0"/>
          </a:p>
        </p:txBody>
      </p:sp>
      <p:sp>
        <p:nvSpPr>
          <p:cNvPr id="4" name="Rectangle 3"/>
          <p:cNvSpPr/>
          <p:nvPr/>
        </p:nvSpPr>
        <p:spPr>
          <a:xfrm>
            <a:off x="1751977" y="1133503"/>
            <a:ext cx="886014" cy="499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Rectangle 4"/>
          <p:cNvSpPr/>
          <p:nvPr/>
        </p:nvSpPr>
        <p:spPr>
          <a:xfrm>
            <a:off x="4791075" y="1133503"/>
            <a:ext cx="1476375" cy="4192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Rectangle 5"/>
          <p:cNvSpPr/>
          <p:nvPr/>
        </p:nvSpPr>
        <p:spPr>
          <a:xfrm>
            <a:off x="7304220" y="1104871"/>
            <a:ext cx="2953339" cy="4764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1541985" y="1626874"/>
            <a:ext cx="8268765" cy="532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7771777" y="2743200"/>
            <a:ext cx="2238998" cy="400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11"/>
          <p:cNvSpPr/>
          <p:nvPr/>
        </p:nvSpPr>
        <p:spPr>
          <a:xfrm>
            <a:off x="1790077" y="2743200"/>
            <a:ext cx="1543673" cy="400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12"/>
          <p:cNvSpPr/>
          <p:nvPr/>
        </p:nvSpPr>
        <p:spPr>
          <a:xfrm>
            <a:off x="8386140" y="4572003"/>
            <a:ext cx="1629398" cy="400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13"/>
          <p:cNvSpPr/>
          <p:nvPr/>
        </p:nvSpPr>
        <p:spPr>
          <a:xfrm>
            <a:off x="8128965" y="6276978"/>
            <a:ext cx="2128594" cy="400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04843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Management Flow</a:t>
            </a:r>
            <a:endParaRPr lang="zh-TW" altLang="en-US" dirty="0"/>
          </a:p>
        </p:txBody>
      </p:sp>
      <p:sp>
        <p:nvSpPr>
          <p:cNvPr id="4" name="Rectangle 3"/>
          <p:cNvSpPr/>
          <p:nvPr/>
        </p:nvSpPr>
        <p:spPr>
          <a:xfrm>
            <a:off x="782918" y="1406557"/>
            <a:ext cx="10733742" cy="13784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958305" y="1866773"/>
            <a:ext cx="1905330" cy="523220"/>
          </a:xfrm>
          <a:prstGeom prst="rect">
            <a:avLst/>
          </a:prstGeom>
          <a:noFill/>
        </p:spPr>
        <p:txBody>
          <a:bodyPr wrap="none" rtlCol="0">
            <a:spAutoFit/>
          </a:bodyPr>
          <a:lstStyle/>
          <a:p>
            <a:r>
              <a:rPr lang="en-US" altLang="zh-TW" sz="2800" dirty="0"/>
              <a:t>User &amp; Role</a:t>
            </a:r>
            <a:endParaRPr lang="zh-TW" altLang="en-US" sz="2800" dirty="0"/>
          </a:p>
        </p:txBody>
      </p:sp>
      <p:grpSp>
        <p:nvGrpSpPr>
          <p:cNvPr id="7" name="Group 6"/>
          <p:cNvGrpSpPr/>
          <p:nvPr/>
        </p:nvGrpSpPr>
        <p:grpSpPr>
          <a:xfrm>
            <a:off x="3251505" y="1579722"/>
            <a:ext cx="4628942" cy="1108785"/>
            <a:chOff x="3251505" y="1687302"/>
            <a:chExt cx="4628942" cy="1108785"/>
          </a:xfrm>
        </p:grpSpPr>
        <p:grpSp>
          <p:nvGrpSpPr>
            <p:cNvPr id="8" name="Group 7"/>
            <p:cNvGrpSpPr/>
            <p:nvPr/>
          </p:nvGrpSpPr>
          <p:grpSpPr>
            <a:xfrm>
              <a:off x="3251505" y="1687302"/>
              <a:ext cx="4628942" cy="1108785"/>
              <a:chOff x="3667788" y="1100421"/>
              <a:chExt cx="4628942" cy="1108785"/>
            </a:xfrm>
          </p:grpSpPr>
          <p:grpSp>
            <p:nvGrpSpPr>
              <p:cNvPr id="12" name="Group 11"/>
              <p:cNvGrpSpPr/>
              <p:nvPr/>
            </p:nvGrpSpPr>
            <p:grpSpPr>
              <a:xfrm>
                <a:off x="3667788" y="1111926"/>
                <a:ext cx="1214307" cy="1097280"/>
                <a:chOff x="1985042" y="1769035"/>
                <a:chExt cx="1214307" cy="1097280"/>
              </a:xfrm>
            </p:grpSpPr>
            <p:sp>
              <p:nvSpPr>
                <p:cNvPr id="21" name="Oval 20"/>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2" name="TextBox 21"/>
                <p:cNvSpPr txBox="1"/>
                <p:nvPr/>
              </p:nvSpPr>
              <p:spPr>
                <a:xfrm>
                  <a:off x="1985042" y="2121811"/>
                  <a:ext cx="1214307" cy="338554"/>
                </a:xfrm>
                <a:prstGeom prst="rect">
                  <a:avLst/>
                </a:prstGeom>
                <a:noFill/>
              </p:spPr>
              <p:txBody>
                <a:bodyPr wrap="none" rtlCol="0">
                  <a:spAutoFit/>
                </a:bodyPr>
                <a:lstStyle/>
                <a:p>
                  <a:r>
                    <a:rPr lang="en-US" altLang="zh-TW" sz="1600" dirty="0">
                      <a:solidFill>
                        <a:schemeClr val="bg1"/>
                      </a:solidFill>
                    </a:rPr>
                    <a:t>User Group</a:t>
                  </a:r>
                  <a:endParaRPr lang="zh-TW" altLang="en-US" sz="1600" dirty="0">
                    <a:solidFill>
                      <a:schemeClr val="bg1"/>
                    </a:solidFill>
                  </a:endParaRPr>
                </a:p>
              </p:txBody>
            </p:sp>
          </p:grpSp>
          <p:grpSp>
            <p:nvGrpSpPr>
              <p:cNvPr id="13" name="Group 12"/>
              <p:cNvGrpSpPr/>
              <p:nvPr/>
            </p:nvGrpSpPr>
            <p:grpSpPr>
              <a:xfrm>
                <a:off x="5433195" y="1111926"/>
                <a:ext cx="1156086" cy="1097280"/>
                <a:chOff x="2032002" y="1769035"/>
                <a:chExt cx="1156086" cy="1097280"/>
              </a:xfrm>
            </p:grpSpPr>
            <p:sp>
              <p:nvSpPr>
                <p:cNvPr id="19" name="Oval 18"/>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0" name="TextBox 19"/>
                <p:cNvSpPr txBox="1"/>
                <p:nvPr/>
              </p:nvSpPr>
              <p:spPr>
                <a:xfrm>
                  <a:off x="2032002" y="2113291"/>
                  <a:ext cx="1156086" cy="338554"/>
                </a:xfrm>
                <a:prstGeom prst="rect">
                  <a:avLst/>
                </a:prstGeom>
                <a:noFill/>
              </p:spPr>
              <p:txBody>
                <a:bodyPr wrap="none" rtlCol="0">
                  <a:spAutoFit/>
                </a:bodyPr>
                <a:lstStyle/>
                <a:p>
                  <a:r>
                    <a:rPr lang="en-US" altLang="zh-TW" sz="1600" dirty="0">
                      <a:solidFill>
                        <a:schemeClr val="bg1"/>
                      </a:solidFill>
                    </a:rPr>
                    <a:t>Permission</a:t>
                  </a:r>
                  <a:endParaRPr lang="zh-TW" altLang="en-US" sz="1600" dirty="0">
                    <a:solidFill>
                      <a:schemeClr val="bg1"/>
                    </a:solidFill>
                  </a:endParaRPr>
                </a:p>
              </p:txBody>
            </p:sp>
          </p:grpSp>
          <p:grpSp>
            <p:nvGrpSpPr>
              <p:cNvPr id="14" name="Group 13"/>
              <p:cNvGrpSpPr/>
              <p:nvPr/>
            </p:nvGrpSpPr>
            <p:grpSpPr>
              <a:xfrm>
                <a:off x="7193474" y="1100421"/>
                <a:ext cx="1103256" cy="1097280"/>
                <a:chOff x="2049930" y="1769035"/>
                <a:chExt cx="1103256" cy="1097280"/>
              </a:xfrm>
            </p:grpSpPr>
            <p:sp>
              <p:nvSpPr>
                <p:cNvPr id="17" name="Oval 16"/>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8" name="TextBox 17"/>
                <p:cNvSpPr txBox="1"/>
                <p:nvPr/>
              </p:nvSpPr>
              <p:spPr>
                <a:xfrm>
                  <a:off x="2049930" y="2113291"/>
                  <a:ext cx="1068498" cy="338554"/>
                </a:xfrm>
                <a:prstGeom prst="rect">
                  <a:avLst/>
                </a:prstGeom>
                <a:noFill/>
              </p:spPr>
              <p:txBody>
                <a:bodyPr wrap="none" rtlCol="0">
                  <a:spAutoFit/>
                </a:bodyPr>
                <a:lstStyle/>
                <a:p>
                  <a:r>
                    <a:rPr lang="en-US" altLang="zh-TW" sz="1600" dirty="0">
                      <a:solidFill>
                        <a:schemeClr val="bg1"/>
                      </a:solidFill>
                    </a:rPr>
                    <a:t>Employee</a:t>
                  </a:r>
                  <a:endParaRPr lang="zh-TW" altLang="en-US" sz="1600" dirty="0">
                    <a:solidFill>
                      <a:schemeClr val="bg1"/>
                    </a:solidFill>
                  </a:endParaRPr>
                </a:p>
              </p:txBody>
            </p:sp>
          </p:grpSp>
          <p:sp>
            <p:nvSpPr>
              <p:cNvPr id="15" name="Arrow: Right 14"/>
              <p:cNvSpPr/>
              <p:nvPr/>
            </p:nvSpPr>
            <p:spPr>
              <a:xfrm>
                <a:off x="5001454" y="1576753"/>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Arrow: Right 15"/>
              <p:cNvSpPr/>
              <p:nvPr/>
            </p:nvSpPr>
            <p:spPr>
              <a:xfrm>
                <a:off x="6733282" y="1558081"/>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TextBox 8"/>
            <p:cNvSpPr txBox="1"/>
            <p:nvPr/>
          </p:nvSpPr>
          <p:spPr>
            <a:xfrm>
              <a:off x="3678838" y="1751970"/>
              <a:ext cx="428322" cy="338554"/>
            </a:xfrm>
            <a:prstGeom prst="rect">
              <a:avLst/>
            </a:prstGeom>
            <a:noFill/>
          </p:spPr>
          <p:txBody>
            <a:bodyPr wrap="none" rtlCol="0">
              <a:spAutoFit/>
            </a:bodyPr>
            <a:lstStyle/>
            <a:p>
              <a:r>
                <a:rPr lang="en-US" altLang="zh-TW" sz="1600" dirty="0">
                  <a:solidFill>
                    <a:schemeClr val="bg1"/>
                  </a:solidFill>
                </a:rPr>
                <a:t>A1</a:t>
              </a:r>
              <a:endParaRPr lang="zh-TW" altLang="en-US" sz="1600" dirty="0">
                <a:solidFill>
                  <a:schemeClr val="bg1"/>
                </a:solidFill>
              </a:endParaRPr>
            </a:p>
          </p:txBody>
        </p:sp>
        <p:sp>
          <p:nvSpPr>
            <p:cNvPr id="10" name="TextBox 9"/>
            <p:cNvSpPr txBox="1"/>
            <p:nvPr/>
          </p:nvSpPr>
          <p:spPr>
            <a:xfrm>
              <a:off x="5403086" y="1761120"/>
              <a:ext cx="428322" cy="338554"/>
            </a:xfrm>
            <a:prstGeom prst="rect">
              <a:avLst/>
            </a:prstGeom>
            <a:noFill/>
          </p:spPr>
          <p:txBody>
            <a:bodyPr wrap="none" rtlCol="0">
              <a:spAutoFit/>
            </a:bodyPr>
            <a:lstStyle/>
            <a:p>
              <a:r>
                <a:rPr lang="en-US" altLang="zh-TW" sz="1600" dirty="0">
                  <a:solidFill>
                    <a:schemeClr val="bg1"/>
                  </a:solidFill>
                </a:rPr>
                <a:t>A2</a:t>
              </a:r>
              <a:endParaRPr lang="zh-TW" altLang="en-US" sz="1600" dirty="0">
                <a:solidFill>
                  <a:schemeClr val="bg1"/>
                </a:solidFill>
              </a:endParaRPr>
            </a:p>
          </p:txBody>
        </p:sp>
        <p:sp>
          <p:nvSpPr>
            <p:cNvPr id="11" name="TextBox 10"/>
            <p:cNvSpPr txBox="1"/>
            <p:nvPr/>
          </p:nvSpPr>
          <p:spPr>
            <a:xfrm>
              <a:off x="7114206" y="1738862"/>
              <a:ext cx="428322" cy="338554"/>
            </a:xfrm>
            <a:prstGeom prst="rect">
              <a:avLst/>
            </a:prstGeom>
            <a:noFill/>
          </p:spPr>
          <p:txBody>
            <a:bodyPr wrap="none" rtlCol="0">
              <a:spAutoFit/>
            </a:bodyPr>
            <a:lstStyle/>
            <a:p>
              <a:r>
                <a:rPr lang="en-US" altLang="zh-TW" sz="1600" dirty="0">
                  <a:solidFill>
                    <a:schemeClr val="bg1"/>
                  </a:solidFill>
                </a:rPr>
                <a:t>A3</a:t>
              </a:r>
              <a:endParaRPr lang="zh-TW" altLang="en-US" sz="1600" dirty="0">
                <a:solidFill>
                  <a:schemeClr val="bg1"/>
                </a:solidFill>
              </a:endParaRPr>
            </a:p>
          </p:txBody>
        </p:sp>
      </p:grpSp>
      <p:sp>
        <p:nvSpPr>
          <p:cNvPr id="65" name="Rectangle 64">
            <a:extLst>
              <a:ext uri="{FF2B5EF4-FFF2-40B4-BE49-F238E27FC236}">
                <a16:creationId xmlns:a16="http://schemas.microsoft.com/office/drawing/2014/main" id="{7503514D-7934-46BA-B07D-B04DF8AB8BBE}"/>
              </a:ext>
            </a:extLst>
          </p:cNvPr>
          <p:cNvSpPr/>
          <p:nvPr/>
        </p:nvSpPr>
        <p:spPr>
          <a:xfrm>
            <a:off x="782918" y="2959437"/>
            <a:ext cx="10733742" cy="35847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TextBox 65">
            <a:extLst>
              <a:ext uri="{FF2B5EF4-FFF2-40B4-BE49-F238E27FC236}">
                <a16:creationId xmlns:a16="http://schemas.microsoft.com/office/drawing/2014/main" id="{F6ED48F8-D3A5-41E4-B378-F04C762B2D72}"/>
              </a:ext>
            </a:extLst>
          </p:cNvPr>
          <p:cNvSpPr txBox="1"/>
          <p:nvPr/>
        </p:nvSpPr>
        <p:spPr>
          <a:xfrm>
            <a:off x="1010726" y="4160576"/>
            <a:ext cx="1822615" cy="954107"/>
          </a:xfrm>
          <a:prstGeom prst="rect">
            <a:avLst/>
          </a:prstGeom>
          <a:noFill/>
        </p:spPr>
        <p:txBody>
          <a:bodyPr wrap="none" rtlCol="0">
            <a:spAutoFit/>
          </a:bodyPr>
          <a:lstStyle/>
          <a:p>
            <a:r>
              <a:rPr lang="en-US" altLang="zh-TW" sz="2800" dirty="0"/>
              <a:t>Remote</a:t>
            </a:r>
          </a:p>
          <a:p>
            <a:r>
              <a:rPr lang="en-US" altLang="zh-TW" sz="2800" dirty="0"/>
              <a:t>Monitoring</a:t>
            </a:r>
          </a:p>
        </p:txBody>
      </p:sp>
      <p:grpSp>
        <p:nvGrpSpPr>
          <p:cNvPr id="67" name="Group 66">
            <a:extLst>
              <a:ext uri="{FF2B5EF4-FFF2-40B4-BE49-F238E27FC236}">
                <a16:creationId xmlns:a16="http://schemas.microsoft.com/office/drawing/2014/main" id="{9BBE589C-9B5F-4E05-872A-B2391401432F}"/>
              </a:ext>
            </a:extLst>
          </p:cNvPr>
          <p:cNvGrpSpPr/>
          <p:nvPr/>
        </p:nvGrpSpPr>
        <p:grpSpPr>
          <a:xfrm>
            <a:off x="3322370" y="3445584"/>
            <a:ext cx="7550735" cy="2618281"/>
            <a:chOff x="3326278" y="3089834"/>
            <a:chExt cx="7550735" cy="2618281"/>
          </a:xfrm>
        </p:grpSpPr>
        <p:grpSp>
          <p:nvGrpSpPr>
            <p:cNvPr id="68" name="Group 67">
              <a:extLst>
                <a:ext uri="{FF2B5EF4-FFF2-40B4-BE49-F238E27FC236}">
                  <a16:creationId xmlns:a16="http://schemas.microsoft.com/office/drawing/2014/main" id="{F15F84DD-A716-4613-8F0E-5566CB7F6C24}"/>
                </a:ext>
              </a:extLst>
            </p:cNvPr>
            <p:cNvGrpSpPr/>
            <p:nvPr/>
          </p:nvGrpSpPr>
          <p:grpSpPr>
            <a:xfrm>
              <a:off x="3326278" y="3131667"/>
              <a:ext cx="7550735" cy="2576448"/>
              <a:chOff x="3717365" y="2832843"/>
              <a:chExt cx="7550735" cy="2576448"/>
            </a:xfrm>
          </p:grpSpPr>
          <p:grpSp>
            <p:nvGrpSpPr>
              <p:cNvPr id="76" name="Group 75">
                <a:extLst>
                  <a:ext uri="{FF2B5EF4-FFF2-40B4-BE49-F238E27FC236}">
                    <a16:creationId xmlns:a16="http://schemas.microsoft.com/office/drawing/2014/main" id="{F3D2E2E4-169B-411E-AA0D-791470B50561}"/>
                  </a:ext>
                </a:extLst>
              </p:cNvPr>
              <p:cNvGrpSpPr/>
              <p:nvPr/>
            </p:nvGrpSpPr>
            <p:grpSpPr>
              <a:xfrm>
                <a:off x="3717365" y="2832843"/>
                <a:ext cx="1097280" cy="1097280"/>
                <a:chOff x="2055906" y="1769035"/>
                <a:chExt cx="1097280" cy="1097280"/>
              </a:xfrm>
            </p:grpSpPr>
            <p:sp>
              <p:nvSpPr>
                <p:cNvPr id="102" name="Oval 101">
                  <a:extLst>
                    <a:ext uri="{FF2B5EF4-FFF2-40B4-BE49-F238E27FC236}">
                      <a16:creationId xmlns:a16="http://schemas.microsoft.com/office/drawing/2014/main" id="{C9C61B0C-7D2C-4899-8116-6A86B62A6A56}"/>
                    </a:ext>
                  </a:extLst>
                </p:cNvPr>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03" name="TextBox 102">
                  <a:extLst>
                    <a:ext uri="{FF2B5EF4-FFF2-40B4-BE49-F238E27FC236}">
                      <a16:creationId xmlns:a16="http://schemas.microsoft.com/office/drawing/2014/main" id="{A58AC2AC-E685-407C-9056-33676C0B23E6}"/>
                    </a:ext>
                  </a:extLst>
                </p:cNvPr>
                <p:cNvSpPr txBox="1"/>
                <p:nvPr/>
              </p:nvSpPr>
              <p:spPr>
                <a:xfrm>
                  <a:off x="2167214" y="2133009"/>
                  <a:ext cx="844077" cy="338554"/>
                </a:xfrm>
                <a:prstGeom prst="rect">
                  <a:avLst/>
                </a:prstGeom>
                <a:noFill/>
              </p:spPr>
              <p:txBody>
                <a:bodyPr wrap="none" rtlCol="0">
                  <a:spAutoFit/>
                </a:bodyPr>
                <a:lstStyle/>
                <a:p>
                  <a:r>
                    <a:rPr lang="en-US" altLang="zh-TW" sz="1600" dirty="0">
                      <a:solidFill>
                        <a:schemeClr val="bg1"/>
                      </a:solidFill>
                    </a:rPr>
                    <a:t>Factory</a:t>
                  </a:r>
                  <a:endParaRPr lang="zh-TW" altLang="en-US" sz="1600" dirty="0">
                    <a:solidFill>
                      <a:schemeClr val="bg1"/>
                    </a:solidFill>
                  </a:endParaRPr>
                </a:p>
              </p:txBody>
            </p:sp>
          </p:grpSp>
          <p:grpSp>
            <p:nvGrpSpPr>
              <p:cNvPr id="77" name="Group 76">
                <a:extLst>
                  <a:ext uri="{FF2B5EF4-FFF2-40B4-BE49-F238E27FC236}">
                    <a16:creationId xmlns:a16="http://schemas.microsoft.com/office/drawing/2014/main" id="{A728D3FA-8CC3-4997-99E9-1D65776D8C99}"/>
                  </a:ext>
                </a:extLst>
              </p:cNvPr>
              <p:cNvGrpSpPr/>
              <p:nvPr/>
            </p:nvGrpSpPr>
            <p:grpSpPr>
              <a:xfrm>
                <a:off x="5322047" y="4312011"/>
                <a:ext cx="1124026" cy="1097280"/>
                <a:chOff x="2055906" y="1769035"/>
                <a:chExt cx="1124026" cy="1097280"/>
              </a:xfrm>
            </p:grpSpPr>
            <p:sp>
              <p:nvSpPr>
                <p:cNvPr id="100" name="Oval 99">
                  <a:extLst>
                    <a:ext uri="{FF2B5EF4-FFF2-40B4-BE49-F238E27FC236}">
                      <a16:creationId xmlns:a16="http://schemas.microsoft.com/office/drawing/2014/main" id="{0856A48C-50BC-4F98-9BE9-FD87F72D9BC9}"/>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01" name="TextBox 100">
                  <a:extLst>
                    <a:ext uri="{FF2B5EF4-FFF2-40B4-BE49-F238E27FC236}">
                      <a16:creationId xmlns:a16="http://schemas.microsoft.com/office/drawing/2014/main" id="{795F2740-77BC-4424-A58F-6D8835480473}"/>
                    </a:ext>
                  </a:extLst>
                </p:cNvPr>
                <p:cNvSpPr txBox="1"/>
                <p:nvPr/>
              </p:nvSpPr>
              <p:spPr>
                <a:xfrm>
                  <a:off x="2055906" y="2133009"/>
                  <a:ext cx="1124026" cy="338554"/>
                </a:xfrm>
                <a:prstGeom prst="rect">
                  <a:avLst/>
                </a:prstGeom>
                <a:noFill/>
              </p:spPr>
              <p:txBody>
                <a:bodyPr wrap="none" rtlCol="0">
                  <a:spAutoFit/>
                </a:bodyPr>
                <a:lstStyle/>
                <a:p>
                  <a:r>
                    <a:rPr lang="en-US" altLang="zh-TW" sz="1600" dirty="0">
                      <a:solidFill>
                        <a:schemeClr val="bg1"/>
                      </a:solidFill>
                    </a:rPr>
                    <a:t>IoT Device</a:t>
                  </a:r>
                  <a:endParaRPr lang="zh-TW" altLang="en-US" sz="1600" dirty="0">
                    <a:solidFill>
                      <a:schemeClr val="bg1"/>
                    </a:solidFill>
                  </a:endParaRPr>
                </a:p>
              </p:txBody>
            </p:sp>
          </p:grpSp>
          <p:grpSp>
            <p:nvGrpSpPr>
              <p:cNvPr id="78" name="Group 77">
                <a:extLst>
                  <a:ext uri="{FF2B5EF4-FFF2-40B4-BE49-F238E27FC236}">
                    <a16:creationId xmlns:a16="http://schemas.microsoft.com/office/drawing/2014/main" id="{EDBD124D-FC0D-479D-868C-031AF278B2C1}"/>
                  </a:ext>
                </a:extLst>
              </p:cNvPr>
              <p:cNvGrpSpPr/>
              <p:nvPr/>
            </p:nvGrpSpPr>
            <p:grpSpPr>
              <a:xfrm>
                <a:off x="5959818" y="2832843"/>
                <a:ext cx="1162498" cy="1097280"/>
                <a:chOff x="2000406" y="1769035"/>
                <a:chExt cx="1162498" cy="1097280"/>
              </a:xfrm>
            </p:grpSpPr>
            <p:sp>
              <p:nvSpPr>
                <p:cNvPr id="98" name="Oval 97">
                  <a:extLst>
                    <a:ext uri="{FF2B5EF4-FFF2-40B4-BE49-F238E27FC236}">
                      <a16:creationId xmlns:a16="http://schemas.microsoft.com/office/drawing/2014/main" id="{1EA9FBE2-8A04-4672-B18A-CAA0635A23FF}"/>
                    </a:ext>
                  </a:extLst>
                </p:cNvPr>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9" name="TextBox 98">
                  <a:extLst>
                    <a:ext uri="{FF2B5EF4-FFF2-40B4-BE49-F238E27FC236}">
                      <a16:creationId xmlns:a16="http://schemas.microsoft.com/office/drawing/2014/main" id="{21A818E7-64FE-4837-ABE8-FE2570CA8C8B}"/>
                    </a:ext>
                  </a:extLst>
                </p:cNvPr>
                <p:cNvSpPr txBox="1"/>
                <p:nvPr/>
              </p:nvSpPr>
              <p:spPr>
                <a:xfrm>
                  <a:off x="2000406" y="2133009"/>
                  <a:ext cx="1162498" cy="338554"/>
                </a:xfrm>
                <a:prstGeom prst="rect">
                  <a:avLst/>
                </a:prstGeom>
                <a:noFill/>
              </p:spPr>
              <p:txBody>
                <a:bodyPr wrap="none" rtlCol="0">
                  <a:spAutoFit/>
                </a:bodyPr>
                <a:lstStyle/>
                <a:p>
                  <a:r>
                    <a:rPr lang="en-US" altLang="zh-TW" sz="1600" dirty="0">
                      <a:solidFill>
                        <a:schemeClr val="bg1"/>
                      </a:solidFill>
                    </a:rPr>
                    <a:t>Equipment</a:t>
                  </a:r>
                  <a:endParaRPr lang="zh-TW" altLang="en-US" sz="1600" dirty="0">
                    <a:solidFill>
                      <a:schemeClr val="bg1"/>
                    </a:solidFill>
                  </a:endParaRPr>
                </a:p>
              </p:txBody>
            </p:sp>
          </p:grpSp>
          <p:sp>
            <p:nvSpPr>
              <p:cNvPr id="79" name="Arrow: Right 78">
                <a:extLst>
                  <a:ext uri="{FF2B5EF4-FFF2-40B4-BE49-F238E27FC236}">
                    <a16:creationId xmlns:a16="http://schemas.microsoft.com/office/drawing/2014/main" id="{25BB9098-5472-47BE-8E4E-B9DFF306D6B1}"/>
                  </a:ext>
                </a:extLst>
              </p:cNvPr>
              <p:cNvSpPr/>
              <p:nvPr/>
            </p:nvSpPr>
            <p:spPr>
              <a:xfrm rot="18579803">
                <a:off x="6079214" y="3999106"/>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Arrow: Right 79">
                <a:extLst>
                  <a:ext uri="{FF2B5EF4-FFF2-40B4-BE49-F238E27FC236}">
                    <a16:creationId xmlns:a16="http://schemas.microsoft.com/office/drawing/2014/main" id="{ABBC0EA7-1705-41E5-A370-68ABBC71D477}"/>
                  </a:ext>
                </a:extLst>
              </p:cNvPr>
              <p:cNvSpPr/>
              <p:nvPr/>
            </p:nvSpPr>
            <p:spPr>
              <a:xfrm>
                <a:off x="5026209" y="3308868"/>
                <a:ext cx="747061"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1" name="Group 80">
                <a:extLst>
                  <a:ext uri="{FF2B5EF4-FFF2-40B4-BE49-F238E27FC236}">
                    <a16:creationId xmlns:a16="http://schemas.microsoft.com/office/drawing/2014/main" id="{4051AC1D-D311-47DC-B29B-7605FB2FD0D9}"/>
                  </a:ext>
                </a:extLst>
              </p:cNvPr>
              <p:cNvGrpSpPr/>
              <p:nvPr/>
            </p:nvGrpSpPr>
            <p:grpSpPr>
              <a:xfrm>
                <a:off x="6926730" y="4312011"/>
                <a:ext cx="1097280" cy="1097280"/>
                <a:chOff x="2055906" y="1769035"/>
                <a:chExt cx="1097280" cy="1097280"/>
              </a:xfrm>
            </p:grpSpPr>
            <p:sp>
              <p:nvSpPr>
                <p:cNvPr id="96" name="Oval 95">
                  <a:extLst>
                    <a:ext uri="{FF2B5EF4-FFF2-40B4-BE49-F238E27FC236}">
                      <a16:creationId xmlns:a16="http://schemas.microsoft.com/office/drawing/2014/main" id="{D1A0F995-6D27-4054-A51A-D361BA2CFFE8}"/>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7" name="TextBox 96">
                  <a:extLst>
                    <a:ext uri="{FF2B5EF4-FFF2-40B4-BE49-F238E27FC236}">
                      <a16:creationId xmlns:a16="http://schemas.microsoft.com/office/drawing/2014/main" id="{D5F5C4AE-DA0A-4E62-BEF0-597DE4410287}"/>
                    </a:ext>
                  </a:extLst>
                </p:cNvPr>
                <p:cNvSpPr txBox="1"/>
                <p:nvPr/>
              </p:nvSpPr>
              <p:spPr>
                <a:xfrm>
                  <a:off x="2115161" y="2133009"/>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grpSp>
          <p:sp>
            <p:nvSpPr>
              <p:cNvPr id="82" name="Arrow: Right 81">
                <a:extLst>
                  <a:ext uri="{FF2B5EF4-FFF2-40B4-BE49-F238E27FC236}">
                    <a16:creationId xmlns:a16="http://schemas.microsoft.com/office/drawing/2014/main" id="{2B6D7E41-5332-4F3A-AB1F-6A90509D43BE}"/>
                  </a:ext>
                </a:extLst>
              </p:cNvPr>
              <p:cNvSpPr/>
              <p:nvPr/>
            </p:nvSpPr>
            <p:spPr>
              <a:xfrm rot="10800000">
                <a:off x="6527228"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Group 82">
                <a:extLst>
                  <a:ext uri="{FF2B5EF4-FFF2-40B4-BE49-F238E27FC236}">
                    <a16:creationId xmlns:a16="http://schemas.microsoft.com/office/drawing/2014/main" id="{C1E3E9DE-EC9C-408A-80C7-75FB6586F970}"/>
                  </a:ext>
                </a:extLst>
              </p:cNvPr>
              <p:cNvGrpSpPr/>
              <p:nvPr/>
            </p:nvGrpSpPr>
            <p:grpSpPr>
              <a:xfrm>
                <a:off x="8531413" y="4312011"/>
                <a:ext cx="1097280" cy="1097280"/>
                <a:chOff x="2055906" y="1769035"/>
                <a:chExt cx="1097280" cy="1097280"/>
              </a:xfrm>
            </p:grpSpPr>
            <p:sp>
              <p:nvSpPr>
                <p:cNvPr id="94" name="Oval 93">
                  <a:extLst>
                    <a:ext uri="{FF2B5EF4-FFF2-40B4-BE49-F238E27FC236}">
                      <a16:creationId xmlns:a16="http://schemas.microsoft.com/office/drawing/2014/main" id="{DE162EB1-1E5A-4424-9568-EC751654374F}"/>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5" name="TextBox 94">
                  <a:extLst>
                    <a:ext uri="{FF2B5EF4-FFF2-40B4-BE49-F238E27FC236}">
                      <a16:creationId xmlns:a16="http://schemas.microsoft.com/office/drawing/2014/main" id="{7A14C336-4E83-40F3-85F4-4C3D43F2732D}"/>
                    </a:ext>
                  </a:extLst>
                </p:cNvPr>
                <p:cNvSpPr txBox="1"/>
                <p:nvPr/>
              </p:nvSpPr>
              <p:spPr>
                <a:xfrm>
                  <a:off x="2165162" y="1994509"/>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grpSp>
          <p:sp>
            <p:nvSpPr>
              <p:cNvPr id="84" name="Arrow: Right 83">
                <a:extLst>
                  <a:ext uri="{FF2B5EF4-FFF2-40B4-BE49-F238E27FC236}">
                    <a16:creationId xmlns:a16="http://schemas.microsoft.com/office/drawing/2014/main" id="{74567DA3-552E-4454-9C46-4FBCCC86B645}"/>
                  </a:ext>
                </a:extLst>
              </p:cNvPr>
              <p:cNvSpPr/>
              <p:nvPr/>
            </p:nvSpPr>
            <p:spPr>
              <a:xfrm>
                <a:off x="8143494"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 name="Group 84">
                <a:extLst>
                  <a:ext uri="{FF2B5EF4-FFF2-40B4-BE49-F238E27FC236}">
                    <a16:creationId xmlns:a16="http://schemas.microsoft.com/office/drawing/2014/main" id="{B52EFC6F-1F49-48C6-9034-E555E2664F36}"/>
                  </a:ext>
                </a:extLst>
              </p:cNvPr>
              <p:cNvGrpSpPr/>
              <p:nvPr/>
            </p:nvGrpSpPr>
            <p:grpSpPr>
              <a:xfrm>
                <a:off x="10101370" y="4312011"/>
                <a:ext cx="1166730" cy="1097280"/>
                <a:chOff x="2021180" y="1769035"/>
                <a:chExt cx="1166730" cy="1097280"/>
              </a:xfrm>
            </p:grpSpPr>
            <p:sp>
              <p:nvSpPr>
                <p:cNvPr id="92" name="Oval 91">
                  <a:extLst>
                    <a:ext uri="{FF2B5EF4-FFF2-40B4-BE49-F238E27FC236}">
                      <a16:creationId xmlns:a16="http://schemas.microsoft.com/office/drawing/2014/main" id="{F69E6605-5A3C-4CF4-A5E4-E37CD0577E27}"/>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3" name="TextBox 92">
                  <a:extLst>
                    <a:ext uri="{FF2B5EF4-FFF2-40B4-BE49-F238E27FC236}">
                      <a16:creationId xmlns:a16="http://schemas.microsoft.com/office/drawing/2014/main" id="{593CC6E6-0EC1-4D9B-AA53-9DB79D6B8F1C}"/>
                    </a:ext>
                  </a:extLst>
                </p:cNvPr>
                <p:cNvSpPr txBox="1"/>
                <p:nvPr/>
              </p:nvSpPr>
              <p:spPr>
                <a:xfrm>
                  <a:off x="2021180" y="2133009"/>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grpSp>
          <p:sp>
            <p:nvSpPr>
              <p:cNvPr id="86" name="Arrow: Right 85">
                <a:extLst>
                  <a:ext uri="{FF2B5EF4-FFF2-40B4-BE49-F238E27FC236}">
                    <a16:creationId xmlns:a16="http://schemas.microsoft.com/office/drawing/2014/main" id="{BCD87614-353A-4355-BD56-966E63892F5B}"/>
                  </a:ext>
                </a:extLst>
              </p:cNvPr>
              <p:cNvSpPr/>
              <p:nvPr/>
            </p:nvSpPr>
            <p:spPr>
              <a:xfrm>
                <a:off x="9723030"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7" name="Group 86">
                <a:extLst>
                  <a:ext uri="{FF2B5EF4-FFF2-40B4-BE49-F238E27FC236}">
                    <a16:creationId xmlns:a16="http://schemas.microsoft.com/office/drawing/2014/main" id="{6D20D44D-9BA6-45DC-BDC6-7D10036119EE}"/>
                  </a:ext>
                </a:extLst>
              </p:cNvPr>
              <p:cNvGrpSpPr/>
              <p:nvPr/>
            </p:nvGrpSpPr>
            <p:grpSpPr>
              <a:xfrm>
                <a:off x="8198994" y="2832843"/>
                <a:ext cx="1097280" cy="1097280"/>
                <a:chOff x="2055906" y="1769035"/>
                <a:chExt cx="1097280" cy="1097280"/>
              </a:xfrm>
            </p:grpSpPr>
            <p:sp>
              <p:nvSpPr>
                <p:cNvPr id="90" name="Oval 89">
                  <a:extLst>
                    <a:ext uri="{FF2B5EF4-FFF2-40B4-BE49-F238E27FC236}">
                      <a16:creationId xmlns:a16="http://schemas.microsoft.com/office/drawing/2014/main" id="{6C235383-04A1-4255-B81E-D49C67BA7040}"/>
                    </a:ext>
                  </a:extLst>
                </p:cNvPr>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1" name="TextBox 90">
                  <a:extLst>
                    <a:ext uri="{FF2B5EF4-FFF2-40B4-BE49-F238E27FC236}">
                      <a16:creationId xmlns:a16="http://schemas.microsoft.com/office/drawing/2014/main" id="{4083C02F-5A7A-482A-A8C1-EA64FED1DBCB}"/>
                    </a:ext>
                  </a:extLst>
                </p:cNvPr>
                <p:cNvSpPr txBox="1"/>
                <p:nvPr/>
              </p:nvSpPr>
              <p:spPr>
                <a:xfrm>
                  <a:off x="2089048" y="2009556"/>
                  <a:ext cx="1051890" cy="584775"/>
                </a:xfrm>
                <a:prstGeom prst="rect">
                  <a:avLst/>
                </a:prstGeom>
                <a:noFill/>
              </p:spPr>
              <p:txBody>
                <a:bodyPr wrap="none" rtlCol="0">
                  <a:spAutoFit/>
                </a:bodyPr>
                <a:lstStyle/>
                <a:p>
                  <a:pPr algn="ctr"/>
                  <a:r>
                    <a:rPr lang="en-US" altLang="zh-TW" sz="1600" dirty="0">
                      <a:solidFill>
                        <a:schemeClr val="bg1"/>
                      </a:solidFill>
                    </a:rPr>
                    <a:t>SF Device</a:t>
                  </a:r>
                </a:p>
                <a:p>
                  <a:pPr algn="ctr"/>
                  <a:r>
                    <a:rPr lang="en-US" altLang="zh-TW" sz="1600" dirty="0">
                      <a:solidFill>
                        <a:schemeClr val="bg1"/>
                      </a:solidFill>
                    </a:rPr>
                    <a:t>SDK</a:t>
                  </a:r>
                  <a:endParaRPr lang="zh-TW" altLang="en-US" sz="1600" dirty="0">
                    <a:solidFill>
                      <a:schemeClr val="bg1"/>
                    </a:solidFill>
                  </a:endParaRPr>
                </a:p>
              </p:txBody>
            </p:sp>
          </p:grpSp>
          <p:sp>
            <p:nvSpPr>
              <p:cNvPr id="88" name="Arrow: Right 87">
                <a:extLst>
                  <a:ext uri="{FF2B5EF4-FFF2-40B4-BE49-F238E27FC236}">
                    <a16:creationId xmlns:a16="http://schemas.microsoft.com/office/drawing/2014/main" id="{2BA42DD7-57EC-4BC6-8E14-AA9F7A521063}"/>
                  </a:ext>
                </a:extLst>
              </p:cNvPr>
              <p:cNvSpPr/>
              <p:nvPr/>
            </p:nvSpPr>
            <p:spPr>
              <a:xfrm>
                <a:off x="7310014" y="3308868"/>
                <a:ext cx="747061"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Arrow: Right 88">
                <a:extLst>
                  <a:ext uri="{FF2B5EF4-FFF2-40B4-BE49-F238E27FC236}">
                    <a16:creationId xmlns:a16="http://schemas.microsoft.com/office/drawing/2014/main" id="{531AA300-4DA8-433E-9D45-D3A398C2350C}"/>
                  </a:ext>
                </a:extLst>
              </p:cNvPr>
              <p:cNvSpPr/>
              <p:nvPr/>
            </p:nvSpPr>
            <p:spPr>
              <a:xfrm rot="2556246">
                <a:off x="4752205" y="3922178"/>
                <a:ext cx="854497" cy="256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9" name="TextBox 68">
              <a:extLst>
                <a:ext uri="{FF2B5EF4-FFF2-40B4-BE49-F238E27FC236}">
                  <a16:creationId xmlns:a16="http://schemas.microsoft.com/office/drawing/2014/main" id="{3989265C-7DD7-4E9A-BC2D-DEE90A1B8801}"/>
                </a:ext>
              </a:extLst>
            </p:cNvPr>
            <p:cNvSpPr txBox="1"/>
            <p:nvPr/>
          </p:nvSpPr>
          <p:spPr>
            <a:xfrm>
              <a:off x="3678838" y="3207848"/>
              <a:ext cx="412292" cy="338554"/>
            </a:xfrm>
            <a:prstGeom prst="rect">
              <a:avLst/>
            </a:prstGeom>
            <a:noFill/>
          </p:spPr>
          <p:txBody>
            <a:bodyPr wrap="none" rtlCol="0">
              <a:spAutoFit/>
            </a:bodyPr>
            <a:lstStyle/>
            <a:p>
              <a:r>
                <a:rPr lang="en-US" altLang="zh-TW" sz="1600" dirty="0">
                  <a:solidFill>
                    <a:schemeClr val="bg1"/>
                  </a:solidFill>
                </a:rPr>
                <a:t>B1</a:t>
              </a:r>
              <a:endParaRPr lang="zh-TW" altLang="en-US" sz="1600" dirty="0">
                <a:solidFill>
                  <a:schemeClr val="bg1"/>
                </a:solidFill>
              </a:endParaRPr>
            </a:p>
          </p:txBody>
        </p:sp>
        <p:sp>
          <p:nvSpPr>
            <p:cNvPr id="70" name="TextBox 69">
              <a:extLst>
                <a:ext uri="{FF2B5EF4-FFF2-40B4-BE49-F238E27FC236}">
                  <a16:creationId xmlns:a16="http://schemas.microsoft.com/office/drawing/2014/main" id="{27B1ECD0-1FBD-4CAD-A63F-43AA7DFFC440}"/>
                </a:ext>
              </a:extLst>
            </p:cNvPr>
            <p:cNvSpPr txBox="1"/>
            <p:nvPr/>
          </p:nvSpPr>
          <p:spPr>
            <a:xfrm>
              <a:off x="5270536" y="4668969"/>
              <a:ext cx="412292" cy="338554"/>
            </a:xfrm>
            <a:prstGeom prst="rect">
              <a:avLst/>
            </a:prstGeom>
            <a:noFill/>
          </p:spPr>
          <p:txBody>
            <a:bodyPr wrap="none" rtlCol="0">
              <a:spAutoFit/>
            </a:bodyPr>
            <a:lstStyle/>
            <a:p>
              <a:r>
                <a:rPr lang="en-US" altLang="zh-TW" sz="1600" dirty="0">
                  <a:solidFill>
                    <a:schemeClr val="bg1"/>
                  </a:solidFill>
                </a:rPr>
                <a:t>B2</a:t>
              </a:r>
              <a:endParaRPr lang="zh-TW" altLang="en-US" sz="1600" dirty="0">
                <a:solidFill>
                  <a:schemeClr val="bg1"/>
                </a:solidFill>
              </a:endParaRPr>
            </a:p>
          </p:txBody>
        </p:sp>
        <p:sp>
          <p:nvSpPr>
            <p:cNvPr id="71" name="TextBox 70">
              <a:extLst>
                <a:ext uri="{FF2B5EF4-FFF2-40B4-BE49-F238E27FC236}">
                  <a16:creationId xmlns:a16="http://schemas.microsoft.com/office/drawing/2014/main" id="{180447DF-9B0B-45B5-A0C6-9C38E8D9EB57}"/>
                </a:ext>
              </a:extLst>
            </p:cNvPr>
            <p:cNvSpPr txBox="1"/>
            <p:nvPr/>
          </p:nvSpPr>
          <p:spPr>
            <a:xfrm>
              <a:off x="5959510" y="3221333"/>
              <a:ext cx="412292" cy="338554"/>
            </a:xfrm>
            <a:prstGeom prst="rect">
              <a:avLst/>
            </a:prstGeom>
            <a:noFill/>
          </p:spPr>
          <p:txBody>
            <a:bodyPr wrap="none" rtlCol="0">
              <a:spAutoFit/>
            </a:bodyPr>
            <a:lstStyle/>
            <a:p>
              <a:r>
                <a:rPr lang="en-US" altLang="zh-TW" sz="1600" dirty="0">
                  <a:solidFill>
                    <a:schemeClr val="bg1"/>
                  </a:solidFill>
                </a:rPr>
                <a:t>B3</a:t>
              </a:r>
              <a:endParaRPr lang="zh-TW" altLang="en-US" sz="1600" dirty="0">
                <a:solidFill>
                  <a:schemeClr val="bg1"/>
                </a:solidFill>
              </a:endParaRPr>
            </a:p>
          </p:txBody>
        </p:sp>
        <p:sp>
          <p:nvSpPr>
            <p:cNvPr id="72" name="TextBox 71">
              <a:extLst>
                <a:ext uri="{FF2B5EF4-FFF2-40B4-BE49-F238E27FC236}">
                  <a16:creationId xmlns:a16="http://schemas.microsoft.com/office/drawing/2014/main" id="{FB2B3B36-8788-4EDC-8946-AC02A3AF2422}"/>
                </a:ext>
              </a:extLst>
            </p:cNvPr>
            <p:cNvSpPr txBox="1"/>
            <p:nvPr/>
          </p:nvSpPr>
          <p:spPr>
            <a:xfrm>
              <a:off x="6887169" y="4696185"/>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
          <p:nvSpPr>
            <p:cNvPr id="73" name="TextBox 72">
              <a:extLst>
                <a:ext uri="{FF2B5EF4-FFF2-40B4-BE49-F238E27FC236}">
                  <a16:creationId xmlns:a16="http://schemas.microsoft.com/office/drawing/2014/main" id="{385D7274-8159-4981-B232-0CB1AB2CDD45}"/>
                </a:ext>
              </a:extLst>
            </p:cNvPr>
            <p:cNvSpPr txBox="1"/>
            <p:nvPr/>
          </p:nvSpPr>
          <p:spPr>
            <a:xfrm>
              <a:off x="8493286" y="4574267"/>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
          <p:nvSpPr>
            <p:cNvPr id="74" name="TextBox 73">
              <a:extLst>
                <a:ext uri="{FF2B5EF4-FFF2-40B4-BE49-F238E27FC236}">
                  <a16:creationId xmlns:a16="http://schemas.microsoft.com/office/drawing/2014/main" id="{49292CB5-1412-4435-B888-37C8BB38B751}"/>
                </a:ext>
              </a:extLst>
            </p:cNvPr>
            <p:cNvSpPr txBox="1"/>
            <p:nvPr/>
          </p:nvSpPr>
          <p:spPr>
            <a:xfrm>
              <a:off x="8172710" y="3089834"/>
              <a:ext cx="412292" cy="338554"/>
            </a:xfrm>
            <a:prstGeom prst="rect">
              <a:avLst/>
            </a:prstGeom>
            <a:noFill/>
          </p:spPr>
          <p:txBody>
            <a:bodyPr wrap="none" rtlCol="0">
              <a:spAutoFit/>
            </a:bodyPr>
            <a:lstStyle/>
            <a:p>
              <a:r>
                <a:rPr lang="en-US" altLang="zh-TW" sz="1600" dirty="0">
                  <a:solidFill>
                    <a:schemeClr val="bg1"/>
                  </a:solidFill>
                </a:rPr>
                <a:t>B5</a:t>
              </a:r>
              <a:endParaRPr lang="zh-TW" altLang="en-US" sz="1600" dirty="0">
                <a:solidFill>
                  <a:schemeClr val="bg1"/>
                </a:solidFill>
              </a:endParaRPr>
            </a:p>
          </p:txBody>
        </p:sp>
        <p:sp>
          <p:nvSpPr>
            <p:cNvPr id="75" name="TextBox 74">
              <a:extLst>
                <a:ext uri="{FF2B5EF4-FFF2-40B4-BE49-F238E27FC236}">
                  <a16:creationId xmlns:a16="http://schemas.microsoft.com/office/drawing/2014/main" id="{94BC528D-B30E-4CBC-A244-3FE9398009C0}"/>
                </a:ext>
              </a:extLst>
            </p:cNvPr>
            <p:cNvSpPr txBox="1"/>
            <p:nvPr/>
          </p:nvSpPr>
          <p:spPr>
            <a:xfrm>
              <a:off x="10093752" y="4692660"/>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grpSp>
    </p:spTree>
    <p:extLst>
      <p:ext uri="{BB962C8B-B14F-4D97-AF65-F5344CB8AC3E}">
        <p14:creationId xmlns:p14="http://schemas.microsoft.com/office/powerpoint/2010/main" val="27190525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User, User Group &amp; Access Control</a:t>
            </a:r>
            <a:endParaRPr lang="zh-TW" altLang="en-US" dirty="0"/>
          </a:p>
        </p:txBody>
      </p:sp>
      <p:grpSp>
        <p:nvGrpSpPr>
          <p:cNvPr id="3" name="Group 2"/>
          <p:cNvGrpSpPr/>
          <p:nvPr/>
        </p:nvGrpSpPr>
        <p:grpSpPr>
          <a:xfrm>
            <a:off x="382493" y="1763784"/>
            <a:ext cx="9525000" cy="4733188"/>
            <a:chOff x="1143000" y="1109632"/>
            <a:chExt cx="9525000" cy="4733188"/>
          </a:xfrm>
        </p:grpSpPr>
        <p:pic>
          <p:nvPicPr>
            <p:cNvPr id="4" name="Picture 3"/>
            <p:cNvPicPr>
              <a:picLocks noChangeAspect="1"/>
            </p:cNvPicPr>
            <p:nvPr/>
          </p:nvPicPr>
          <p:blipFill>
            <a:blip r:embed="rId3"/>
            <a:stretch>
              <a:fillRect/>
            </a:stretch>
          </p:blipFill>
          <p:spPr>
            <a:xfrm>
              <a:off x="1143000" y="1109632"/>
              <a:ext cx="9525000" cy="2040481"/>
            </a:xfrm>
            <a:prstGeom prst="rect">
              <a:avLst/>
            </a:prstGeom>
          </p:spPr>
        </p:pic>
        <p:pic>
          <p:nvPicPr>
            <p:cNvPr id="5" name="Picture 4"/>
            <p:cNvPicPr>
              <a:picLocks noChangeAspect="1"/>
            </p:cNvPicPr>
            <p:nvPr/>
          </p:nvPicPr>
          <p:blipFill>
            <a:blip r:embed="rId4"/>
            <a:stretch>
              <a:fillRect/>
            </a:stretch>
          </p:blipFill>
          <p:spPr>
            <a:xfrm>
              <a:off x="1143000" y="3216381"/>
              <a:ext cx="9525000" cy="2626439"/>
            </a:xfrm>
            <a:prstGeom prst="rect">
              <a:avLst/>
            </a:prstGeom>
          </p:spPr>
        </p:pic>
      </p:grpSp>
      <p:grpSp>
        <p:nvGrpSpPr>
          <p:cNvPr id="6" name="Group 5"/>
          <p:cNvGrpSpPr/>
          <p:nvPr/>
        </p:nvGrpSpPr>
        <p:grpSpPr>
          <a:xfrm>
            <a:off x="10840769" y="173304"/>
            <a:ext cx="1097280" cy="1097280"/>
            <a:chOff x="3322369" y="1591227"/>
            <a:chExt cx="1097280" cy="1097280"/>
          </a:xfrm>
        </p:grpSpPr>
        <p:sp>
          <p:nvSpPr>
            <p:cNvPr id="7" name="Oval 6"/>
            <p:cNvSpPr/>
            <p:nvPr/>
          </p:nvSpPr>
          <p:spPr>
            <a:xfrm>
              <a:off x="3322369" y="1591227"/>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p>
          </p:txBody>
        </p:sp>
        <p:sp>
          <p:nvSpPr>
            <p:cNvPr id="8" name="TextBox 7"/>
            <p:cNvSpPr txBox="1"/>
            <p:nvPr/>
          </p:nvSpPr>
          <p:spPr>
            <a:xfrm>
              <a:off x="3322369" y="1941301"/>
              <a:ext cx="1087990" cy="307777"/>
            </a:xfrm>
            <a:prstGeom prst="rect">
              <a:avLst/>
            </a:prstGeom>
            <a:noFill/>
          </p:spPr>
          <p:txBody>
            <a:bodyPr wrap="none" rtlCol="0">
              <a:spAutoFit/>
            </a:bodyPr>
            <a:lstStyle/>
            <a:p>
              <a:r>
                <a:rPr lang="en-US" altLang="zh-TW" sz="1400" dirty="0">
                  <a:solidFill>
                    <a:schemeClr val="bg1"/>
                  </a:solidFill>
                </a:rPr>
                <a:t>User Group</a:t>
              </a:r>
              <a:endParaRPr lang="zh-TW" altLang="en-US" sz="1400" dirty="0">
                <a:solidFill>
                  <a:schemeClr val="bg1"/>
                </a:solidFill>
              </a:endParaRPr>
            </a:p>
          </p:txBody>
        </p:sp>
        <p:sp>
          <p:nvSpPr>
            <p:cNvPr id="9" name="TextBox 8"/>
            <p:cNvSpPr txBox="1"/>
            <p:nvPr/>
          </p:nvSpPr>
          <p:spPr>
            <a:xfrm>
              <a:off x="3678838" y="1629396"/>
              <a:ext cx="396262" cy="307777"/>
            </a:xfrm>
            <a:prstGeom prst="rect">
              <a:avLst/>
            </a:prstGeom>
            <a:noFill/>
          </p:spPr>
          <p:txBody>
            <a:bodyPr wrap="none" rtlCol="0">
              <a:spAutoFit/>
            </a:bodyPr>
            <a:lstStyle/>
            <a:p>
              <a:r>
                <a:rPr lang="en-US" altLang="zh-TW" sz="1400" dirty="0">
                  <a:solidFill>
                    <a:schemeClr val="bg1"/>
                  </a:solidFill>
                </a:rPr>
                <a:t>A1</a:t>
              </a:r>
              <a:endParaRPr lang="zh-TW" altLang="en-US" sz="1400" dirty="0">
                <a:solidFill>
                  <a:schemeClr val="bg1"/>
                </a:solidFill>
              </a:endParaRPr>
            </a:p>
          </p:txBody>
        </p:sp>
      </p:grpSp>
      <p:sp>
        <p:nvSpPr>
          <p:cNvPr id="10" name="TextBox 9"/>
          <p:cNvSpPr txBox="1"/>
          <p:nvPr/>
        </p:nvSpPr>
        <p:spPr>
          <a:xfrm>
            <a:off x="382493" y="1218958"/>
            <a:ext cx="1707583" cy="461665"/>
          </a:xfrm>
          <a:prstGeom prst="rect">
            <a:avLst/>
          </a:prstGeom>
          <a:noFill/>
        </p:spPr>
        <p:txBody>
          <a:bodyPr wrap="none" rtlCol="0">
            <a:spAutoFit/>
          </a:bodyPr>
          <a:lstStyle/>
          <a:p>
            <a:r>
              <a:rPr lang="en-US" altLang="zh-TW" sz="2400" dirty="0">
                <a:solidFill>
                  <a:srgbClr val="FF0000"/>
                </a:solidFill>
              </a:rPr>
              <a:t>Setup / Role</a:t>
            </a:r>
            <a:endParaRPr lang="zh-TW" altLang="en-US" sz="2400" dirty="0">
              <a:solidFill>
                <a:srgbClr val="FF0000"/>
              </a:solidFill>
            </a:endParaRPr>
          </a:p>
        </p:txBody>
      </p:sp>
      <p:sp>
        <p:nvSpPr>
          <p:cNvPr id="11" name="Rectangle 10"/>
          <p:cNvSpPr/>
          <p:nvPr/>
        </p:nvSpPr>
        <p:spPr>
          <a:xfrm>
            <a:off x="2320636" y="3027218"/>
            <a:ext cx="1461655" cy="325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11"/>
          <p:cNvSpPr/>
          <p:nvPr/>
        </p:nvSpPr>
        <p:spPr>
          <a:xfrm>
            <a:off x="2410691" y="4745980"/>
            <a:ext cx="3948545" cy="1599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Oval 12"/>
          <p:cNvSpPr/>
          <p:nvPr/>
        </p:nvSpPr>
        <p:spPr>
          <a:xfrm>
            <a:off x="10864673" y="1411118"/>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4" name="TextBox 13"/>
          <p:cNvSpPr txBox="1"/>
          <p:nvPr/>
        </p:nvSpPr>
        <p:spPr>
          <a:xfrm>
            <a:off x="10840769" y="1755374"/>
            <a:ext cx="1156086" cy="338554"/>
          </a:xfrm>
          <a:prstGeom prst="rect">
            <a:avLst/>
          </a:prstGeom>
          <a:noFill/>
        </p:spPr>
        <p:txBody>
          <a:bodyPr wrap="none" rtlCol="0">
            <a:spAutoFit/>
          </a:bodyPr>
          <a:lstStyle/>
          <a:p>
            <a:r>
              <a:rPr lang="en-US" altLang="zh-TW" sz="1600" dirty="0">
                <a:solidFill>
                  <a:schemeClr val="bg1"/>
                </a:solidFill>
              </a:rPr>
              <a:t>Permission</a:t>
            </a:r>
            <a:endParaRPr lang="zh-TW" altLang="en-US" sz="1600" dirty="0">
              <a:solidFill>
                <a:schemeClr val="bg1"/>
              </a:solidFill>
            </a:endParaRPr>
          </a:p>
        </p:txBody>
      </p:sp>
      <p:sp>
        <p:nvSpPr>
          <p:cNvPr id="15" name="TextBox 14"/>
          <p:cNvSpPr txBox="1"/>
          <p:nvPr/>
        </p:nvSpPr>
        <p:spPr>
          <a:xfrm>
            <a:off x="11226943" y="1473431"/>
            <a:ext cx="428322" cy="338554"/>
          </a:xfrm>
          <a:prstGeom prst="rect">
            <a:avLst/>
          </a:prstGeom>
          <a:noFill/>
        </p:spPr>
        <p:txBody>
          <a:bodyPr wrap="none" rtlCol="0">
            <a:spAutoFit/>
          </a:bodyPr>
          <a:lstStyle/>
          <a:p>
            <a:r>
              <a:rPr lang="en-US" altLang="zh-TW" sz="1600" dirty="0">
                <a:solidFill>
                  <a:schemeClr val="bg1"/>
                </a:solidFill>
              </a:rPr>
              <a:t>A2</a:t>
            </a:r>
            <a:endParaRPr lang="zh-TW" altLang="en-US" sz="1600" dirty="0">
              <a:solidFill>
                <a:schemeClr val="bg1"/>
              </a:solidFill>
            </a:endParaRPr>
          </a:p>
        </p:txBody>
      </p:sp>
    </p:spTree>
    <p:extLst>
      <p:ext uri="{BB962C8B-B14F-4D97-AF65-F5344CB8AC3E}">
        <p14:creationId xmlns:p14="http://schemas.microsoft.com/office/powerpoint/2010/main" val="13563424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Create New Role</a:t>
            </a:r>
            <a:endParaRPr lang="zh-TW" altLang="en-US" dirty="0"/>
          </a:p>
        </p:txBody>
      </p:sp>
      <p:grpSp>
        <p:nvGrpSpPr>
          <p:cNvPr id="3" name="Group 2"/>
          <p:cNvGrpSpPr/>
          <p:nvPr/>
        </p:nvGrpSpPr>
        <p:grpSpPr>
          <a:xfrm>
            <a:off x="495335" y="1816213"/>
            <a:ext cx="9525000" cy="4782286"/>
            <a:chOff x="1143000" y="1109632"/>
            <a:chExt cx="9525000" cy="4782286"/>
          </a:xfrm>
        </p:grpSpPr>
        <p:pic>
          <p:nvPicPr>
            <p:cNvPr id="4" name="Picture 3"/>
            <p:cNvPicPr>
              <a:picLocks noChangeAspect="1"/>
            </p:cNvPicPr>
            <p:nvPr/>
          </p:nvPicPr>
          <p:blipFill>
            <a:blip r:embed="rId3"/>
            <a:stretch>
              <a:fillRect/>
            </a:stretch>
          </p:blipFill>
          <p:spPr>
            <a:xfrm>
              <a:off x="1143000" y="1109632"/>
              <a:ext cx="9525000" cy="2040481"/>
            </a:xfrm>
            <a:prstGeom prst="rect">
              <a:avLst/>
            </a:prstGeom>
          </p:spPr>
        </p:pic>
        <p:pic>
          <p:nvPicPr>
            <p:cNvPr id="5" name="Picture 4"/>
            <p:cNvPicPr>
              <a:picLocks noChangeAspect="1"/>
            </p:cNvPicPr>
            <p:nvPr/>
          </p:nvPicPr>
          <p:blipFill>
            <a:blip r:embed="rId4"/>
            <a:stretch>
              <a:fillRect/>
            </a:stretch>
          </p:blipFill>
          <p:spPr>
            <a:xfrm>
              <a:off x="1143000" y="3267214"/>
              <a:ext cx="9525000" cy="2624704"/>
            </a:xfrm>
            <a:prstGeom prst="rect">
              <a:avLst/>
            </a:prstGeom>
          </p:spPr>
        </p:pic>
      </p:grpSp>
      <p:sp>
        <p:nvSpPr>
          <p:cNvPr id="6" name="Rectangle 5"/>
          <p:cNvSpPr/>
          <p:nvPr/>
        </p:nvSpPr>
        <p:spPr>
          <a:xfrm>
            <a:off x="8794208" y="2299854"/>
            <a:ext cx="1461655" cy="325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2684354" y="4530436"/>
            <a:ext cx="1461655" cy="325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7"/>
          <p:cNvSpPr/>
          <p:nvPr/>
        </p:nvSpPr>
        <p:spPr>
          <a:xfrm>
            <a:off x="2684353" y="4925266"/>
            <a:ext cx="2459182" cy="1468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p:cNvSpPr/>
          <p:nvPr/>
        </p:nvSpPr>
        <p:spPr>
          <a:xfrm>
            <a:off x="9015881" y="4028680"/>
            <a:ext cx="865909" cy="311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Box 9"/>
          <p:cNvSpPr txBox="1"/>
          <p:nvPr/>
        </p:nvSpPr>
        <p:spPr>
          <a:xfrm>
            <a:off x="382493" y="1218958"/>
            <a:ext cx="1707583" cy="461665"/>
          </a:xfrm>
          <a:prstGeom prst="rect">
            <a:avLst/>
          </a:prstGeom>
          <a:noFill/>
        </p:spPr>
        <p:txBody>
          <a:bodyPr wrap="none" rtlCol="0">
            <a:spAutoFit/>
          </a:bodyPr>
          <a:lstStyle/>
          <a:p>
            <a:r>
              <a:rPr lang="en-US" altLang="zh-TW" sz="2400" dirty="0">
                <a:solidFill>
                  <a:srgbClr val="FF0000"/>
                </a:solidFill>
              </a:rPr>
              <a:t>Setup / Role</a:t>
            </a:r>
            <a:endParaRPr lang="zh-TW" altLang="en-US" sz="2400" dirty="0">
              <a:solidFill>
                <a:srgbClr val="FF0000"/>
              </a:solidFill>
            </a:endParaRPr>
          </a:p>
        </p:txBody>
      </p:sp>
      <p:grpSp>
        <p:nvGrpSpPr>
          <p:cNvPr id="11" name="Group 10"/>
          <p:cNvGrpSpPr/>
          <p:nvPr/>
        </p:nvGrpSpPr>
        <p:grpSpPr>
          <a:xfrm>
            <a:off x="10769905" y="173304"/>
            <a:ext cx="1214307" cy="1097280"/>
            <a:chOff x="3251505" y="1591227"/>
            <a:chExt cx="1214307" cy="1097280"/>
          </a:xfrm>
        </p:grpSpPr>
        <p:sp>
          <p:nvSpPr>
            <p:cNvPr id="12" name="Oval 11"/>
            <p:cNvSpPr/>
            <p:nvPr/>
          </p:nvSpPr>
          <p:spPr>
            <a:xfrm>
              <a:off x="3322369" y="1591227"/>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3" name="TextBox 12"/>
            <p:cNvSpPr txBox="1"/>
            <p:nvPr/>
          </p:nvSpPr>
          <p:spPr>
            <a:xfrm>
              <a:off x="3251505" y="1944003"/>
              <a:ext cx="1214307" cy="338554"/>
            </a:xfrm>
            <a:prstGeom prst="rect">
              <a:avLst/>
            </a:prstGeom>
            <a:noFill/>
          </p:spPr>
          <p:txBody>
            <a:bodyPr wrap="none" rtlCol="0">
              <a:spAutoFit/>
            </a:bodyPr>
            <a:lstStyle/>
            <a:p>
              <a:r>
                <a:rPr lang="en-US" altLang="zh-TW" sz="1600" dirty="0">
                  <a:solidFill>
                    <a:schemeClr val="bg1"/>
                  </a:solidFill>
                </a:rPr>
                <a:t>User Group</a:t>
              </a:r>
              <a:endParaRPr lang="zh-TW" altLang="en-US" sz="1600" dirty="0">
                <a:solidFill>
                  <a:schemeClr val="bg1"/>
                </a:solidFill>
              </a:endParaRPr>
            </a:p>
          </p:txBody>
        </p:sp>
        <p:sp>
          <p:nvSpPr>
            <p:cNvPr id="14" name="TextBox 13"/>
            <p:cNvSpPr txBox="1"/>
            <p:nvPr/>
          </p:nvSpPr>
          <p:spPr>
            <a:xfrm>
              <a:off x="3678838" y="1644390"/>
              <a:ext cx="428322" cy="338554"/>
            </a:xfrm>
            <a:prstGeom prst="rect">
              <a:avLst/>
            </a:prstGeom>
            <a:noFill/>
          </p:spPr>
          <p:txBody>
            <a:bodyPr wrap="none" rtlCol="0">
              <a:spAutoFit/>
            </a:bodyPr>
            <a:lstStyle/>
            <a:p>
              <a:r>
                <a:rPr lang="en-US" altLang="zh-TW" sz="1600" dirty="0">
                  <a:solidFill>
                    <a:schemeClr val="bg1"/>
                  </a:solidFill>
                </a:rPr>
                <a:t>A1</a:t>
              </a:r>
              <a:endParaRPr lang="zh-TW" altLang="en-US" sz="1600" dirty="0">
                <a:solidFill>
                  <a:schemeClr val="bg1"/>
                </a:solidFill>
              </a:endParaRPr>
            </a:p>
          </p:txBody>
        </p:sp>
      </p:grpSp>
      <p:sp>
        <p:nvSpPr>
          <p:cNvPr id="15" name="Oval 14"/>
          <p:cNvSpPr/>
          <p:nvPr/>
        </p:nvSpPr>
        <p:spPr>
          <a:xfrm>
            <a:off x="10864673" y="1397264"/>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6" name="TextBox 15"/>
          <p:cNvSpPr txBox="1"/>
          <p:nvPr/>
        </p:nvSpPr>
        <p:spPr>
          <a:xfrm>
            <a:off x="10840769" y="1741520"/>
            <a:ext cx="1156086" cy="338554"/>
          </a:xfrm>
          <a:prstGeom prst="rect">
            <a:avLst/>
          </a:prstGeom>
          <a:noFill/>
        </p:spPr>
        <p:txBody>
          <a:bodyPr wrap="none" rtlCol="0">
            <a:spAutoFit/>
          </a:bodyPr>
          <a:lstStyle/>
          <a:p>
            <a:r>
              <a:rPr lang="en-US" altLang="zh-TW" sz="1600" dirty="0">
                <a:solidFill>
                  <a:schemeClr val="bg1"/>
                </a:solidFill>
              </a:rPr>
              <a:t>Permission</a:t>
            </a:r>
            <a:endParaRPr lang="zh-TW" altLang="en-US" sz="1600" dirty="0">
              <a:solidFill>
                <a:schemeClr val="bg1"/>
              </a:solidFill>
            </a:endParaRPr>
          </a:p>
        </p:txBody>
      </p:sp>
      <p:sp>
        <p:nvSpPr>
          <p:cNvPr id="17" name="TextBox 16"/>
          <p:cNvSpPr txBox="1"/>
          <p:nvPr/>
        </p:nvSpPr>
        <p:spPr>
          <a:xfrm>
            <a:off x="11226943" y="1459577"/>
            <a:ext cx="428322" cy="338554"/>
          </a:xfrm>
          <a:prstGeom prst="rect">
            <a:avLst/>
          </a:prstGeom>
          <a:noFill/>
        </p:spPr>
        <p:txBody>
          <a:bodyPr wrap="none" rtlCol="0">
            <a:spAutoFit/>
          </a:bodyPr>
          <a:lstStyle/>
          <a:p>
            <a:r>
              <a:rPr lang="en-US" altLang="zh-TW" sz="1600" dirty="0">
                <a:solidFill>
                  <a:schemeClr val="bg1"/>
                </a:solidFill>
              </a:rPr>
              <a:t>A2</a:t>
            </a:r>
            <a:endParaRPr lang="zh-TW" altLang="en-US" sz="1600" dirty="0">
              <a:solidFill>
                <a:schemeClr val="bg1"/>
              </a:solidFill>
            </a:endParaRPr>
          </a:p>
        </p:txBody>
      </p:sp>
      <p:grpSp>
        <p:nvGrpSpPr>
          <p:cNvPr id="20" name="Group 19"/>
          <p:cNvGrpSpPr/>
          <p:nvPr/>
        </p:nvGrpSpPr>
        <p:grpSpPr>
          <a:xfrm>
            <a:off x="8399819" y="1866904"/>
            <a:ext cx="451033" cy="544722"/>
            <a:chOff x="5370125" y="932273"/>
            <a:chExt cx="451033" cy="544722"/>
          </a:xfrm>
        </p:grpSpPr>
        <p:sp>
          <p:nvSpPr>
            <p:cNvPr id="18" name="Oval 1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1" name="Group 20"/>
          <p:cNvGrpSpPr/>
          <p:nvPr/>
        </p:nvGrpSpPr>
        <p:grpSpPr>
          <a:xfrm>
            <a:off x="2262456" y="4101452"/>
            <a:ext cx="487902" cy="544722"/>
            <a:chOff x="5351690" y="932273"/>
            <a:chExt cx="487902" cy="544722"/>
          </a:xfrm>
        </p:grpSpPr>
        <p:sp>
          <p:nvSpPr>
            <p:cNvPr id="22" name="Oval 21"/>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4" name="Group 23"/>
          <p:cNvGrpSpPr/>
          <p:nvPr/>
        </p:nvGrpSpPr>
        <p:grpSpPr>
          <a:xfrm>
            <a:off x="2206873" y="4925266"/>
            <a:ext cx="487902" cy="544722"/>
            <a:chOff x="5351690" y="932273"/>
            <a:chExt cx="487902" cy="544722"/>
          </a:xfrm>
        </p:grpSpPr>
        <p:sp>
          <p:nvSpPr>
            <p:cNvPr id="25" name="Oval 24"/>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7" name="Group 26"/>
          <p:cNvGrpSpPr/>
          <p:nvPr/>
        </p:nvGrpSpPr>
        <p:grpSpPr>
          <a:xfrm>
            <a:off x="8921025" y="4340335"/>
            <a:ext cx="492711" cy="544722"/>
            <a:chOff x="5349286" y="932273"/>
            <a:chExt cx="492711" cy="544722"/>
          </a:xfrm>
        </p:grpSpPr>
        <p:sp>
          <p:nvSpPr>
            <p:cNvPr id="28" name="Oval 2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25854856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8545" y="988442"/>
            <a:ext cx="10406466" cy="746623"/>
          </a:xfrm>
          <a:prstGeom prst="rect">
            <a:avLst/>
          </a:prstGeom>
        </p:spPr>
      </p:pic>
      <p:sp>
        <p:nvSpPr>
          <p:cNvPr id="2" name="Title 1"/>
          <p:cNvSpPr>
            <a:spLocks noGrp="1"/>
          </p:cNvSpPr>
          <p:nvPr>
            <p:ph type="title"/>
          </p:nvPr>
        </p:nvSpPr>
        <p:spPr/>
        <p:txBody>
          <a:bodyPr/>
          <a:lstStyle/>
          <a:p>
            <a:r>
              <a:rPr lang="en-US" altLang="zh-TW" dirty="0"/>
              <a:t>Permissions</a:t>
            </a:r>
            <a:endParaRPr lang="zh-TW" altLang="en-US" dirty="0"/>
          </a:p>
        </p:txBody>
      </p:sp>
      <p:sp>
        <p:nvSpPr>
          <p:cNvPr id="3" name="Oval 2"/>
          <p:cNvSpPr/>
          <p:nvPr/>
        </p:nvSpPr>
        <p:spPr>
          <a:xfrm>
            <a:off x="10777560" y="291102"/>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4" name="TextBox 3"/>
          <p:cNvSpPr txBox="1"/>
          <p:nvPr/>
        </p:nvSpPr>
        <p:spPr>
          <a:xfrm>
            <a:off x="10753656" y="635358"/>
            <a:ext cx="1156086" cy="338554"/>
          </a:xfrm>
          <a:prstGeom prst="rect">
            <a:avLst/>
          </a:prstGeom>
          <a:noFill/>
        </p:spPr>
        <p:txBody>
          <a:bodyPr wrap="none" rtlCol="0">
            <a:spAutoFit/>
          </a:bodyPr>
          <a:lstStyle/>
          <a:p>
            <a:r>
              <a:rPr lang="en-US" altLang="zh-TW" sz="1600" dirty="0">
                <a:solidFill>
                  <a:schemeClr val="bg1"/>
                </a:solidFill>
              </a:rPr>
              <a:t>Permission</a:t>
            </a:r>
            <a:endParaRPr lang="zh-TW" altLang="en-US" sz="1600" dirty="0">
              <a:solidFill>
                <a:schemeClr val="bg1"/>
              </a:solidFill>
            </a:endParaRPr>
          </a:p>
        </p:txBody>
      </p:sp>
      <p:sp>
        <p:nvSpPr>
          <p:cNvPr id="5" name="TextBox 4"/>
          <p:cNvSpPr txBox="1"/>
          <p:nvPr/>
        </p:nvSpPr>
        <p:spPr>
          <a:xfrm>
            <a:off x="11139830" y="353415"/>
            <a:ext cx="428322" cy="338554"/>
          </a:xfrm>
          <a:prstGeom prst="rect">
            <a:avLst/>
          </a:prstGeom>
          <a:noFill/>
        </p:spPr>
        <p:txBody>
          <a:bodyPr wrap="none" rtlCol="0">
            <a:spAutoFit/>
          </a:bodyPr>
          <a:lstStyle/>
          <a:p>
            <a:r>
              <a:rPr lang="en-US" altLang="zh-TW" sz="1600" dirty="0">
                <a:solidFill>
                  <a:schemeClr val="bg1"/>
                </a:solidFill>
              </a:rPr>
              <a:t>A2</a:t>
            </a:r>
            <a:endParaRPr lang="zh-TW" altLang="en-US" sz="1600" dirty="0">
              <a:solidFill>
                <a:schemeClr val="bg1"/>
              </a:solidFill>
            </a:endParaRPr>
          </a:p>
        </p:txBody>
      </p:sp>
      <p:sp>
        <p:nvSpPr>
          <p:cNvPr id="17" name="TextBox 16"/>
          <p:cNvSpPr txBox="1"/>
          <p:nvPr/>
        </p:nvSpPr>
        <p:spPr>
          <a:xfrm>
            <a:off x="740854" y="4328472"/>
            <a:ext cx="7344442" cy="1446507"/>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All items are individual to be grant into Role</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Factory, Equipment, IoT Device and Message have View and Edit permission. Technically, Edit permission requires View exists.</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Each items under Monitor and Setup are full pack grant.</a:t>
            </a:r>
          </a:p>
        </p:txBody>
      </p:sp>
      <p:pic>
        <p:nvPicPr>
          <p:cNvPr id="9" name="Picture 8"/>
          <p:cNvPicPr>
            <a:picLocks noChangeAspect="1"/>
          </p:cNvPicPr>
          <p:nvPr/>
        </p:nvPicPr>
        <p:blipFill>
          <a:blip r:embed="rId4"/>
          <a:stretch>
            <a:fillRect/>
          </a:stretch>
        </p:blipFill>
        <p:spPr>
          <a:xfrm>
            <a:off x="3024465" y="1634548"/>
            <a:ext cx="1500395" cy="1311864"/>
          </a:xfrm>
          <a:prstGeom prst="rect">
            <a:avLst/>
          </a:prstGeom>
          <a:ln>
            <a:solidFill>
              <a:schemeClr val="accent1"/>
            </a:solidFill>
          </a:ln>
        </p:spPr>
      </p:pic>
      <p:pic>
        <p:nvPicPr>
          <p:cNvPr id="13" name="Picture 12"/>
          <p:cNvPicPr>
            <a:picLocks noChangeAspect="1"/>
          </p:cNvPicPr>
          <p:nvPr/>
        </p:nvPicPr>
        <p:blipFill>
          <a:blip r:embed="rId5"/>
          <a:stretch>
            <a:fillRect/>
          </a:stretch>
        </p:blipFill>
        <p:spPr>
          <a:xfrm>
            <a:off x="4623937" y="1634548"/>
            <a:ext cx="1396054" cy="877708"/>
          </a:xfrm>
          <a:prstGeom prst="rect">
            <a:avLst/>
          </a:prstGeom>
          <a:noFill/>
          <a:ln>
            <a:solidFill>
              <a:schemeClr val="accent1"/>
            </a:solidFill>
          </a:ln>
        </p:spPr>
      </p:pic>
      <p:pic>
        <p:nvPicPr>
          <p:cNvPr id="18" name="Picture 17"/>
          <p:cNvPicPr>
            <a:picLocks noChangeAspect="1"/>
          </p:cNvPicPr>
          <p:nvPr/>
        </p:nvPicPr>
        <p:blipFill>
          <a:blip r:embed="rId6"/>
          <a:stretch>
            <a:fillRect/>
          </a:stretch>
        </p:blipFill>
        <p:spPr>
          <a:xfrm>
            <a:off x="6119068" y="1634547"/>
            <a:ext cx="1673935" cy="797857"/>
          </a:xfrm>
          <a:prstGeom prst="rect">
            <a:avLst/>
          </a:prstGeom>
          <a:ln>
            <a:solidFill>
              <a:schemeClr val="accent1"/>
            </a:solidFill>
          </a:ln>
        </p:spPr>
      </p:pic>
      <p:pic>
        <p:nvPicPr>
          <p:cNvPr id="20" name="Picture 19"/>
          <p:cNvPicPr>
            <a:picLocks noChangeAspect="1"/>
          </p:cNvPicPr>
          <p:nvPr/>
        </p:nvPicPr>
        <p:blipFill>
          <a:blip r:embed="rId7"/>
          <a:stretch>
            <a:fillRect/>
          </a:stretch>
        </p:blipFill>
        <p:spPr>
          <a:xfrm>
            <a:off x="7892080" y="1634547"/>
            <a:ext cx="1231138" cy="1098935"/>
          </a:xfrm>
          <a:prstGeom prst="rect">
            <a:avLst/>
          </a:prstGeom>
          <a:ln>
            <a:solidFill>
              <a:srgbClr val="0072C6"/>
            </a:solidFill>
          </a:ln>
        </p:spPr>
      </p:pic>
      <p:pic>
        <p:nvPicPr>
          <p:cNvPr id="15" name="Picture 14">
            <a:extLst>
              <a:ext uri="{FF2B5EF4-FFF2-40B4-BE49-F238E27FC236}">
                <a16:creationId xmlns:a16="http://schemas.microsoft.com/office/drawing/2014/main" id="{057CA9A2-73E6-4D75-BF92-30589606BC6C}"/>
              </a:ext>
            </a:extLst>
          </p:cNvPr>
          <p:cNvPicPr>
            <a:picLocks noChangeAspect="1"/>
          </p:cNvPicPr>
          <p:nvPr/>
        </p:nvPicPr>
        <p:blipFill>
          <a:blip r:embed="rId8"/>
          <a:stretch>
            <a:fillRect/>
          </a:stretch>
        </p:blipFill>
        <p:spPr>
          <a:xfrm>
            <a:off x="9233156" y="1634547"/>
            <a:ext cx="2247900" cy="4029075"/>
          </a:xfrm>
          <a:prstGeom prst="rect">
            <a:avLst/>
          </a:prstGeom>
          <a:ln>
            <a:solidFill>
              <a:schemeClr val="accent1"/>
            </a:solidFill>
          </a:ln>
        </p:spPr>
      </p:pic>
    </p:spTree>
    <p:extLst>
      <p:ext uri="{BB962C8B-B14F-4D97-AF65-F5344CB8AC3E}">
        <p14:creationId xmlns:p14="http://schemas.microsoft.com/office/powerpoint/2010/main" val="35002103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54305" y="3710999"/>
            <a:ext cx="8787951" cy="3110587"/>
          </a:xfrm>
          <a:prstGeom prst="rect">
            <a:avLst/>
          </a:prstGeom>
        </p:spPr>
      </p:pic>
      <p:pic>
        <p:nvPicPr>
          <p:cNvPr id="14" name="Picture 13"/>
          <p:cNvPicPr>
            <a:picLocks noChangeAspect="1"/>
          </p:cNvPicPr>
          <p:nvPr/>
        </p:nvPicPr>
        <p:blipFill>
          <a:blip r:embed="rId4"/>
          <a:stretch>
            <a:fillRect/>
          </a:stretch>
        </p:blipFill>
        <p:spPr>
          <a:xfrm>
            <a:off x="554305" y="1770497"/>
            <a:ext cx="8787951" cy="1892854"/>
          </a:xfrm>
          <a:prstGeom prst="rect">
            <a:avLst/>
          </a:prstGeom>
        </p:spPr>
      </p:pic>
      <p:sp>
        <p:nvSpPr>
          <p:cNvPr id="2" name="Title 1"/>
          <p:cNvSpPr>
            <a:spLocks noGrp="1"/>
          </p:cNvSpPr>
          <p:nvPr>
            <p:ph type="title"/>
          </p:nvPr>
        </p:nvSpPr>
        <p:spPr/>
        <p:txBody>
          <a:bodyPr/>
          <a:lstStyle/>
          <a:p>
            <a:r>
              <a:rPr lang="en-US" altLang="zh-TW" dirty="0"/>
              <a:t>Employee</a:t>
            </a:r>
            <a:endParaRPr lang="zh-TW" altLang="en-US" dirty="0"/>
          </a:p>
        </p:txBody>
      </p:sp>
      <p:sp>
        <p:nvSpPr>
          <p:cNvPr id="5" name="Rectangle 4"/>
          <p:cNvSpPr/>
          <p:nvPr/>
        </p:nvSpPr>
        <p:spPr>
          <a:xfrm>
            <a:off x="2221264" y="6241473"/>
            <a:ext cx="1706322" cy="3130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Rectangle 5"/>
          <p:cNvSpPr/>
          <p:nvPr/>
        </p:nvSpPr>
        <p:spPr>
          <a:xfrm>
            <a:off x="7021626" y="3329007"/>
            <a:ext cx="1236296" cy="3048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extBox 6"/>
          <p:cNvSpPr txBox="1"/>
          <p:nvPr/>
        </p:nvSpPr>
        <p:spPr>
          <a:xfrm>
            <a:off x="382493" y="1218958"/>
            <a:ext cx="2392899" cy="461665"/>
          </a:xfrm>
          <a:prstGeom prst="rect">
            <a:avLst/>
          </a:prstGeom>
          <a:noFill/>
        </p:spPr>
        <p:txBody>
          <a:bodyPr wrap="none" rtlCol="0">
            <a:spAutoFit/>
          </a:bodyPr>
          <a:lstStyle/>
          <a:p>
            <a:r>
              <a:rPr lang="en-US" altLang="zh-TW" sz="2400" dirty="0">
                <a:solidFill>
                  <a:srgbClr val="FF0000"/>
                </a:solidFill>
              </a:rPr>
              <a:t>Setup / Employee</a:t>
            </a:r>
            <a:endParaRPr lang="zh-TW" altLang="en-US" sz="2400" dirty="0">
              <a:solidFill>
                <a:srgbClr val="FF0000"/>
              </a:solidFill>
            </a:endParaRPr>
          </a:p>
        </p:txBody>
      </p:sp>
      <p:grpSp>
        <p:nvGrpSpPr>
          <p:cNvPr id="8" name="Group 7"/>
          <p:cNvGrpSpPr/>
          <p:nvPr/>
        </p:nvGrpSpPr>
        <p:grpSpPr>
          <a:xfrm>
            <a:off x="10781154" y="198926"/>
            <a:ext cx="1103256" cy="1097280"/>
            <a:chOff x="10781154" y="198926"/>
            <a:chExt cx="1103256" cy="1097280"/>
          </a:xfrm>
        </p:grpSpPr>
        <p:sp>
          <p:nvSpPr>
            <p:cNvPr id="9" name="Oval 8"/>
            <p:cNvSpPr/>
            <p:nvPr/>
          </p:nvSpPr>
          <p:spPr>
            <a:xfrm>
              <a:off x="10787130" y="198926"/>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0" name="TextBox 9"/>
            <p:cNvSpPr txBox="1"/>
            <p:nvPr/>
          </p:nvSpPr>
          <p:spPr>
            <a:xfrm>
              <a:off x="10781154" y="543182"/>
              <a:ext cx="1068498" cy="338554"/>
            </a:xfrm>
            <a:prstGeom prst="rect">
              <a:avLst/>
            </a:prstGeom>
            <a:noFill/>
          </p:spPr>
          <p:txBody>
            <a:bodyPr wrap="none" rtlCol="0">
              <a:spAutoFit/>
            </a:bodyPr>
            <a:lstStyle/>
            <a:p>
              <a:r>
                <a:rPr lang="en-US" altLang="zh-TW" sz="1600" dirty="0">
                  <a:solidFill>
                    <a:schemeClr val="bg1"/>
                  </a:solidFill>
                </a:rPr>
                <a:t>Employee</a:t>
              </a:r>
              <a:endParaRPr lang="zh-TW" altLang="en-US" sz="1600" dirty="0">
                <a:solidFill>
                  <a:schemeClr val="bg1"/>
                </a:solidFill>
              </a:endParaRPr>
            </a:p>
          </p:txBody>
        </p:sp>
        <p:sp>
          <p:nvSpPr>
            <p:cNvPr id="11" name="TextBox 10"/>
            <p:cNvSpPr txBox="1"/>
            <p:nvPr/>
          </p:nvSpPr>
          <p:spPr>
            <a:xfrm>
              <a:off x="11118169" y="250486"/>
              <a:ext cx="428322" cy="338554"/>
            </a:xfrm>
            <a:prstGeom prst="rect">
              <a:avLst/>
            </a:prstGeom>
            <a:noFill/>
          </p:spPr>
          <p:txBody>
            <a:bodyPr wrap="none" rtlCol="0">
              <a:spAutoFit/>
            </a:bodyPr>
            <a:lstStyle/>
            <a:p>
              <a:r>
                <a:rPr lang="en-US" altLang="zh-TW" sz="1600" dirty="0">
                  <a:solidFill>
                    <a:schemeClr val="bg1"/>
                  </a:solidFill>
                </a:rPr>
                <a:t>A3</a:t>
              </a:r>
              <a:endParaRPr lang="zh-TW" altLang="en-US" sz="1600" dirty="0">
                <a:solidFill>
                  <a:schemeClr val="bg1"/>
                </a:solidFill>
              </a:endParaRPr>
            </a:p>
          </p:txBody>
        </p:sp>
      </p:grpSp>
      <p:cxnSp>
        <p:nvCxnSpPr>
          <p:cNvPr id="12" name="Connector: Elbow 11"/>
          <p:cNvCxnSpPr/>
          <p:nvPr/>
        </p:nvCxnSpPr>
        <p:spPr>
          <a:xfrm flipV="1">
            <a:off x="3872039" y="4830945"/>
            <a:ext cx="2848396" cy="1586040"/>
          </a:xfrm>
          <a:prstGeom prst="bent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52794" y="4945535"/>
            <a:ext cx="1123706" cy="369332"/>
          </a:xfrm>
          <a:prstGeom prst="rect">
            <a:avLst/>
          </a:prstGeom>
          <a:noFill/>
        </p:spPr>
        <p:txBody>
          <a:bodyPr wrap="none" rtlCol="0">
            <a:spAutoFit/>
          </a:bodyPr>
          <a:lstStyle/>
          <a:p>
            <a:r>
              <a:rPr lang="en-US" altLang="zh-TW" dirty="0">
                <a:solidFill>
                  <a:srgbClr val="FF0000"/>
                </a:solidFill>
              </a:rPr>
              <a:t>Overwrite</a:t>
            </a:r>
            <a:endParaRPr lang="zh-TW" altLang="en-US" dirty="0">
              <a:solidFill>
                <a:srgbClr val="FF0000"/>
              </a:solidFill>
            </a:endParaRPr>
          </a:p>
        </p:txBody>
      </p:sp>
    </p:spTree>
    <p:extLst>
      <p:ext uri="{BB962C8B-B14F-4D97-AF65-F5344CB8AC3E}">
        <p14:creationId xmlns:p14="http://schemas.microsoft.com/office/powerpoint/2010/main" val="31250930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Agenda</a:t>
            </a:r>
            <a:endParaRPr lang="zh-TW" altLang="en-US" dirty="0"/>
          </a:p>
        </p:txBody>
      </p:sp>
      <p:sp>
        <p:nvSpPr>
          <p:cNvPr id="3" name="TextBox 2"/>
          <p:cNvSpPr txBox="1"/>
          <p:nvPr/>
        </p:nvSpPr>
        <p:spPr>
          <a:xfrm>
            <a:off x="1243513" y="1017828"/>
            <a:ext cx="9899175" cy="614014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400" dirty="0">
                <a:solidFill>
                  <a:srgbClr val="FF0000"/>
                </a:solidFill>
              </a:rPr>
              <a:t>Industry 4.0 and Factory			09:30 ~ 09:45</a:t>
            </a:r>
          </a:p>
          <a:p>
            <a:pPr marL="457200" indent="-457200">
              <a:lnSpc>
                <a:spcPct val="150000"/>
              </a:lnSpc>
              <a:buFont typeface="Arial" panose="020B0604020202020204" pitchFamily="34" charset="0"/>
              <a:buChar char="•"/>
            </a:pPr>
            <a:r>
              <a:rPr lang="en-US" altLang="zh-TW" sz="2400" dirty="0">
                <a:solidFill>
                  <a:schemeClr val="tx1">
                    <a:lumMod val="75000"/>
                  </a:schemeClr>
                </a:solidFill>
              </a:rPr>
              <a:t>Core Concept					09:45 ~ 10:00</a:t>
            </a:r>
          </a:p>
          <a:p>
            <a:pPr marL="457200" indent="-457200">
              <a:lnSpc>
                <a:spcPct val="150000"/>
              </a:lnSpc>
              <a:buFont typeface="Arial" panose="020B0604020202020204" pitchFamily="34" charset="0"/>
              <a:buChar char="•"/>
            </a:pPr>
            <a:r>
              <a:rPr lang="en-US" altLang="zh-TW" sz="2400" dirty="0"/>
              <a:t>Connected Device Studio (A)			10:00 ~ 11:30</a:t>
            </a:r>
          </a:p>
          <a:p>
            <a:pPr lvl="2">
              <a:lnSpc>
                <a:spcPct val="150000"/>
              </a:lnSpc>
            </a:pPr>
            <a:r>
              <a:rPr lang="en-US" altLang="zh-TW" dirty="0"/>
              <a:t>Login and User Interface				(break 10 min)</a:t>
            </a:r>
          </a:p>
          <a:p>
            <a:pPr lvl="2">
              <a:lnSpc>
                <a:spcPct val="150000"/>
              </a:lnSpc>
            </a:pPr>
            <a:r>
              <a:rPr lang="en-US" altLang="zh-TW" dirty="0"/>
              <a:t>Basic Management			</a:t>
            </a:r>
          </a:p>
          <a:p>
            <a:pPr marL="457200" indent="-457200">
              <a:lnSpc>
                <a:spcPct val="150000"/>
              </a:lnSpc>
              <a:buFont typeface="Arial" panose="020B0604020202020204" pitchFamily="34" charset="0"/>
              <a:buChar char="•"/>
            </a:pPr>
            <a:r>
              <a:rPr lang="en-US" altLang="zh-TW" sz="2400" dirty="0"/>
              <a:t>Connected Device Studio (B)			11:30 ~ 12:20</a:t>
            </a:r>
          </a:p>
          <a:p>
            <a:pPr>
              <a:lnSpc>
                <a:spcPct val="150000"/>
              </a:lnSpc>
            </a:pPr>
            <a:r>
              <a:rPr lang="en-US" altLang="zh-TW" sz="2400" dirty="0"/>
              <a:t>	</a:t>
            </a:r>
            <a:r>
              <a:rPr lang="en-US" altLang="zh-TW" dirty="0"/>
              <a:t>Device SDK and HOL</a:t>
            </a:r>
            <a:endParaRPr lang="en-US" altLang="zh-TW" sz="2400" dirty="0"/>
          </a:p>
          <a:p>
            <a:pPr marL="457200" indent="-457200">
              <a:lnSpc>
                <a:spcPct val="150000"/>
              </a:lnSpc>
              <a:buFont typeface="Arial" panose="020B0604020202020204" pitchFamily="34" charset="0"/>
              <a:buChar char="•"/>
            </a:pPr>
            <a:r>
              <a:rPr lang="en-US" altLang="zh-TW" sz="2400" dirty="0"/>
              <a:t>Connected Device Studio (C)			13:30 ~ 16:30</a:t>
            </a:r>
          </a:p>
          <a:p>
            <a:pPr lvl="2">
              <a:lnSpc>
                <a:spcPct val="150000"/>
              </a:lnSpc>
            </a:pPr>
            <a:r>
              <a:rPr lang="en-US" altLang="zh-TW" dirty="0"/>
              <a:t>Dashboard and Widget		</a:t>
            </a:r>
          </a:p>
          <a:p>
            <a:pPr lvl="2">
              <a:lnSpc>
                <a:spcPct val="150000"/>
              </a:lnSpc>
            </a:pPr>
            <a:r>
              <a:rPr lang="en-US" altLang="zh-TW" dirty="0"/>
              <a:t>Alarm and Action					(break 20 min)</a:t>
            </a:r>
          </a:p>
          <a:p>
            <a:pPr lvl="2">
              <a:lnSpc>
                <a:spcPct val="150000"/>
              </a:lnSpc>
            </a:pPr>
            <a:r>
              <a:rPr lang="en-US" altLang="zh-TW" dirty="0"/>
              <a:t>Operation 	</a:t>
            </a:r>
          </a:p>
          <a:p>
            <a:pPr lvl="2">
              <a:lnSpc>
                <a:spcPct val="150000"/>
              </a:lnSpc>
            </a:pPr>
            <a:r>
              <a:rPr lang="en-US" altLang="zh-TW" sz="2800" dirty="0"/>
              <a:t>	</a:t>
            </a:r>
          </a:p>
        </p:txBody>
      </p:sp>
    </p:spTree>
    <p:extLst>
      <p:ext uri="{BB962C8B-B14F-4D97-AF65-F5344CB8AC3E}">
        <p14:creationId xmlns:p14="http://schemas.microsoft.com/office/powerpoint/2010/main" val="35987331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153303" y="1497027"/>
            <a:ext cx="8832902" cy="2264501"/>
          </a:xfrm>
          <a:prstGeom prst="rect">
            <a:avLst/>
          </a:prstGeom>
        </p:spPr>
      </p:pic>
      <p:sp>
        <p:nvSpPr>
          <p:cNvPr id="2" name="Title 1"/>
          <p:cNvSpPr>
            <a:spLocks noGrp="1"/>
          </p:cNvSpPr>
          <p:nvPr>
            <p:ph type="title"/>
          </p:nvPr>
        </p:nvSpPr>
        <p:spPr/>
        <p:txBody>
          <a:bodyPr/>
          <a:lstStyle/>
          <a:p>
            <a:r>
              <a:rPr lang="en-US" altLang="zh-TW" dirty="0"/>
              <a:t>Create New Employee</a:t>
            </a:r>
            <a:endParaRPr lang="zh-TW" altLang="en-US" dirty="0"/>
          </a:p>
        </p:txBody>
      </p:sp>
      <p:grpSp>
        <p:nvGrpSpPr>
          <p:cNvPr id="3" name="Group 2"/>
          <p:cNvGrpSpPr/>
          <p:nvPr/>
        </p:nvGrpSpPr>
        <p:grpSpPr>
          <a:xfrm>
            <a:off x="153303" y="3761528"/>
            <a:ext cx="8832902" cy="2846729"/>
            <a:chOff x="663537" y="1635865"/>
            <a:chExt cx="11146629" cy="3548425"/>
          </a:xfrm>
        </p:grpSpPr>
        <p:pic>
          <p:nvPicPr>
            <p:cNvPr id="4" name="Picture 3"/>
            <p:cNvPicPr>
              <a:picLocks noChangeAspect="1"/>
            </p:cNvPicPr>
            <p:nvPr/>
          </p:nvPicPr>
          <p:blipFill>
            <a:blip r:embed="rId4"/>
            <a:stretch>
              <a:fillRect/>
            </a:stretch>
          </p:blipFill>
          <p:spPr>
            <a:xfrm>
              <a:off x="663537" y="1635865"/>
              <a:ext cx="11146629" cy="3548425"/>
            </a:xfrm>
            <a:prstGeom prst="rect">
              <a:avLst/>
            </a:prstGeom>
          </p:spPr>
        </p:pic>
        <p:sp>
          <p:nvSpPr>
            <p:cNvPr id="5" name="Rectangle 4"/>
            <p:cNvSpPr/>
            <p:nvPr/>
          </p:nvSpPr>
          <p:spPr>
            <a:xfrm>
              <a:off x="3000188" y="3844513"/>
              <a:ext cx="1189318" cy="344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Rectangle 7"/>
          <p:cNvSpPr/>
          <p:nvPr/>
        </p:nvSpPr>
        <p:spPr>
          <a:xfrm>
            <a:off x="7588905" y="1934797"/>
            <a:ext cx="1202094" cy="2555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TextBox 8"/>
          <p:cNvSpPr txBox="1"/>
          <p:nvPr/>
        </p:nvSpPr>
        <p:spPr>
          <a:xfrm>
            <a:off x="360840" y="959934"/>
            <a:ext cx="2392899" cy="461665"/>
          </a:xfrm>
          <a:prstGeom prst="rect">
            <a:avLst/>
          </a:prstGeom>
          <a:noFill/>
        </p:spPr>
        <p:txBody>
          <a:bodyPr wrap="none" rtlCol="0">
            <a:spAutoFit/>
          </a:bodyPr>
          <a:lstStyle/>
          <a:p>
            <a:r>
              <a:rPr lang="en-US" altLang="zh-TW" sz="2400" dirty="0">
                <a:solidFill>
                  <a:srgbClr val="FF0000"/>
                </a:solidFill>
              </a:rPr>
              <a:t>Setup / Employee</a:t>
            </a:r>
            <a:endParaRPr lang="zh-TW" altLang="en-US" sz="2400" dirty="0">
              <a:solidFill>
                <a:srgbClr val="FF0000"/>
              </a:solidFill>
            </a:endParaRPr>
          </a:p>
        </p:txBody>
      </p:sp>
      <p:grpSp>
        <p:nvGrpSpPr>
          <p:cNvPr id="10" name="Group 9"/>
          <p:cNvGrpSpPr/>
          <p:nvPr/>
        </p:nvGrpSpPr>
        <p:grpSpPr>
          <a:xfrm>
            <a:off x="10781154" y="198926"/>
            <a:ext cx="1103256" cy="1097280"/>
            <a:chOff x="10781154" y="198926"/>
            <a:chExt cx="1103256" cy="1097280"/>
          </a:xfrm>
        </p:grpSpPr>
        <p:sp>
          <p:nvSpPr>
            <p:cNvPr id="11" name="Oval 10"/>
            <p:cNvSpPr/>
            <p:nvPr/>
          </p:nvSpPr>
          <p:spPr>
            <a:xfrm>
              <a:off x="10787130" y="198926"/>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2" name="TextBox 11"/>
            <p:cNvSpPr txBox="1"/>
            <p:nvPr/>
          </p:nvSpPr>
          <p:spPr>
            <a:xfrm>
              <a:off x="10781154" y="543182"/>
              <a:ext cx="1068498" cy="338554"/>
            </a:xfrm>
            <a:prstGeom prst="rect">
              <a:avLst/>
            </a:prstGeom>
            <a:noFill/>
          </p:spPr>
          <p:txBody>
            <a:bodyPr wrap="none" rtlCol="0">
              <a:spAutoFit/>
            </a:bodyPr>
            <a:lstStyle/>
            <a:p>
              <a:r>
                <a:rPr lang="en-US" altLang="zh-TW" sz="1600" dirty="0">
                  <a:solidFill>
                    <a:schemeClr val="bg1"/>
                  </a:solidFill>
                </a:rPr>
                <a:t>Employee</a:t>
              </a:r>
              <a:endParaRPr lang="zh-TW" altLang="en-US" sz="1600" dirty="0">
                <a:solidFill>
                  <a:schemeClr val="bg1"/>
                </a:solidFill>
              </a:endParaRPr>
            </a:p>
          </p:txBody>
        </p:sp>
        <p:sp>
          <p:nvSpPr>
            <p:cNvPr id="13" name="TextBox 12"/>
            <p:cNvSpPr txBox="1"/>
            <p:nvPr/>
          </p:nvSpPr>
          <p:spPr>
            <a:xfrm>
              <a:off x="11118169" y="250486"/>
              <a:ext cx="428322" cy="338554"/>
            </a:xfrm>
            <a:prstGeom prst="rect">
              <a:avLst/>
            </a:prstGeom>
            <a:noFill/>
          </p:spPr>
          <p:txBody>
            <a:bodyPr wrap="none" rtlCol="0">
              <a:spAutoFit/>
            </a:bodyPr>
            <a:lstStyle/>
            <a:p>
              <a:r>
                <a:rPr lang="en-US" altLang="zh-TW" sz="1600" dirty="0">
                  <a:solidFill>
                    <a:schemeClr val="bg1"/>
                  </a:solidFill>
                </a:rPr>
                <a:t>A3</a:t>
              </a:r>
              <a:endParaRPr lang="zh-TW" altLang="en-US" sz="1600" dirty="0">
                <a:solidFill>
                  <a:schemeClr val="bg1"/>
                </a:solidFill>
              </a:endParaRPr>
            </a:p>
          </p:txBody>
        </p:sp>
      </p:grpSp>
      <p:sp>
        <p:nvSpPr>
          <p:cNvPr id="14" name="Rectangle 13"/>
          <p:cNvSpPr/>
          <p:nvPr/>
        </p:nvSpPr>
        <p:spPr>
          <a:xfrm>
            <a:off x="5904292" y="4277017"/>
            <a:ext cx="963030" cy="1465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Group 15"/>
          <p:cNvGrpSpPr/>
          <p:nvPr/>
        </p:nvGrpSpPr>
        <p:grpSpPr>
          <a:xfrm>
            <a:off x="7225984" y="1497027"/>
            <a:ext cx="451033" cy="544722"/>
            <a:chOff x="5370125" y="932273"/>
            <a:chExt cx="451033" cy="544722"/>
          </a:xfrm>
        </p:grpSpPr>
        <p:sp>
          <p:nvSpPr>
            <p:cNvPr id="17" name="Oval 1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9" name="Group 18"/>
          <p:cNvGrpSpPr/>
          <p:nvPr/>
        </p:nvGrpSpPr>
        <p:grpSpPr>
          <a:xfrm>
            <a:off x="1535463" y="5399443"/>
            <a:ext cx="487902" cy="544722"/>
            <a:chOff x="5351690" y="932273"/>
            <a:chExt cx="487902" cy="544722"/>
          </a:xfrm>
        </p:grpSpPr>
        <p:sp>
          <p:nvSpPr>
            <p:cNvPr id="20" name="Oval 1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2" name="Group 21"/>
          <p:cNvGrpSpPr/>
          <p:nvPr/>
        </p:nvGrpSpPr>
        <p:grpSpPr>
          <a:xfrm>
            <a:off x="5395762" y="4138019"/>
            <a:ext cx="487902" cy="544722"/>
            <a:chOff x="5351690" y="932273"/>
            <a:chExt cx="487902" cy="544722"/>
          </a:xfrm>
        </p:grpSpPr>
        <p:sp>
          <p:nvSpPr>
            <p:cNvPr id="23" name="Oval 2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5" name="Group 24"/>
          <p:cNvGrpSpPr/>
          <p:nvPr/>
        </p:nvGrpSpPr>
        <p:grpSpPr>
          <a:xfrm>
            <a:off x="4958841" y="5826632"/>
            <a:ext cx="492711" cy="544722"/>
            <a:chOff x="5349286" y="932273"/>
            <a:chExt cx="492711" cy="544722"/>
          </a:xfrm>
        </p:grpSpPr>
        <p:sp>
          <p:nvSpPr>
            <p:cNvPr id="26" name="Oval 25"/>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8" name="Rectangle 27"/>
          <p:cNvSpPr/>
          <p:nvPr/>
        </p:nvSpPr>
        <p:spPr>
          <a:xfrm>
            <a:off x="8047523" y="3843283"/>
            <a:ext cx="641404" cy="2555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Group 28"/>
          <p:cNvGrpSpPr/>
          <p:nvPr/>
        </p:nvGrpSpPr>
        <p:grpSpPr>
          <a:xfrm>
            <a:off x="8788007" y="3654576"/>
            <a:ext cx="487902" cy="544722"/>
            <a:chOff x="5351690" y="932273"/>
            <a:chExt cx="487902" cy="544722"/>
          </a:xfrm>
        </p:grpSpPr>
        <p:sp>
          <p:nvSpPr>
            <p:cNvPr id="30" name="Oval 2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5</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26636079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Management Flow</a:t>
            </a:r>
            <a:endParaRPr lang="zh-TW" altLang="en-US" dirty="0"/>
          </a:p>
        </p:txBody>
      </p:sp>
      <p:sp>
        <p:nvSpPr>
          <p:cNvPr id="3" name="Rectangle 2"/>
          <p:cNvSpPr/>
          <p:nvPr/>
        </p:nvSpPr>
        <p:spPr>
          <a:xfrm>
            <a:off x="782918" y="2959437"/>
            <a:ext cx="10733742" cy="35847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Rectangle 3"/>
          <p:cNvSpPr/>
          <p:nvPr/>
        </p:nvSpPr>
        <p:spPr>
          <a:xfrm>
            <a:off x="782918" y="1406557"/>
            <a:ext cx="10733742" cy="13784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958305" y="1866773"/>
            <a:ext cx="1905330" cy="523220"/>
          </a:xfrm>
          <a:prstGeom prst="rect">
            <a:avLst/>
          </a:prstGeom>
          <a:noFill/>
        </p:spPr>
        <p:txBody>
          <a:bodyPr wrap="none" rtlCol="0">
            <a:spAutoFit/>
          </a:bodyPr>
          <a:lstStyle/>
          <a:p>
            <a:r>
              <a:rPr lang="en-US" altLang="zh-TW" sz="2800" dirty="0"/>
              <a:t>User &amp; Role</a:t>
            </a:r>
            <a:endParaRPr lang="zh-TW" altLang="en-US" sz="2800" dirty="0"/>
          </a:p>
        </p:txBody>
      </p:sp>
      <p:sp>
        <p:nvSpPr>
          <p:cNvPr id="6" name="TextBox 5"/>
          <p:cNvSpPr txBox="1"/>
          <p:nvPr/>
        </p:nvSpPr>
        <p:spPr>
          <a:xfrm>
            <a:off x="1010726" y="4160576"/>
            <a:ext cx="1822615" cy="954107"/>
          </a:xfrm>
          <a:prstGeom prst="rect">
            <a:avLst/>
          </a:prstGeom>
          <a:noFill/>
        </p:spPr>
        <p:txBody>
          <a:bodyPr wrap="none" rtlCol="0">
            <a:spAutoFit/>
          </a:bodyPr>
          <a:lstStyle/>
          <a:p>
            <a:r>
              <a:rPr lang="en-US" altLang="zh-TW" sz="2800" dirty="0"/>
              <a:t>Remote</a:t>
            </a:r>
          </a:p>
          <a:p>
            <a:r>
              <a:rPr lang="en-US" altLang="zh-TW" sz="2800" dirty="0"/>
              <a:t>Monitoring</a:t>
            </a:r>
          </a:p>
        </p:txBody>
      </p:sp>
      <p:grpSp>
        <p:nvGrpSpPr>
          <p:cNvPr id="7" name="Group 6"/>
          <p:cNvGrpSpPr/>
          <p:nvPr/>
        </p:nvGrpSpPr>
        <p:grpSpPr>
          <a:xfrm>
            <a:off x="3251505" y="1579722"/>
            <a:ext cx="4628942" cy="1108785"/>
            <a:chOff x="3251505" y="1687302"/>
            <a:chExt cx="4628942" cy="1108785"/>
          </a:xfrm>
        </p:grpSpPr>
        <p:grpSp>
          <p:nvGrpSpPr>
            <p:cNvPr id="8" name="Group 7"/>
            <p:cNvGrpSpPr/>
            <p:nvPr/>
          </p:nvGrpSpPr>
          <p:grpSpPr>
            <a:xfrm>
              <a:off x="3251505" y="1687302"/>
              <a:ext cx="4628942" cy="1108785"/>
              <a:chOff x="3667788" y="1100421"/>
              <a:chExt cx="4628942" cy="1108785"/>
            </a:xfrm>
          </p:grpSpPr>
          <p:grpSp>
            <p:nvGrpSpPr>
              <p:cNvPr id="12" name="Group 11"/>
              <p:cNvGrpSpPr/>
              <p:nvPr/>
            </p:nvGrpSpPr>
            <p:grpSpPr>
              <a:xfrm>
                <a:off x="3667788" y="1111926"/>
                <a:ext cx="1214307" cy="1097280"/>
                <a:chOff x="1985042" y="1769035"/>
                <a:chExt cx="1214307" cy="1097280"/>
              </a:xfrm>
            </p:grpSpPr>
            <p:sp>
              <p:nvSpPr>
                <p:cNvPr id="21" name="Oval 20"/>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2" name="TextBox 21"/>
                <p:cNvSpPr txBox="1"/>
                <p:nvPr/>
              </p:nvSpPr>
              <p:spPr>
                <a:xfrm>
                  <a:off x="1985042" y="2121811"/>
                  <a:ext cx="1214307" cy="338554"/>
                </a:xfrm>
                <a:prstGeom prst="rect">
                  <a:avLst/>
                </a:prstGeom>
                <a:noFill/>
              </p:spPr>
              <p:txBody>
                <a:bodyPr wrap="none" rtlCol="0">
                  <a:spAutoFit/>
                </a:bodyPr>
                <a:lstStyle/>
                <a:p>
                  <a:r>
                    <a:rPr lang="en-US" altLang="zh-TW" sz="1600" dirty="0">
                      <a:solidFill>
                        <a:schemeClr val="bg1"/>
                      </a:solidFill>
                    </a:rPr>
                    <a:t>User Group</a:t>
                  </a:r>
                  <a:endParaRPr lang="zh-TW" altLang="en-US" sz="1600" dirty="0">
                    <a:solidFill>
                      <a:schemeClr val="bg1"/>
                    </a:solidFill>
                  </a:endParaRPr>
                </a:p>
              </p:txBody>
            </p:sp>
          </p:grpSp>
          <p:grpSp>
            <p:nvGrpSpPr>
              <p:cNvPr id="13" name="Group 12"/>
              <p:cNvGrpSpPr/>
              <p:nvPr/>
            </p:nvGrpSpPr>
            <p:grpSpPr>
              <a:xfrm>
                <a:off x="5433195" y="1111926"/>
                <a:ext cx="1156086" cy="1097280"/>
                <a:chOff x="2032002" y="1769035"/>
                <a:chExt cx="1156086" cy="1097280"/>
              </a:xfrm>
            </p:grpSpPr>
            <p:sp>
              <p:nvSpPr>
                <p:cNvPr id="19" name="Oval 18"/>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0" name="TextBox 19"/>
                <p:cNvSpPr txBox="1"/>
                <p:nvPr/>
              </p:nvSpPr>
              <p:spPr>
                <a:xfrm>
                  <a:off x="2032002" y="2113291"/>
                  <a:ext cx="1156086" cy="338554"/>
                </a:xfrm>
                <a:prstGeom prst="rect">
                  <a:avLst/>
                </a:prstGeom>
                <a:noFill/>
              </p:spPr>
              <p:txBody>
                <a:bodyPr wrap="none" rtlCol="0">
                  <a:spAutoFit/>
                </a:bodyPr>
                <a:lstStyle/>
                <a:p>
                  <a:r>
                    <a:rPr lang="en-US" altLang="zh-TW" sz="1600" dirty="0">
                      <a:solidFill>
                        <a:schemeClr val="bg1"/>
                      </a:solidFill>
                    </a:rPr>
                    <a:t>Permission</a:t>
                  </a:r>
                  <a:endParaRPr lang="zh-TW" altLang="en-US" sz="1600" dirty="0">
                    <a:solidFill>
                      <a:schemeClr val="bg1"/>
                    </a:solidFill>
                  </a:endParaRPr>
                </a:p>
              </p:txBody>
            </p:sp>
          </p:grpSp>
          <p:grpSp>
            <p:nvGrpSpPr>
              <p:cNvPr id="14" name="Group 13"/>
              <p:cNvGrpSpPr/>
              <p:nvPr/>
            </p:nvGrpSpPr>
            <p:grpSpPr>
              <a:xfrm>
                <a:off x="7193474" y="1100421"/>
                <a:ext cx="1103256" cy="1097280"/>
                <a:chOff x="2049930" y="1769035"/>
                <a:chExt cx="1103256" cy="1097280"/>
              </a:xfrm>
            </p:grpSpPr>
            <p:sp>
              <p:nvSpPr>
                <p:cNvPr id="17" name="Oval 16"/>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8" name="TextBox 17"/>
                <p:cNvSpPr txBox="1"/>
                <p:nvPr/>
              </p:nvSpPr>
              <p:spPr>
                <a:xfrm>
                  <a:off x="2049930" y="2113291"/>
                  <a:ext cx="1068498" cy="338554"/>
                </a:xfrm>
                <a:prstGeom prst="rect">
                  <a:avLst/>
                </a:prstGeom>
                <a:noFill/>
              </p:spPr>
              <p:txBody>
                <a:bodyPr wrap="none" rtlCol="0">
                  <a:spAutoFit/>
                </a:bodyPr>
                <a:lstStyle/>
                <a:p>
                  <a:r>
                    <a:rPr lang="en-US" altLang="zh-TW" sz="1600" dirty="0">
                      <a:solidFill>
                        <a:schemeClr val="bg1"/>
                      </a:solidFill>
                    </a:rPr>
                    <a:t>Employee</a:t>
                  </a:r>
                  <a:endParaRPr lang="zh-TW" altLang="en-US" sz="1600" dirty="0">
                    <a:solidFill>
                      <a:schemeClr val="bg1"/>
                    </a:solidFill>
                  </a:endParaRPr>
                </a:p>
              </p:txBody>
            </p:sp>
          </p:grpSp>
          <p:sp>
            <p:nvSpPr>
              <p:cNvPr id="15" name="Arrow: Right 14"/>
              <p:cNvSpPr/>
              <p:nvPr/>
            </p:nvSpPr>
            <p:spPr>
              <a:xfrm>
                <a:off x="5001454" y="1576753"/>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Arrow: Right 15"/>
              <p:cNvSpPr/>
              <p:nvPr/>
            </p:nvSpPr>
            <p:spPr>
              <a:xfrm>
                <a:off x="6733282" y="1558081"/>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TextBox 8"/>
            <p:cNvSpPr txBox="1"/>
            <p:nvPr/>
          </p:nvSpPr>
          <p:spPr>
            <a:xfrm>
              <a:off x="3678838" y="1751970"/>
              <a:ext cx="428322" cy="338554"/>
            </a:xfrm>
            <a:prstGeom prst="rect">
              <a:avLst/>
            </a:prstGeom>
            <a:noFill/>
          </p:spPr>
          <p:txBody>
            <a:bodyPr wrap="none" rtlCol="0">
              <a:spAutoFit/>
            </a:bodyPr>
            <a:lstStyle/>
            <a:p>
              <a:r>
                <a:rPr lang="en-US" altLang="zh-TW" sz="1600" dirty="0">
                  <a:solidFill>
                    <a:schemeClr val="bg1"/>
                  </a:solidFill>
                </a:rPr>
                <a:t>A1</a:t>
              </a:r>
              <a:endParaRPr lang="zh-TW" altLang="en-US" sz="1600" dirty="0">
                <a:solidFill>
                  <a:schemeClr val="bg1"/>
                </a:solidFill>
              </a:endParaRPr>
            </a:p>
          </p:txBody>
        </p:sp>
        <p:sp>
          <p:nvSpPr>
            <p:cNvPr id="10" name="TextBox 9"/>
            <p:cNvSpPr txBox="1"/>
            <p:nvPr/>
          </p:nvSpPr>
          <p:spPr>
            <a:xfrm>
              <a:off x="5403086" y="1761120"/>
              <a:ext cx="428322" cy="338554"/>
            </a:xfrm>
            <a:prstGeom prst="rect">
              <a:avLst/>
            </a:prstGeom>
            <a:noFill/>
          </p:spPr>
          <p:txBody>
            <a:bodyPr wrap="none" rtlCol="0">
              <a:spAutoFit/>
            </a:bodyPr>
            <a:lstStyle/>
            <a:p>
              <a:r>
                <a:rPr lang="en-US" altLang="zh-TW" sz="1600" dirty="0">
                  <a:solidFill>
                    <a:schemeClr val="bg1"/>
                  </a:solidFill>
                </a:rPr>
                <a:t>A2</a:t>
              </a:r>
              <a:endParaRPr lang="zh-TW" altLang="en-US" sz="1600" dirty="0">
                <a:solidFill>
                  <a:schemeClr val="bg1"/>
                </a:solidFill>
              </a:endParaRPr>
            </a:p>
          </p:txBody>
        </p:sp>
        <p:sp>
          <p:nvSpPr>
            <p:cNvPr id="11" name="TextBox 10"/>
            <p:cNvSpPr txBox="1"/>
            <p:nvPr/>
          </p:nvSpPr>
          <p:spPr>
            <a:xfrm>
              <a:off x="7114206" y="1738862"/>
              <a:ext cx="428322" cy="338554"/>
            </a:xfrm>
            <a:prstGeom prst="rect">
              <a:avLst/>
            </a:prstGeom>
            <a:noFill/>
          </p:spPr>
          <p:txBody>
            <a:bodyPr wrap="none" rtlCol="0">
              <a:spAutoFit/>
            </a:bodyPr>
            <a:lstStyle/>
            <a:p>
              <a:r>
                <a:rPr lang="en-US" altLang="zh-TW" sz="1600" dirty="0">
                  <a:solidFill>
                    <a:schemeClr val="bg1"/>
                  </a:solidFill>
                </a:rPr>
                <a:t>A3</a:t>
              </a:r>
              <a:endParaRPr lang="zh-TW" altLang="en-US" sz="1600" dirty="0">
                <a:solidFill>
                  <a:schemeClr val="bg1"/>
                </a:solidFill>
              </a:endParaRPr>
            </a:p>
          </p:txBody>
        </p:sp>
      </p:grpSp>
      <p:grpSp>
        <p:nvGrpSpPr>
          <p:cNvPr id="23" name="Group 22"/>
          <p:cNvGrpSpPr/>
          <p:nvPr/>
        </p:nvGrpSpPr>
        <p:grpSpPr>
          <a:xfrm>
            <a:off x="3322370" y="3445584"/>
            <a:ext cx="7550735" cy="2618281"/>
            <a:chOff x="3326278" y="3089834"/>
            <a:chExt cx="7550735" cy="2618281"/>
          </a:xfrm>
        </p:grpSpPr>
        <p:grpSp>
          <p:nvGrpSpPr>
            <p:cNvPr id="24" name="Group 23"/>
            <p:cNvGrpSpPr/>
            <p:nvPr/>
          </p:nvGrpSpPr>
          <p:grpSpPr>
            <a:xfrm>
              <a:off x="3326278" y="3131667"/>
              <a:ext cx="7550735" cy="2576448"/>
              <a:chOff x="3717365" y="2832843"/>
              <a:chExt cx="7550735" cy="2576448"/>
            </a:xfrm>
          </p:grpSpPr>
          <p:grpSp>
            <p:nvGrpSpPr>
              <p:cNvPr id="33" name="Group 32"/>
              <p:cNvGrpSpPr/>
              <p:nvPr/>
            </p:nvGrpSpPr>
            <p:grpSpPr>
              <a:xfrm>
                <a:off x="3717365" y="2832843"/>
                <a:ext cx="1097280" cy="1097280"/>
                <a:chOff x="2055906" y="1769035"/>
                <a:chExt cx="1097280" cy="1097280"/>
              </a:xfrm>
            </p:grpSpPr>
            <p:sp>
              <p:nvSpPr>
                <p:cNvPr id="63" name="Oval 62"/>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64" name="TextBox 63"/>
                <p:cNvSpPr txBox="1"/>
                <p:nvPr/>
              </p:nvSpPr>
              <p:spPr>
                <a:xfrm>
                  <a:off x="2167214" y="2133009"/>
                  <a:ext cx="844077" cy="338554"/>
                </a:xfrm>
                <a:prstGeom prst="rect">
                  <a:avLst/>
                </a:prstGeom>
                <a:noFill/>
              </p:spPr>
              <p:txBody>
                <a:bodyPr wrap="none" rtlCol="0">
                  <a:spAutoFit/>
                </a:bodyPr>
                <a:lstStyle/>
                <a:p>
                  <a:r>
                    <a:rPr lang="en-US" altLang="zh-TW" sz="1600" dirty="0">
                      <a:solidFill>
                        <a:schemeClr val="bg1"/>
                      </a:solidFill>
                    </a:rPr>
                    <a:t>Factory</a:t>
                  </a:r>
                  <a:endParaRPr lang="zh-TW" altLang="en-US" sz="1600" dirty="0">
                    <a:solidFill>
                      <a:schemeClr val="bg1"/>
                    </a:solidFill>
                  </a:endParaRPr>
                </a:p>
              </p:txBody>
            </p:sp>
          </p:grpSp>
          <p:grpSp>
            <p:nvGrpSpPr>
              <p:cNvPr id="35" name="Group 34"/>
              <p:cNvGrpSpPr/>
              <p:nvPr/>
            </p:nvGrpSpPr>
            <p:grpSpPr>
              <a:xfrm>
                <a:off x="5322047" y="4312011"/>
                <a:ext cx="1124026" cy="1097280"/>
                <a:chOff x="2055906" y="1769035"/>
                <a:chExt cx="1124026" cy="1097280"/>
              </a:xfrm>
            </p:grpSpPr>
            <p:sp>
              <p:nvSpPr>
                <p:cNvPr id="59" name="Oval 58"/>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60" name="TextBox 59"/>
                <p:cNvSpPr txBox="1"/>
                <p:nvPr/>
              </p:nvSpPr>
              <p:spPr>
                <a:xfrm>
                  <a:off x="2055906" y="2133009"/>
                  <a:ext cx="1124026" cy="338554"/>
                </a:xfrm>
                <a:prstGeom prst="rect">
                  <a:avLst/>
                </a:prstGeom>
                <a:noFill/>
              </p:spPr>
              <p:txBody>
                <a:bodyPr wrap="none" rtlCol="0">
                  <a:spAutoFit/>
                </a:bodyPr>
                <a:lstStyle/>
                <a:p>
                  <a:r>
                    <a:rPr lang="en-US" altLang="zh-TW" sz="1600" dirty="0">
                      <a:solidFill>
                        <a:schemeClr val="bg1"/>
                      </a:solidFill>
                    </a:rPr>
                    <a:t>IoT Device</a:t>
                  </a:r>
                  <a:endParaRPr lang="zh-TW" altLang="en-US" sz="1600" dirty="0">
                    <a:solidFill>
                      <a:schemeClr val="bg1"/>
                    </a:solidFill>
                  </a:endParaRPr>
                </a:p>
              </p:txBody>
            </p:sp>
          </p:grpSp>
          <p:grpSp>
            <p:nvGrpSpPr>
              <p:cNvPr id="36" name="Group 35"/>
              <p:cNvGrpSpPr/>
              <p:nvPr/>
            </p:nvGrpSpPr>
            <p:grpSpPr>
              <a:xfrm>
                <a:off x="5959818" y="2832843"/>
                <a:ext cx="1162498" cy="1097280"/>
                <a:chOff x="2000406" y="1769035"/>
                <a:chExt cx="1162498" cy="1097280"/>
              </a:xfrm>
            </p:grpSpPr>
            <p:sp>
              <p:nvSpPr>
                <p:cNvPr id="57" name="Oval 56"/>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58" name="TextBox 57"/>
                <p:cNvSpPr txBox="1"/>
                <p:nvPr/>
              </p:nvSpPr>
              <p:spPr>
                <a:xfrm>
                  <a:off x="2000406" y="2133009"/>
                  <a:ext cx="1162498" cy="338554"/>
                </a:xfrm>
                <a:prstGeom prst="rect">
                  <a:avLst/>
                </a:prstGeom>
                <a:noFill/>
              </p:spPr>
              <p:txBody>
                <a:bodyPr wrap="none" rtlCol="0">
                  <a:spAutoFit/>
                </a:bodyPr>
                <a:lstStyle/>
                <a:p>
                  <a:r>
                    <a:rPr lang="en-US" altLang="zh-TW" sz="1600" dirty="0">
                      <a:solidFill>
                        <a:schemeClr val="bg1"/>
                      </a:solidFill>
                    </a:rPr>
                    <a:t>Equipment</a:t>
                  </a:r>
                  <a:endParaRPr lang="zh-TW" altLang="en-US" sz="1600" dirty="0">
                    <a:solidFill>
                      <a:schemeClr val="bg1"/>
                    </a:solidFill>
                  </a:endParaRPr>
                </a:p>
              </p:txBody>
            </p:sp>
          </p:grpSp>
          <p:sp>
            <p:nvSpPr>
              <p:cNvPr id="38" name="Arrow: Right 37"/>
              <p:cNvSpPr/>
              <p:nvPr/>
            </p:nvSpPr>
            <p:spPr>
              <a:xfrm rot="18579803">
                <a:off x="6079214" y="3999106"/>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Arrow: Right 38"/>
              <p:cNvSpPr/>
              <p:nvPr/>
            </p:nvSpPr>
            <p:spPr>
              <a:xfrm>
                <a:off x="5026209" y="3308868"/>
                <a:ext cx="747061"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Group 39"/>
              <p:cNvGrpSpPr/>
              <p:nvPr/>
            </p:nvGrpSpPr>
            <p:grpSpPr>
              <a:xfrm>
                <a:off x="6926730" y="4312011"/>
                <a:ext cx="1097280" cy="1097280"/>
                <a:chOff x="2055906" y="1769035"/>
                <a:chExt cx="1097280" cy="1097280"/>
              </a:xfrm>
            </p:grpSpPr>
            <p:sp>
              <p:nvSpPr>
                <p:cNvPr id="55" name="Oval 54"/>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56" name="TextBox 55"/>
                <p:cNvSpPr txBox="1"/>
                <p:nvPr/>
              </p:nvSpPr>
              <p:spPr>
                <a:xfrm>
                  <a:off x="2115161" y="2133009"/>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grpSp>
          <p:sp>
            <p:nvSpPr>
              <p:cNvPr id="41" name="Arrow: Right 40"/>
              <p:cNvSpPr/>
              <p:nvPr/>
            </p:nvSpPr>
            <p:spPr>
              <a:xfrm rot="10800000">
                <a:off x="6527228"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2" name="Group 41"/>
              <p:cNvGrpSpPr/>
              <p:nvPr/>
            </p:nvGrpSpPr>
            <p:grpSpPr>
              <a:xfrm>
                <a:off x="8531413" y="4312011"/>
                <a:ext cx="1097280" cy="1097280"/>
                <a:chOff x="2055906" y="1769035"/>
                <a:chExt cx="1097280" cy="1097280"/>
              </a:xfrm>
            </p:grpSpPr>
            <p:sp>
              <p:nvSpPr>
                <p:cNvPr id="53" name="Oval 52"/>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54" name="TextBox 53"/>
                <p:cNvSpPr txBox="1"/>
                <p:nvPr/>
              </p:nvSpPr>
              <p:spPr>
                <a:xfrm>
                  <a:off x="2165162" y="1994509"/>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grpSp>
          <p:sp>
            <p:nvSpPr>
              <p:cNvPr id="43" name="Arrow: Right 42"/>
              <p:cNvSpPr/>
              <p:nvPr/>
            </p:nvSpPr>
            <p:spPr>
              <a:xfrm>
                <a:off x="8143494"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Group 43"/>
              <p:cNvGrpSpPr/>
              <p:nvPr/>
            </p:nvGrpSpPr>
            <p:grpSpPr>
              <a:xfrm>
                <a:off x="10101370" y="4312011"/>
                <a:ext cx="1166730" cy="1097280"/>
                <a:chOff x="2021180" y="1769035"/>
                <a:chExt cx="1166730" cy="1097280"/>
              </a:xfrm>
            </p:grpSpPr>
            <p:sp>
              <p:nvSpPr>
                <p:cNvPr id="51" name="Oval 50"/>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52" name="TextBox 51"/>
                <p:cNvSpPr txBox="1"/>
                <p:nvPr/>
              </p:nvSpPr>
              <p:spPr>
                <a:xfrm>
                  <a:off x="2021180" y="2133009"/>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grpSp>
          <p:sp>
            <p:nvSpPr>
              <p:cNvPr id="45" name="Arrow: Right 44"/>
              <p:cNvSpPr/>
              <p:nvPr/>
            </p:nvSpPr>
            <p:spPr>
              <a:xfrm>
                <a:off x="9723030"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Group 45"/>
              <p:cNvGrpSpPr/>
              <p:nvPr/>
            </p:nvGrpSpPr>
            <p:grpSpPr>
              <a:xfrm>
                <a:off x="8198994" y="2832843"/>
                <a:ext cx="1097280" cy="1097280"/>
                <a:chOff x="2055906" y="1769035"/>
                <a:chExt cx="1097280" cy="1097280"/>
              </a:xfrm>
            </p:grpSpPr>
            <p:sp>
              <p:nvSpPr>
                <p:cNvPr id="49" name="Oval 48"/>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50" name="TextBox 49"/>
                <p:cNvSpPr txBox="1"/>
                <p:nvPr/>
              </p:nvSpPr>
              <p:spPr>
                <a:xfrm>
                  <a:off x="2089048" y="2009556"/>
                  <a:ext cx="1051890" cy="584775"/>
                </a:xfrm>
                <a:prstGeom prst="rect">
                  <a:avLst/>
                </a:prstGeom>
                <a:noFill/>
              </p:spPr>
              <p:txBody>
                <a:bodyPr wrap="none" rtlCol="0">
                  <a:spAutoFit/>
                </a:bodyPr>
                <a:lstStyle/>
                <a:p>
                  <a:pPr algn="ctr"/>
                  <a:r>
                    <a:rPr lang="en-US" altLang="zh-TW" sz="1600" dirty="0">
                      <a:solidFill>
                        <a:schemeClr val="bg1"/>
                      </a:solidFill>
                    </a:rPr>
                    <a:t>SF Device</a:t>
                  </a:r>
                </a:p>
                <a:p>
                  <a:pPr algn="ctr"/>
                  <a:r>
                    <a:rPr lang="en-US" altLang="zh-TW" sz="1600" dirty="0">
                      <a:solidFill>
                        <a:schemeClr val="bg1"/>
                      </a:solidFill>
                    </a:rPr>
                    <a:t>SDK</a:t>
                  </a:r>
                  <a:endParaRPr lang="zh-TW" altLang="en-US" sz="1600" dirty="0">
                    <a:solidFill>
                      <a:schemeClr val="bg1"/>
                    </a:solidFill>
                  </a:endParaRPr>
                </a:p>
              </p:txBody>
            </p:sp>
          </p:grpSp>
          <p:sp>
            <p:nvSpPr>
              <p:cNvPr id="47" name="Arrow: Right 46"/>
              <p:cNvSpPr/>
              <p:nvPr/>
            </p:nvSpPr>
            <p:spPr>
              <a:xfrm>
                <a:off x="7310014" y="3308868"/>
                <a:ext cx="747061"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Arrow: Right 47"/>
              <p:cNvSpPr/>
              <p:nvPr/>
            </p:nvSpPr>
            <p:spPr>
              <a:xfrm rot="2556246">
                <a:off x="4752205" y="3922178"/>
                <a:ext cx="854497" cy="256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5" name="TextBox 24"/>
            <p:cNvSpPr txBox="1"/>
            <p:nvPr/>
          </p:nvSpPr>
          <p:spPr>
            <a:xfrm>
              <a:off x="3678838" y="3207848"/>
              <a:ext cx="412292" cy="338554"/>
            </a:xfrm>
            <a:prstGeom prst="rect">
              <a:avLst/>
            </a:prstGeom>
            <a:noFill/>
          </p:spPr>
          <p:txBody>
            <a:bodyPr wrap="none" rtlCol="0">
              <a:spAutoFit/>
            </a:bodyPr>
            <a:lstStyle/>
            <a:p>
              <a:r>
                <a:rPr lang="en-US" altLang="zh-TW" sz="1600" dirty="0">
                  <a:solidFill>
                    <a:schemeClr val="bg1"/>
                  </a:solidFill>
                </a:rPr>
                <a:t>B1</a:t>
              </a:r>
              <a:endParaRPr lang="zh-TW" altLang="en-US" sz="1600" dirty="0">
                <a:solidFill>
                  <a:schemeClr val="bg1"/>
                </a:solidFill>
              </a:endParaRPr>
            </a:p>
          </p:txBody>
        </p:sp>
        <p:sp>
          <p:nvSpPr>
            <p:cNvPr id="27" name="TextBox 26"/>
            <p:cNvSpPr txBox="1"/>
            <p:nvPr/>
          </p:nvSpPr>
          <p:spPr>
            <a:xfrm>
              <a:off x="5270536" y="4668969"/>
              <a:ext cx="412292" cy="338554"/>
            </a:xfrm>
            <a:prstGeom prst="rect">
              <a:avLst/>
            </a:prstGeom>
            <a:noFill/>
          </p:spPr>
          <p:txBody>
            <a:bodyPr wrap="none" rtlCol="0">
              <a:spAutoFit/>
            </a:bodyPr>
            <a:lstStyle/>
            <a:p>
              <a:r>
                <a:rPr lang="en-US" altLang="zh-TW" sz="1600" dirty="0">
                  <a:solidFill>
                    <a:schemeClr val="bg1"/>
                  </a:solidFill>
                </a:rPr>
                <a:t>B2</a:t>
              </a:r>
              <a:endParaRPr lang="zh-TW" altLang="en-US" sz="1600" dirty="0">
                <a:solidFill>
                  <a:schemeClr val="bg1"/>
                </a:solidFill>
              </a:endParaRPr>
            </a:p>
          </p:txBody>
        </p:sp>
        <p:sp>
          <p:nvSpPr>
            <p:cNvPr id="28" name="TextBox 27"/>
            <p:cNvSpPr txBox="1"/>
            <p:nvPr/>
          </p:nvSpPr>
          <p:spPr>
            <a:xfrm>
              <a:off x="5959510" y="3221333"/>
              <a:ext cx="412292" cy="338554"/>
            </a:xfrm>
            <a:prstGeom prst="rect">
              <a:avLst/>
            </a:prstGeom>
            <a:noFill/>
          </p:spPr>
          <p:txBody>
            <a:bodyPr wrap="none" rtlCol="0">
              <a:spAutoFit/>
            </a:bodyPr>
            <a:lstStyle/>
            <a:p>
              <a:r>
                <a:rPr lang="en-US" altLang="zh-TW" sz="1600" dirty="0">
                  <a:solidFill>
                    <a:schemeClr val="bg1"/>
                  </a:solidFill>
                </a:rPr>
                <a:t>B3</a:t>
              </a:r>
              <a:endParaRPr lang="zh-TW" altLang="en-US" sz="1600" dirty="0">
                <a:solidFill>
                  <a:schemeClr val="bg1"/>
                </a:solidFill>
              </a:endParaRPr>
            </a:p>
          </p:txBody>
        </p:sp>
        <p:sp>
          <p:nvSpPr>
            <p:cNvPr id="29" name="TextBox 28"/>
            <p:cNvSpPr txBox="1"/>
            <p:nvPr/>
          </p:nvSpPr>
          <p:spPr>
            <a:xfrm>
              <a:off x="6887169" y="4696185"/>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
          <p:nvSpPr>
            <p:cNvPr id="30" name="TextBox 29"/>
            <p:cNvSpPr txBox="1"/>
            <p:nvPr/>
          </p:nvSpPr>
          <p:spPr>
            <a:xfrm>
              <a:off x="8493286" y="4574267"/>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
          <p:nvSpPr>
            <p:cNvPr id="31" name="TextBox 30"/>
            <p:cNvSpPr txBox="1"/>
            <p:nvPr/>
          </p:nvSpPr>
          <p:spPr>
            <a:xfrm>
              <a:off x="8172710" y="3089834"/>
              <a:ext cx="412292" cy="338554"/>
            </a:xfrm>
            <a:prstGeom prst="rect">
              <a:avLst/>
            </a:prstGeom>
            <a:noFill/>
          </p:spPr>
          <p:txBody>
            <a:bodyPr wrap="none" rtlCol="0">
              <a:spAutoFit/>
            </a:bodyPr>
            <a:lstStyle/>
            <a:p>
              <a:r>
                <a:rPr lang="en-US" altLang="zh-TW" sz="1600" dirty="0">
                  <a:solidFill>
                    <a:schemeClr val="bg1"/>
                  </a:solidFill>
                </a:rPr>
                <a:t>B5</a:t>
              </a:r>
              <a:endParaRPr lang="zh-TW" altLang="en-US" sz="1600" dirty="0">
                <a:solidFill>
                  <a:schemeClr val="bg1"/>
                </a:solidFill>
              </a:endParaRPr>
            </a:p>
          </p:txBody>
        </p:sp>
        <p:sp>
          <p:nvSpPr>
            <p:cNvPr id="32" name="TextBox 31"/>
            <p:cNvSpPr txBox="1"/>
            <p:nvPr/>
          </p:nvSpPr>
          <p:spPr>
            <a:xfrm>
              <a:off x="10093752" y="4692660"/>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grpSp>
    </p:spTree>
    <p:extLst>
      <p:ext uri="{BB962C8B-B14F-4D97-AF65-F5344CB8AC3E}">
        <p14:creationId xmlns:p14="http://schemas.microsoft.com/office/powerpoint/2010/main" val="41344926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1" y="834324"/>
            <a:ext cx="11157397" cy="5841098"/>
          </a:xfrm>
          <a:prstGeom prst="rect">
            <a:avLst/>
          </a:prstGeom>
        </p:spPr>
      </p:pic>
      <p:sp>
        <p:nvSpPr>
          <p:cNvPr id="4" name="Rectangle 3"/>
          <p:cNvSpPr/>
          <p:nvPr/>
        </p:nvSpPr>
        <p:spPr>
          <a:xfrm>
            <a:off x="7982674" y="3098330"/>
            <a:ext cx="140839" cy="11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Rectangle 4"/>
          <p:cNvSpPr/>
          <p:nvPr/>
        </p:nvSpPr>
        <p:spPr>
          <a:xfrm>
            <a:off x="3264396" y="2037640"/>
            <a:ext cx="164082" cy="194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292" y="1953361"/>
            <a:ext cx="952500" cy="9525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4339" y="2693222"/>
            <a:ext cx="849284" cy="10287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6110" y="1673594"/>
            <a:ext cx="924815" cy="55953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6157" y="2648038"/>
            <a:ext cx="924815" cy="559534"/>
          </a:xfrm>
          <a:prstGeom prst="rect">
            <a:avLst/>
          </a:prstGeom>
        </p:spPr>
      </p:pic>
      <p:cxnSp>
        <p:nvCxnSpPr>
          <p:cNvPr id="11" name="Connector: Elbow 10"/>
          <p:cNvCxnSpPr>
            <a:stCxn id="7" idx="3"/>
            <a:endCxn id="9" idx="2"/>
          </p:cNvCxnSpPr>
          <p:nvPr/>
        </p:nvCxnSpPr>
        <p:spPr>
          <a:xfrm flipV="1">
            <a:off x="2420792" y="2233128"/>
            <a:ext cx="797726" cy="196483"/>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p:cNvCxnSpPr>
            <a:endCxn id="5" idx="2"/>
          </p:cNvCxnSpPr>
          <p:nvPr/>
        </p:nvCxnSpPr>
        <p:spPr>
          <a:xfrm flipV="1">
            <a:off x="2420792" y="2232486"/>
            <a:ext cx="925645" cy="306878"/>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p:cNvCxnSpPr>
            <a:endCxn id="10" idx="2"/>
          </p:cNvCxnSpPr>
          <p:nvPr/>
        </p:nvCxnSpPr>
        <p:spPr>
          <a:xfrm rot="10800000">
            <a:off x="8228565" y="3207573"/>
            <a:ext cx="526668" cy="189807"/>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p:cNvCxnSpPr>
            <a:endCxn id="4" idx="2"/>
          </p:cNvCxnSpPr>
          <p:nvPr/>
        </p:nvCxnSpPr>
        <p:spPr>
          <a:xfrm rot="10800000">
            <a:off x="8053095" y="3213578"/>
            <a:ext cx="702139" cy="308492"/>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ltLang="zh-TW" sz="4000" kern="0" dirty="0">
                <a:solidFill>
                  <a:schemeClr val="bg2">
                    <a:lumMod val="50000"/>
                  </a:schemeClr>
                </a:solidFill>
              </a:rPr>
              <a:t>Geographically Distinct Factories</a:t>
            </a:r>
            <a:endParaRPr lang="zh-TW" altLang="en-US" dirty="0"/>
          </a:p>
        </p:txBody>
      </p:sp>
      <p:grpSp>
        <p:nvGrpSpPr>
          <p:cNvPr id="15" name="Group 14"/>
          <p:cNvGrpSpPr/>
          <p:nvPr/>
        </p:nvGrpSpPr>
        <p:grpSpPr>
          <a:xfrm>
            <a:off x="394471" y="5342371"/>
            <a:ext cx="4592966" cy="1241704"/>
            <a:chOff x="644052" y="5201610"/>
            <a:chExt cx="4592966" cy="1241704"/>
          </a:xfrm>
        </p:grpSpPr>
        <p:sp>
          <p:nvSpPr>
            <p:cNvPr id="16" name="TextBox 15"/>
            <p:cNvSpPr txBox="1"/>
            <p:nvPr/>
          </p:nvSpPr>
          <p:spPr>
            <a:xfrm>
              <a:off x="644052" y="5649293"/>
              <a:ext cx="4592966" cy="794021"/>
            </a:xfrm>
            <a:prstGeom prst="rect">
              <a:avLst/>
            </a:prstGeom>
            <a:solidFill>
              <a:schemeClr val="bg2">
                <a:lumMod val="75000"/>
              </a:schemeClr>
            </a:solid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Each factories should connect to datacenter as closer as possible.</a:t>
              </a:r>
              <a:endParaRPr kumimoji="0" lang="zh-TW" altLang="en-US" b="1" i="0" u="none" strike="noStrike" kern="0" cap="none" spc="0" normalizeH="0" baseline="0" noProof="0" dirty="0">
                <a:ln>
                  <a:noFill/>
                </a:ln>
                <a:solidFill>
                  <a:schemeClr val="bg1"/>
                </a:solidFill>
                <a:effectLst/>
                <a:uLnTx/>
                <a:uFillTx/>
                <a:latin typeface="Segoe UI Light"/>
              </a:endParaRPr>
            </a:p>
          </p:txBody>
        </p:sp>
        <p:sp>
          <p:nvSpPr>
            <p:cNvPr id="17" name="Rectangle 16"/>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39985145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Define Factory</a:t>
            </a:r>
            <a:endParaRPr lang="zh-TW" altLang="en-US" dirty="0"/>
          </a:p>
        </p:txBody>
      </p:sp>
      <p:grpSp>
        <p:nvGrpSpPr>
          <p:cNvPr id="6" name="Group 5"/>
          <p:cNvGrpSpPr/>
          <p:nvPr/>
        </p:nvGrpSpPr>
        <p:grpSpPr>
          <a:xfrm>
            <a:off x="10866170" y="231599"/>
            <a:ext cx="1097280" cy="1097280"/>
            <a:chOff x="3322370" y="3487417"/>
            <a:chExt cx="1097280" cy="1097280"/>
          </a:xfrm>
        </p:grpSpPr>
        <p:sp>
          <p:nvSpPr>
            <p:cNvPr id="7" name="Oval 6"/>
            <p:cNvSpPr/>
            <p:nvPr/>
          </p:nvSpPr>
          <p:spPr>
            <a:xfrm>
              <a:off x="3322370" y="3487417"/>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8" name="TextBox 7"/>
            <p:cNvSpPr txBox="1"/>
            <p:nvPr/>
          </p:nvSpPr>
          <p:spPr>
            <a:xfrm>
              <a:off x="3433678" y="3851391"/>
              <a:ext cx="844077" cy="338554"/>
            </a:xfrm>
            <a:prstGeom prst="rect">
              <a:avLst/>
            </a:prstGeom>
            <a:noFill/>
          </p:spPr>
          <p:txBody>
            <a:bodyPr wrap="none" rtlCol="0">
              <a:spAutoFit/>
            </a:bodyPr>
            <a:lstStyle/>
            <a:p>
              <a:r>
                <a:rPr lang="en-US" altLang="zh-TW" sz="1600" dirty="0">
                  <a:solidFill>
                    <a:schemeClr val="bg1"/>
                  </a:solidFill>
                </a:rPr>
                <a:t>Factory</a:t>
              </a:r>
              <a:endParaRPr lang="zh-TW" altLang="en-US" sz="1600" dirty="0">
                <a:solidFill>
                  <a:schemeClr val="bg1"/>
                </a:solidFill>
              </a:endParaRPr>
            </a:p>
          </p:txBody>
        </p:sp>
        <p:sp>
          <p:nvSpPr>
            <p:cNvPr id="9" name="TextBox 8"/>
            <p:cNvSpPr txBox="1"/>
            <p:nvPr/>
          </p:nvSpPr>
          <p:spPr>
            <a:xfrm>
              <a:off x="3674930" y="3563598"/>
              <a:ext cx="412292" cy="338554"/>
            </a:xfrm>
            <a:prstGeom prst="rect">
              <a:avLst/>
            </a:prstGeom>
            <a:noFill/>
          </p:spPr>
          <p:txBody>
            <a:bodyPr wrap="none" rtlCol="0">
              <a:spAutoFit/>
            </a:bodyPr>
            <a:lstStyle/>
            <a:p>
              <a:r>
                <a:rPr lang="en-US" altLang="zh-TW" sz="1600" dirty="0">
                  <a:solidFill>
                    <a:schemeClr val="bg1"/>
                  </a:solidFill>
                </a:rPr>
                <a:t>B1</a:t>
              </a:r>
              <a:endParaRPr lang="zh-TW" altLang="en-US" sz="1600" dirty="0">
                <a:solidFill>
                  <a:schemeClr val="bg1"/>
                </a:solidFill>
              </a:endParaRPr>
            </a:p>
          </p:txBody>
        </p:sp>
      </p:grpSp>
      <p:sp>
        <p:nvSpPr>
          <p:cNvPr id="10" name="TextBox 9"/>
          <p:cNvSpPr txBox="1"/>
          <p:nvPr/>
        </p:nvSpPr>
        <p:spPr>
          <a:xfrm>
            <a:off x="382493" y="1250937"/>
            <a:ext cx="1104598" cy="461665"/>
          </a:xfrm>
          <a:prstGeom prst="rect">
            <a:avLst/>
          </a:prstGeom>
          <a:noFill/>
        </p:spPr>
        <p:txBody>
          <a:bodyPr wrap="none" rtlCol="0">
            <a:spAutoFit/>
          </a:bodyPr>
          <a:lstStyle/>
          <a:p>
            <a:r>
              <a:rPr lang="en-US" altLang="zh-TW" sz="2400" dirty="0">
                <a:solidFill>
                  <a:srgbClr val="FF0000"/>
                </a:solidFill>
              </a:rPr>
              <a:t>Factory</a:t>
            </a:r>
            <a:endParaRPr lang="zh-TW" altLang="en-US" sz="2400" dirty="0">
              <a:solidFill>
                <a:srgbClr val="FF0000"/>
              </a:solidFill>
            </a:endParaRPr>
          </a:p>
        </p:txBody>
      </p:sp>
      <p:grpSp>
        <p:nvGrpSpPr>
          <p:cNvPr id="15" name="Group 14"/>
          <p:cNvGrpSpPr/>
          <p:nvPr/>
        </p:nvGrpSpPr>
        <p:grpSpPr>
          <a:xfrm>
            <a:off x="484909" y="2091828"/>
            <a:ext cx="10476753" cy="4288191"/>
            <a:chOff x="484909" y="2091828"/>
            <a:chExt cx="10476753" cy="4288191"/>
          </a:xfrm>
        </p:grpSpPr>
        <p:pic>
          <p:nvPicPr>
            <p:cNvPr id="14" name="Picture 13"/>
            <p:cNvPicPr>
              <a:picLocks noChangeAspect="1"/>
            </p:cNvPicPr>
            <p:nvPr/>
          </p:nvPicPr>
          <p:blipFill>
            <a:blip r:embed="rId3"/>
            <a:stretch>
              <a:fillRect/>
            </a:stretch>
          </p:blipFill>
          <p:spPr>
            <a:xfrm>
              <a:off x="484909" y="2091828"/>
              <a:ext cx="10476753" cy="1192104"/>
            </a:xfrm>
            <a:prstGeom prst="rect">
              <a:avLst/>
            </a:prstGeom>
          </p:spPr>
        </p:pic>
        <p:pic>
          <p:nvPicPr>
            <p:cNvPr id="5" name="Picture 4"/>
            <p:cNvPicPr>
              <a:picLocks noChangeAspect="1"/>
            </p:cNvPicPr>
            <p:nvPr/>
          </p:nvPicPr>
          <p:blipFill>
            <a:blip r:embed="rId4"/>
            <a:stretch>
              <a:fillRect/>
            </a:stretch>
          </p:blipFill>
          <p:spPr>
            <a:xfrm>
              <a:off x="484909" y="3302787"/>
              <a:ext cx="10476753" cy="3077232"/>
            </a:xfrm>
            <a:prstGeom prst="rect">
              <a:avLst/>
            </a:prstGeom>
          </p:spPr>
        </p:pic>
        <p:sp>
          <p:nvSpPr>
            <p:cNvPr id="11" name="TextBox 10"/>
            <p:cNvSpPr txBox="1"/>
            <p:nvPr/>
          </p:nvSpPr>
          <p:spPr>
            <a:xfrm>
              <a:off x="6719455" y="5483468"/>
              <a:ext cx="1180131" cy="369332"/>
            </a:xfrm>
            <a:prstGeom prst="rect">
              <a:avLst/>
            </a:prstGeom>
            <a:noFill/>
          </p:spPr>
          <p:txBody>
            <a:bodyPr wrap="none" rtlCol="0">
              <a:spAutoFit/>
            </a:bodyPr>
            <a:lstStyle/>
            <a:p>
              <a:r>
                <a:rPr lang="en-US" altLang="zh-TW" dirty="0">
                  <a:solidFill>
                    <a:srgbClr val="00B050"/>
                  </a:solidFill>
                </a:rPr>
                <a:t>Map Chart</a:t>
              </a:r>
              <a:endParaRPr lang="zh-TW" altLang="en-US" dirty="0">
                <a:solidFill>
                  <a:srgbClr val="00B050"/>
                </a:solidFill>
              </a:endParaRPr>
            </a:p>
          </p:txBody>
        </p:sp>
        <p:sp>
          <p:nvSpPr>
            <p:cNvPr id="12" name="TextBox 11"/>
            <p:cNvSpPr txBox="1"/>
            <p:nvPr/>
          </p:nvSpPr>
          <p:spPr>
            <a:xfrm>
              <a:off x="8950037" y="4081766"/>
              <a:ext cx="1539845" cy="369332"/>
            </a:xfrm>
            <a:prstGeom prst="rect">
              <a:avLst/>
            </a:prstGeom>
            <a:noFill/>
          </p:spPr>
          <p:txBody>
            <a:bodyPr wrap="none" rtlCol="0">
              <a:spAutoFit/>
            </a:bodyPr>
            <a:lstStyle/>
            <a:p>
              <a:r>
                <a:rPr lang="en-US" altLang="zh-TW" dirty="0">
                  <a:solidFill>
                    <a:srgbClr val="00B050"/>
                  </a:solidFill>
                </a:rPr>
                <a:t>Internalization</a:t>
              </a:r>
              <a:endParaRPr lang="zh-TW" altLang="en-US" dirty="0">
                <a:solidFill>
                  <a:srgbClr val="00B050"/>
                </a:solidFill>
              </a:endParaRPr>
            </a:p>
          </p:txBody>
        </p:sp>
        <p:sp>
          <p:nvSpPr>
            <p:cNvPr id="13" name="Rectangle 12"/>
            <p:cNvSpPr/>
            <p:nvPr/>
          </p:nvSpPr>
          <p:spPr>
            <a:xfrm>
              <a:off x="9823651" y="2666037"/>
              <a:ext cx="1042519" cy="298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Group 15"/>
          <p:cNvGrpSpPr/>
          <p:nvPr/>
        </p:nvGrpSpPr>
        <p:grpSpPr>
          <a:xfrm>
            <a:off x="9343990" y="2542856"/>
            <a:ext cx="451033" cy="544722"/>
            <a:chOff x="5370125" y="932273"/>
            <a:chExt cx="451033" cy="544722"/>
          </a:xfrm>
        </p:grpSpPr>
        <p:sp>
          <p:nvSpPr>
            <p:cNvPr id="17" name="Oval 1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9" name="Group 18"/>
          <p:cNvGrpSpPr/>
          <p:nvPr/>
        </p:nvGrpSpPr>
        <p:grpSpPr>
          <a:xfrm>
            <a:off x="2443455" y="5357648"/>
            <a:ext cx="487902" cy="544722"/>
            <a:chOff x="5351690" y="932273"/>
            <a:chExt cx="487902" cy="544722"/>
          </a:xfrm>
        </p:grpSpPr>
        <p:sp>
          <p:nvSpPr>
            <p:cNvPr id="20" name="Oval 1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2" name="Group 21"/>
          <p:cNvGrpSpPr/>
          <p:nvPr/>
        </p:nvGrpSpPr>
        <p:grpSpPr>
          <a:xfrm>
            <a:off x="461945" y="5346589"/>
            <a:ext cx="487902" cy="544722"/>
            <a:chOff x="5351690" y="932273"/>
            <a:chExt cx="487902" cy="544722"/>
          </a:xfrm>
        </p:grpSpPr>
        <p:sp>
          <p:nvSpPr>
            <p:cNvPr id="23" name="Oval 2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5" name="Rectangle 24"/>
          <p:cNvSpPr/>
          <p:nvPr/>
        </p:nvSpPr>
        <p:spPr>
          <a:xfrm>
            <a:off x="9919144" y="3389426"/>
            <a:ext cx="709162" cy="298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Group 26"/>
          <p:cNvGrpSpPr/>
          <p:nvPr/>
        </p:nvGrpSpPr>
        <p:grpSpPr>
          <a:xfrm>
            <a:off x="9609393" y="3663158"/>
            <a:ext cx="492711" cy="544722"/>
            <a:chOff x="5349286" y="932273"/>
            <a:chExt cx="492711" cy="544722"/>
          </a:xfrm>
        </p:grpSpPr>
        <p:sp>
          <p:nvSpPr>
            <p:cNvPr id="28" name="Oval 2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3502502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Create IoT Device</a:t>
            </a:r>
            <a:endParaRPr lang="zh-TW" altLang="en-US" dirty="0"/>
          </a:p>
        </p:txBody>
      </p:sp>
      <p:grpSp>
        <p:nvGrpSpPr>
          <p:cNvPr id="19" name="Group 18"/>
          <p:cNvGrpSpPr/>
          <p:nvPr/>
        </p:nvGrpSpPr>
        <p:grpSpPr>
          <a:xfrm>
            <a:off x="345682" y="1816871"/>
            <a:ext cx="10979599" cy="4476176"/>
            <a:chOff x="345682" y="1816871"/>
            <a:chExt cx="10979599" cy="4476176"/>
          </a:xfrm>
        </p:grpSpPr>
        <p:pic>
          <p:nvPicPr>
            <p:cNvPr id="17" name="Picture 16"/>
            <p:cNvPicPr>
              <a:picLocks noChangeAspect="1"/>
            </p:cNvPicPr>
            <p:nvPr/>
          </p:nvPicPr>
          <p:blipFill>
            <a:blip r:embed="rId3"/>
            <a:stretch>
              <a:fillRect/>
            </a:stretch>
          </p:blipFill>
          <p:spPr>
            <a:xfrm>
              <a:off x="370410" y="1816871"/>
              <a:ext cx="10954871" cy="1248865"/>
            </a:xfrm>
            <a:prstGeom prst="rect">
              <a:avLst/>
            </a:prstGeom>
          </p:spPr>
        </p:pic>
        <p:pic>
          <p:nvPicPr>
            <p:cNvPr id="5" name="Picture 4"/>
            <p:cNvPicPr>
              <a:picLocks noChangeAspect="1"/>
            </p:cNvPicPr>
            <p:nvPr/>
          </p:nvPicPr>
          <p:blipFill>
            <a:blip r:embed="rId4"/>
            <a:stretch>
              <a:fillRect/>
            </a:stretch>
          </p:blipFill>
          <p:spPr>
            <a:xfrm>
              <a:off x="345682" y="3062826"/>
              <a:ext cx="10954871" cy="3230221"/>
            </a:xfrm>
            <a:prstGeom prst="rect">
              <a:avLst/>
            </a:prstGeom>
          </p:spPr>
        </p:pic>
      </p:grpSp>
      <p:sp>
        <p:nvSpPr>
          <p:cNvPr id="6" name="TextBox 5"/>
          <p:cNvSpPr txBox="1"/>
          <p:nvPr/>
        </p:nvSpPr>
        <p:spPr>
          <a:xfrm>
            <a:off x="729767" y="1036010"/>
            <a:ext cx="3148875" cy="461665"/>
          </a:xfrm>
          <a:prstGeom prst="rect">
            <a:avLst/>
          </a:prstGeom>
          <a:solidFill>
            <a:schemeClr val="bg1"/>
          </a:solidFill>
        </p:spPr>
        <p:txBody>
          <a:bodyPr wrap="none" rtlCol="0">
            <a:spAutoFit/>
          </a:bodyPr>
          <a:lstStyle/>
          <a:p>
            <a:r>
              <a:rPr lang="en-US" altLang="zh-TW" sz="2400" dirty="0">
                <a:solidFill>
                  <a:srgbClr val="FF0000"/>
                </a:solidFill>
              </a:rPr>
              <a:t>IoT Device / IoT Devices</a:t>
            </a:r>
            <a:endParaRPr lang="zh-TW" altLang="en-US" sz="2400" dirty="0">
              <a:solidFill>
                <a:srgbClr val="FF0000"/>
              </a:solidFill>
            </a:endParaRPr>
          </a:p>
        </p:txBody>
      </p:sp>
      <p:sp>
        <p:nvSpPr>
          <p:cNvPr id="7" name="Oval 6"/>
          <p:cNvSpPr/>
          <p:nvPr/>
        </p:nvSpPr>
        <p:spPr>
          <a:xfrm>
            <a:off x="10891434" y="197730"/>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8" name="TextBox 7"/>
          <p:cNvSpPr txBox="1"/>
          <p:nvPr/>
        </p:nvSpPr>
        <p:spPr>
          <a:xfrm>
            <a:off x="10891434" y="561704"/>
            <a:ext cx="1124026" cy="338554"/>
          </a:xfrm>
          <a:prstGeom prst="rect">
            <a:avLst/>
          </a:prstGeom>
          <a:noFill/>
        </p:spPr>
        <p:txBody>
          <a:bodyPr wrap="none" rtlCol="0">
            <a:spAutoFit/>
          </a:bodyPr>
          <a:lstStyle/>
          <a:p>
            <a:r>
              <a:rPr lang="en-US" altLang="zh-TW" sz="1600" dirty="0">
                <a:solidFill>
                  <a:schemeClr val="bg1"/>
                </a:solidFill>
              </a:rPr>
              <a:t>IoT Device</a:t>
            </a:r>
            <a:endParaRPr lang="zh-TW" altLang="en-US" sz="1600" dirty="0">
              <a:solidFill>
                <a:schemeClr val="bg1"/>
              </a:solidFill>
            </a:endParaRPr>
          </a:p>
        </p:txBody>
      </p:sp>
      <p:sp>
        <p:nvSpPr>
          <p:cNvPr id="9" name="TextBox 8"/>
          <p:cNvSpPr txBox="1"/>
          <p:nvPr/>
        </p:nvSpPr>
        <p:spPr>
          <a:xfrm>
            <a:off x="11231010" y="255864"/>
            <a:ext cx="412292" cy="338554"/>
          </a:xfrm>
          <a:prstGeom prst="rect">
            <a:avLst/>
          </a:prstGeom>
          <a:noFill/>
        </p:spPr>
        <p:txBody>
          <a:bodyPr wrap="none" rtlCol="0">
            <a:spAutoFit/>
          </a:bodyPr>
          <a:lstStyle/>
          <a:p>
            <a:r>
              <a:rPr lang="en-US" altLang="zh-TW" sz="1600" dirty="0">
                <a:solidFill>
                  <a:schemeClr val="bg1"/>
                </a:solidFill>
              </a:rPr>
              <a:t>B2</a:t>
            </a:r>
            <a:endParaRPr lang="zh-TW" altLang="en-US" sz="1600" dirty="0">
              <a:solidFill>
                <a:schemeClr val="bg1"/>
              </a:solidFill>
            </a:endParaRPr>
          </a:p>
        </p:txBody>
      </p:sp>
      <p:sp>
        <p:nvSpPr>
          <p:cNvPr id="10" name="Rectangle 9"/>
          <p:cNvSpPr/>
          <p:nvPr/>
        </p:nvSpPr>
        <p:spPr>
          <a:xfrm>
            <a:off x="10052604" y="2412236"/>
            <a:ext cx="1178406" cy="354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2533314" y="4053999"/>
            <a:ext cx="4151503" cy="3933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11"/>
          <p:cNvSpPr/>
          <p:nvPr/>
        </p:nvSpPr>
        <p:spPr>
          <a:xfrm>
            <a:off x="2533313" y="4836780"/>
            <a:ext cx="4151503" cy="3933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12"/>
          <p:cNvSpPr/>
          <p:nvPr/>
        </p:nvSpPr>
        <p:spPr>
          <a:xfrm>
            <a:off x="2533312" y="4443469"/>
            <a:ext cx="4151503" cy="3933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13"/>
          <p:cNvSpPr/>
          <p:nvPr/>
        </p:nvSpPr>
        <p:spPr>
          <a:xfrm>
            <a:off x="2533312" y="5241826"/>
            <a:ext cx="4151503" cy="3933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p:cNvSpPr/>
          <p:nvPr/>
        </p:nvSpPr>
        <p:spPr>
          <a:xfrm>
            <a:off x="6862858" y="5271649"/>
            <a:ext cx="4206924" cy="7758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Rectangle 15"/>
          <p:cNvSpPr/>
          <p:nvPr/>
        </p:nvSpPr>
        <p:spPr>
          <a:xfrm>
            <a:off x="2533311" y="3662609"/>
            <a:ext cx="4151503" cy="3933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Group 17"/>
          <p:cNvGrpSpPr/>
          <p:nvPr/>
        </p:nvGrpSpPr>
        <p:grpSpPr>
          <a:xfrm>
            <a:off x="9589207" y="2317256"/>
            <a:ext cx="451033" cy="544722"/>
            <a:chOff x="5370125" y="932273"/>
            <a:chExt cx="451033" cy="544722"/>
          </a:xfrm>
        </p:grpSpPr>
        <p:sp>
          <p:nvSpPr>
            <p:cNvPr id="20" name="Oval 1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2" name="Group 21"/>
          <p:cNvGrpSpPr/>
          <p:nvPr/>
        </p:nvGrpSpPr>
        <p:grpSpPr>
          <a:xfrm>
            <a:off x="2039115" y="3369734"/>
            <a:ext cx="487902" cy="544722"/>
            <a:chOff x="5351690" y="932273"/>
            <a:chExt cx="487902" cy="544722"/>
          </a:xfrm>
        </p:grpSpPr>
        <p:sp>
          <p:nvSpPr>
            <p:cNvPr id="23" name="Oval 2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5" name="Group 24"/>
          <p:cNvGrpSpPr/>
          <p:nvPr/>
        </p:nvGrpSpPr>
        <p:grpSpPr>
          <a:xfrm>
            <a:off x="6731211" y="4761074"/>
            <a:ext cx="487902" cy="544722"/>
            <a:chOff x="5351690" y="932273"/>
            <a:chExt cx="487902" cy="544722"/>
          </a:xfrm>
        </p:grpSpPr>
        <p:sp>
          <p:nvSpPr>
            <p:cNvPr id="26" name="Oval 25"/>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8" name="Group 27"/>
          <p:cNvGrpSpPr/>
          <p:nvPr/>
        </p:nvGrpSpPr>
        <p:grpSpPr>
          <a:xfrm>
            <a:off x="9891978" y="3463495"/>
            <a:ext cx="492711" cy="544722"/>
            <a:chOff x="5349286" y="932273"/>
            <a:chExt cx="492711" cy="544722"/>
          </a:xfrm>
        </p:grpSpPr>
        <p:sp>
          <p:nvSpPr>
            <p:cNvPr id="29" name="Oval 28"/>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31" name="Rectangle 30"/>
          <p:cNvSpPr/>
          <p:nvPr/>
        </p:nvSpPr>
        <p:spPr>
          <a:xfrm>
            <a:off x="10212351" y="3124318"/>
            <a:ext cx="756196" cy="354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258458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Management Flow</a:t>
            </a:r>
            <a:endParaRPr lang="zh-TW" altLang="en-US" dirty="0"/>
          </a:p>
        </p:txBody>
      </p:sp>
      <p:sp>
        <p:nvSpPr>
          <p:cNvPr id="3" name="Rectangle 2"/>
          <p:cNvSpPr/>
          <p:nvPr/>
        </p:nvSpPr>
        <p:spPr>
          <a:xfrm>
            <a:off x="782918" y="2959437"/>
            <a:ext cx="10733742" cy="35847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Rectangle 3"/>
          <p:cNvSpPr/>
          <p:nvPr/>
        </p:nvSpPr>
        <p:spPr>
          <a:xfrm>
            <a:off x="782918" y="1406557"/>
            <a:ext cx="10733742" cy="13784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958305" y="1866773"/>
            <a:ext cx="1905330" cy="523220"/>
          </a:xfrm>
          <a:prstGeom prst="rect">
            <a:avLst/>
          </a:prstGeom>
          <a:noFill/>
        </p:spPr>
        <p:txBody>
          <a:bodyPr wrap="none" rtlCol="0">
            <a:spAutoFit/>
          </a:bodyPr>
          <a:lstStyle/>
          <a:p>
            <a:r>
              <a:rPr lang="en-US" altLang="zh-TW" sz="2800" dirty="0"/>
              <a:t>User &amp; Role</a:t>
            </a:r>
            <a:endParaRPr lang="zh-TW" altLang="en-US" sz="2800" dirty="0"/>
          </a:p>
        </p:txBody>
      </p:sp>
      <p:sp>
        <p:nvSpPr>
          <p:cNvPr id="6" name="TextBox 5"/>
          <p:cNvSpPr txBox="1"/>
          <p:nvPr/>
        </p:nvSpPr>
        <p:spPr>
          <a:xfrm>
            <a:off x="1010726" y="4160576"/>
            <a:ext cx="1822615" cy="954107"/>
          </a:xfrm>
          <a:prstGeom prst="rect">
            <a:avLst/>
          </a:prstGeom>
          <a:noFill/>
        </p:spPr>
        <p:txBody>
          <a:bodyPr wrap="none" rtlCol="0">
            <a:spAutoFit/>
          </a:bodyPr>
          <a:lstStyle/>
          <a:p>
            <a:r>
              <a:rPr lang="en-US" altLang="zh-TW" sz="2800" dirty="0"/>
              <a:t>Remote</a:t>
            </a:r>
          </a:p>
          <a:p>
            <a:r>
              <a:rPr lang="en-US" altLang="zh-TW" sz="2800" dirty="0"/>
              <a:t>Monitoring</a:t>
            </a:r>
          </a:p>
        </p:txBody>
      </p:sp>
      <p:grpSp>
        <p:nvGrpSpPr>
          <p:cNvPr id="7" name="Group 6"/>
          <p:cNvGrpSpPr/>
          <p:nvPr/>
        </p:nvGrpSpPr>
        <p:grpSpPr>
          <a:xfrm>
            <a:off x="3251505" y="1579722"/>
            <a:ext cx="4628942" cy="1108785"/>
            <a:chOff x="3251505" y="1687302"/>
            <a:chExt cx="4628942" cy="1108785"/>
          </a:xfrm>
        </p:grpSpPr>
        <p:grpSp>
          <p:nvGrpSpPr>
            <p:cNvPr id="8" name="Group 7"/>
            <p:cNvGrpSpPr/>
            <p:nvPr/>
          </p:nvGrpSpPr>
          <p:grpSpPr>
            <a:xfrm>
              <a:off x="3251505" y="1687302"/>
              <a:ext cx="4628942" cy="1108785"/>
              <a:chOff x="3667788" y="1100421"/>
              <a:chExt cx="4628942" cy="1108785"/>
            </a:xfrm>
          </p:grpSpPr>
          <p:grpSp>
            <p:nvGrpSpPr>
              <p:cNvPr id="12" name="Group 11"/>
              <p:cNvGrpSpPr/>
              <p:nvPr/>
            </p:nvGrpSpPr>
            <p:grpSpPr>
              <a:xfrm>
                <a:off x="3667788" y="1111926"/>
                <a:ext cx="1214307" cy="1097280"/>
                <a:chOff x="1985042" y="1769035"/>
                <a:chExt cx="1214307" cy="1097280"/>
              </a:xfrm>
            </p:grpSpPr>
            <p:sp>
              <p:nvSpPr>
                <p:cNvPr id="21" name="Oval 20"/>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2" name="TextBox 21"/>
                <p:cNvSpPr txBox="1"/>
                <p:nvPr/>
              </p:nvSpPr>
              <p:spPr>
                <a:xfrm>
                  <a:off x="1985042" y="2121811"/>
                  <a:ext cx="1214307" cy="338554"/>
                </a:xfrm>
                <a:prstGeom prst="rect">
                  <a:avLst/>
                </a:prstGeom>
                <a:noFill/>
              </p:spPr>
              <p:txBody>
                <a:bodyPr wrap="none" rtlCol="0">
                  <a:spAutoFit/>
                </a:bodyPr>
                <a:lstStyle/>
                <a:p>
                  <a:r>
                    <a:rPr lang="en-US" altLang="zh-TW" sz="1600" dirty="0">
                      <a:solidFill>
                        <a:schemeClr val="bg1"/>
                      </a:solidFill>
                    </a:rPr>
                    <a:t>User Group</a:t>
                  </a:r>
                  <a:endParaRPr lang="zh-TW" altLang="en-US" sz="1600" dirty="0">
                    <a:solidFill>
                      <a:schemeClr val="bg1"/>
                    </a:solidFill>
                  </a:endParaRPr>
                </a:p>
              </p:txBody>
            </p:sp>
          </p:grpSp>
          <p:grpSp>
            <p:nvGrpSpPr>
              <p:cNvPr id="13" name="Group 12"/>
              <p:cNvGrpSpPr/>
              <p:nvPr/>
            </p:nvGrpSpPr>
            <p:grpSpPr>
              <a:xfrm>
                <a:off x="5433195" y="1111926"/>
                <a:ext cx="1156086" cy="1097280"/>
                <a:chOff x="2032002" y="1769035"/>
                <a:chExt cx="1156086" cy="1097280"/>
              </a:xfrm>
            </p:grpSpPr>
            <p:sp>
              <p:nvSpPr>
                <p:cNvPr id="19" name="Oval 18"/>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0" name="TextBox 19"/>
                <p:cNvSpPr txBox="1"/>
                <p:nvPr/>
              </p:nvSpPr>
              <p:spPr>
                <a:xfrm>
                  <a:off x="2032002" y="2113291"/>
                  <a:ext cx="1156086" cy="338554"/>
                </a:xfrm>
                <a:prstGeom prst="rect">
                  <a:avLst/>
                </a:prstGeom>
                <a:noFill/>
              </p:spPr>
              <p:txBody>
                <a:bodyPr wrap="none" rtlCol="0">
                  <a:spAutoFit/>
                </a:bodyPr>
                <a:lstStyle/>
                <a:p>
                  <a:r>
                    <a:rPr lang="en-US" altLang="zh-TW" sz="1600" dirty="0">
                      <a:solidFill>
                        <a:schemeClr val="bg1"/>
                      </a:solidFill>
                    </a:rPr>
                    <a:t>Permission</a:t>
                  </a:r>
                  <a:endParaRPr lang="zh-TW" altLang="en-US" sz="1600" dirty="0">
                    <a:solidFill>
                      <a:schemeClr val="bg1"/>
                    </a:solidFill>
                  </a:endParaRPr>
                </a:p>
              </p:txBody>
            </p:sp>
          </p:grpSp>
          <p:grpSp>
            <p:nvGrpSpPr>
              <p:cNvPr id="14" name="Group 13"/>
              <p:cNvGrpSpPr/>
              <p:nvPr/>
            </p:nvGrpSpPr>
            <p:grpSpPr>
              <a:xfrm>
                <a:off x="7193474" y="1100421"/>
                <a:ext cx="1103256" cy="1097280"/>
                <a:chOff x="2049930" y="1769035"/>
                <a:chExt cx="1103256" cy="1097280"/>
              </a:xfrm>
            </p:grpSpPr>
            <p:sp>
              <p:nvSpPr>
                <p:cNvPr id="17" name="Oval 16"/>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8" name="TextBox 17"/>
                <p:cNvSpPr txBox="1"/>
                <p:nvPr/>
              </p:nvSpPr>
              <p:spPr>
                <a:xfrm>
                  <a:off x="2049930" y="2113291"/>
                  <a:ext cx="1068498" cy="338554"/>
                </a:xfrm>
                <a:prstGeom prst="rect">
                  <a:avLst/>
                </a:prstGeom>
                <a:noFill/>
              </p:spPr>
              <p:txBody>
                <a:bodyPr wrap="none" rtlCol="0">
                  <a:spAutoFit/>
                </a:bodyPr>
                <a:lstStyle/>
                <a:p>
                  <a:r>
                    <a:rPr lang="en-US" altLang="zh-TW" sz="1600" dirty="0">
                      <a:solidFill>
                        <a:schemeClr val="bg1"/>
                      </a:solidFill>
                    </a:rPr>
                    <a:t>Employee</a:t>
                  </a:r>
                  <a:endParaRPr lang="zh-TW" altLang="en-US" sz="1600" dirty="0">
                    <a:solidFill>
                      <a:schemeClr val="bg1"/>
                    </a:solidFill>
                  </a:endParaRPr>
                </a:p>
              </p:txBody>
            </p:sp>
          </p:grpSp>
          <p:sp>
            <p:nvSpPr>
              <p:cNvPr id="15" name="Arrow: Right 14"/>
              <p:cNvSpPr/>
              <p:nvPr/>
            </p:nvSpPr>
            <p:spPr>
              <a:xfrm>
                <a:off x="5001454" y="1576753"/>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Arrow: Right 15"/>
              <p:cNvSpPr/>
              <p:nvPr/>
            </p:nvSpPr>
            <p:spPr>
              <a:xfrm>
                <a:off x="6733282" y="1558081"/>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TextBox 8"/>
            <p:cNvSpPr txBox="1"/>
            <p:nvPr/>
          </p:nvSpPr>
          <p:spPr>
            <a:xfrm>
              <a:off x="3678838" y="1751970"/>
              <a:ext cx="428322" cy="338554"/>
            </a:xfrm>
            <a:prstGeom prst="rect">
              <a:avLst/>
            </a:prstGeom>
            <a:noFill/>
          </p:spPr>
          <p:txBody>
            <a:bodyPr wrap="none" rtlCol="0">
              <a:spAutoFit/>
            </a:bodyPr>
            <a:lstStyle/>
            <a:p>
              <a:r>
                <a:rPr lang="en-US" altLang="zh-TW" sz="1600" dirty="0">
                  <a:solidFill>
                    <a:schemeClr val="bg1"/>
                  </a:solidFill>
                </a:rPr>
                <a:t>A1</a:t>
              </a:r>
              <a:endParaRPr lang="zh-TW" altLang="en-US" sz="1600" dirty="0">
                <a:solidFill>
                  <a:schemeClr val="bg1"/>
                </a:solidFill>
              </a:endParaRPr>
            </a:p>
          </p:txBody>
        </p:sp>
        <p:sp>
          <p:nvSpPr>
            <p:cNvPr id="10" name="TextBox 9"/>
            <p:cNvSpPr txBox="1"/>
            <p:nvPr/>
          </p:nvSpPr>
          <p:spPr>
            <a:xfrm>
              <a:off x="5403086" y="1761120"/>
              <a:ext cx="428322" cy="338554"/>
            </a:xfrm>
            <a:prstGeom prst="rect">
              <a:avLst/>
            </a:prstGeom>
            <a:noFill/>
          </p:spPr>
          <p:txBody>
            <a:bodyPr wrap="none" rtlCol="0">
              <a:spAutoFit/>
            </a:bodyPr>
            <a:lstStyle/>
            <a:p>
              <a:r>
                <a:rPr lang="en-US" altLang="zh-TW" sz="1600" dirty="0">
                  <a:solidFill>
                    <a:schemeClr val="bg1"/>
                  </a:solidFill>
                </a:rPr>
                <a:t>A2</a:t>
              </a:r>
              <a:endParaRPr lang="zh-TW" altLang="en-US" sz="1600" dirty="0">
                <a:solidFill>
                  <a:schemeClr val="bg1"/>
                </a:solidFill>
              </a:endParaRPr>
            </a:p>
          </p:txBody>
        </p:sp>
        <p:sp>
          <p:nvSpPr>
            <p:cNvPr id="11" name="TextBox 10"/>
            <p:cNvSpPr txBox="1"/>
            <p:nvPr/>
          </p:nvSpPr>
          <p:spPr>
            <a:xfrm>
              <a:off x="7114206" y="1738862"/>
              <a:ext cx="428322" cy="338554"/>
            </a:xfrm>
            <a:prstGeom prst="rect">
              <a:avLst/>
            </a:prstGeom>
            <a:noFill/>
          </p:spPr>
          <p:txBody>
            <a:bodyPr wrap="none" rtlCol="0">
              <a:spAutoFit/>
            </a:bodyPr>
            <a:lstStyle/>
            <a:p>
              <a:r>
                <a:rPr lang="en-US" altLang="zh-TW" sz="1600" dirty="0">
                  <a:solidFill>
                    <a:schemeClr val="bg1"/>
                  </a:solidFill>
                </a:rPr>
                <a:t>A3</a:t>
              </a:r>
              <a:endParaRPr lang="zh-TW" altLang="en-US" sz="1600" dirty="0">
                <a:solidFill>
                  <a:schemeClr val="bg1"/>
                </a:solidFill>
              </a:endParaRPr>
            </a:p>
          </p:txBody>
        </p:sp>
      </p:grpSp>
      <p:grpSp>
        <p:nvGrpSpPr>
          <p:cNvPr id="65" name="Group 64">
            <a:extLst>
              <a:ext uri="{FF2B5EF4-FFF2-40B4-BE49-F238E27FC236}">
                <a16:creationId xmlns:a16="http://schemas.microsoft.com/office/drawing/2014/main" id="{951973E3-416F-49E9-81A4-0ACFFE645767}"/>
              </a:ext>
            </a:extLst>
          </p:cNvPr>
          <p:cNvGrpSpPr/>
          <p:nvPr/>
        </p:nvGrpSpPr>
        <p:grpSpPr>
          <a:xfrm>
            <a:off x="3322370" y="3445584"/>
            <a:ext cx="7550735" cy="2618281"/>
            <a:chOff x="3326278" y="3089834"/>
            <a:chExt cx="7550735" cy="2618281"/>
          </a:xfrm>
        </p:grpSpPr>
        <p:grpSp>
          <p:nvGrpSpPr>
            <p:cNvPr id="66" name="Group 65">
              <a:extLst>
                <a:ext uri="{FF2B5EF4-FFF2-40B4-BE49-F238E27FC236}">
                  <a16:creationId xmlns:a16="http://schemas.microsoft.com/office/drawing/2014/main" id="{847D4E24-DAC3-4380-8FA3-91FCB0D586A9}"/>
                </a:ext>
              </a:extLst>
            </p:cNvPr>
            <p:cNvGrpSpPr/>
            <p:nvPr/>
          </p:nvGrpSpPr>
          <p:grpSpPr>
            <a:xfrm>
              <a:off x="3326278" y="3131667"/>
              <a:ext cx="7550735" cy="2576448"/>
              <a:chOff x="3717365" y="2832843"/>
              <a:chExt cx="7550735" cy="2576448"/>
            </a:xfrm>
          </p:grpSpPr>
          <p:grpSp>
            <p:nvGrpSpPr>
              <p:cNvPr id="74" name="Group 73">
                <a:extLst>
                  <a:ext uri="{FF2B5EF4-FFF2-40B4-BE49-F238E27FC236}">
                    <a16:creationId xmlns:a16="http://schemas.microsoft.com/office/drawing/2014/main" id="{B8084453-5649-4730-83BC-EFDFCEAF562C}"/>
                  </a:ext>
                </a:extLst>
              </p:cNvPr>
              <p:cNvGrpSpPr/>
              <p:nvPr/>
            </p:nvGrpSpPr>
            <p:grpSpPr>
              <a:xfrm>
                <a:off x="3717365" y="2832843"/>
                <a:ext cx="1097280" cy="1097280"/>
                <a:chOff x="2055906" y="1769035"/>
                <a:chExt cx="1097280" cy="1097280"/>
              </a:xfrm>
            </p:grpSpPr>
            <p:sp>
              <p:nvSpPr>
                <p:cNvPr id="100" name="Oval 99">
                  <a:extLst>
                    <a:ext uri="{FF2B5EF4-FFF2-40B4-BE49-F238E27FC236}">
                      <a16:creationId xmlns:a16="http://schemas.microsoft.com/office/drawing/2014/main" id="{F862F9B1-7592-4199-AF41-56F471E80D04}"/>
                    </a:ext>
                  </a:extLst>
                </p:cNvPr>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01" name="TextBox 100">
                  <a:extLst>
                    <a:ext uri="{FF2B5EF4-FFF2-40B4-BE49-F238E27FC236}">
                      <a16:creationId xmlns:a16="http://schemas.microsoft.com/office/drawing/2014/main" id="{E3312098-7A43-4831-AF39-B3ED53EF37F2}"/>
                    </a:ext>
                  </a:extLst>
                </p:cNvPr>
                <p:cNvSpPr txBox="1"/>
                <p:nvPr/>
              </p:nvSpPr>
              <p:spPr>
                <a:xfrm>
                  <a:off x="2167214" y="2133009"/>
                  <a:ext cx="844077" cy="338554"/>
                </a:xfrm>
                <a:prstGeom prst="rect">
                  <a:avLst/>
                </a:prstGeom>
                <a:noFill/>
              </p:spPr>
              <p:txBody>
                <a:bodyPr wrap="none" rtlCol="0">
                  <a:spAutoFit/>
                </a:bodyPr>
                <a:lstStyle/>
                <a:p>
                  <a:r>
                    <a:rPr lang="en-US" altLang="zh-TW" sz="1600" dirty="0">
                      <a:solidFill>
                        <a:schemeClr val="bg1"/>
                      </a:solidFill>
                    </a:rPr>
                    <a:t>Factory</a:t>
                  </a:r>
                  <a:endParaRPr lang="zh-TW" altLang="en-US" sz="1600" dirty="0">
                    <a:solidFill>
                      <a:schemeClr val="bg1"/>
                    </a:solidFill>
                  </a:endParaRPr>
                </a:p>
              </p:txBody>
            </p:sp>
          </p:grpSp>
          <p:grpSp>
            <p:nvGrpSpPr>
              <p:cNvPr id="75" name="Group 74">
                <a:extLst>
                  <a:ext uri="{FF2B5EF4-FFF2-40B4-BE49-F238E27FC236}">
                    <a16:creationId xmlns:a16="http://schemas.microsoft.com/office/drawing/2014/main" id="{42B2E090-4338-40E9-8B6D-14E177ECC94F}"/>
                  </a:ext>
                </a:extLst>
              </p:cNvPr>
              <p:cNvGrpSpPr/>
              <p:nvPr/>
            </p:nvGrpSpPr>
            <p:grpSpPr>
              <a:xfrm>
                <a:off x="5322047" y="4312011"/>
                <a:ext cx="1124026" cy="1097280"/>
                <a:chOff x="2055906" y="1769035"/>
                <a:chExt cx="1124026" cy="1097280"/>
              </a:xfrm>
            </p:grpSpPr>
            <p:sp>
              <p:nvSpPr>
                <p:cNvPr id="98" name="Oval 97">
                  <a:extLst>
                    <a:ext uri="{FF2B5EF4-FFF2-40B4-BE49-F238E27FC236}">
                      <a16:creationId xmlns:a16="http://schemas.microsoft.com/office/drawing/2014/main" id="{7634CC46-3F12-4C8E-BBDD-A41425444A3B}"/>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9" name="TextBox 98">
                  <a:extLst>
                    <a:ext uri="{FF2B5EF4-FFF2-40B4-BE49-F238E27FC236}">
                      <a16:creationId xmlns:a16="http://schemas.microsoft.com/office/drawing/2014/main" id="{0B42FA2C-B8C1-4444-A0EC-2EB673B60BA2}"/>
                    </a:ext>
                  </a:extLst>
                </p:cNvPr>
                <p:cNvSpPr txBox="1"/>
                <p:nvPr/>
              </p:nvSpPr>
              <p:spPr>
                <a:xfrm>
                  <a:off x="2055906" y="2133009"/>
                  <a:ext cx="1124026" cy="338554"/>
                </a:xfrm>
                <a:prstGeom prst="rect">
                  <a:avLst/>
                </a:prstGeom>
                <a:noFill/>
              </p:spPr>
              <p:txBody>
                <a:bodyPr wrap="none" rtlCol="0">
                  <a:spAutoFit/>
                </a:bodyPr>
                <a:lstStyle/>
                <a:p>
                  <a:r>
                    <a:rPr lang="en-US" altLang="zh-TW" sz="1600" dirty="0">
                      <a:solidFill>
                        <a:schemeClr val="bg1"/>
                      </a:solidFill>
                    </a:rPr>
                    <a:t>IoT Device</a:t>
                  </a:r>
                  <a:endParaRPr lang="zh-TW" altLang="en-US" sz="1600" dirty="0">
                    <a:solidFill>
                      <a:schemeClr val="bg1"/>
                    </a:solidFill>
                  </a:endParaRPr>
                </a:p>
              </p:txBody>
            </p:sp>
          </p:grpSp>
          <p:grpSp>
            <p:nvGrpSpPr>
              <p:cNvPr id="76" name="Group 75">
                <a:extLst>
                  <a:ext uri="{FF2B5EF4-FFF2-40B4-BE49-F238E27FC236}">
                    <a16:creationId xmlns:a16="http://schemas.microsoft.com/office/drawing/2014/main" id="{76144B94-1A77-4484-B6EE-D554AC937C0B}"/>
                  </a:ext>
                </a:extLst>
              </p:cNvPr>
              <p:cNvGrpSpPr/>
              <p:nvPr/>
            </p:nvGrpSpPr>
            <p:grpSpPr>
              <a:xfrm>
                <a:off x="5959818" y="2832843"/>
                <a:ext cx="1162498" cy="1097280"/>
                <a:chOff x="2000406" y="1769035"/>
                <a:chExt cx="1162498" cy="1097280"/>
              </a:xfrm>
            </p:grpSpPr>
            <p:sp>
              <p:nvSpPr>
                <p:cNvPr id="96" name="Oval 95">
                  <a:extLst>
                    <a:ext uri="{FF2B5EF4-FFF2-40B4-BE49-F238E27FC236}">
                      <a16:creationId xmlns:a16="http://schemas.microsoft.com/office/drawing/2014/main" id="{BE9422DD-FBC3-4232-8571-0613510A9457}"/>
                    </a:ext>
                  </a:extLst>
                </p:cNvPr>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7" name="TextBox 96">
                  <a:extLst>
                    <a:ext uri="{FF2B5EF4-FFF2-40B4-BE49-F238E27FC236}">
                      <a16:creationId xmlns:a16="http://schemas.microsoft.com/office/drawing/2014/main" id="{C56E6B71-2C39-4876-B808-7548ED238328}"/>
                    </a:ext>
                  </a:extLst>
                </p:cNvPr>
                <p:cNvSpPr txBox="1"/>
                <p:nvPr/>
              </p:nvSpPr>
              <p:spPr>
                <a:xfrm>
                  <a:off x="2000406" y="2133009"/>
                  <a:ext cx="1162498" cy="338554"/>
                </a:xfrm>
                <a:prstGeom prst="rect">
                  <a:avLst/>
                </a:prstGeom>
                <a:noFill/>
              </p:spPr>
              <p:txBody>
                <a:bodyPr wrap="none" rtlCol="0">
                  <a:spAutoFit/>
                </a:bodyPr>
                <a:lstStyle/>
                <a:p>
                  <a:r>
                    <a:rPr lang="en-US" altLang="zh-TW" sz="1600" dirty="0">
                      <a:solidFill>
                        <a:schemeClr val="bg1"/>
                      </a:solidFill>
                    </a:rPr>
                    <a:t>Equipment</a:t>
                  </a:r>
                  <a:endParaRPr lang="zh-TW" altLang="en-US" sz="1600" dirty="0">
                    <a:solidFill>
                      <a:schemeClr val="bg1"/>
                    </a:solidFill>
                  </a:endParaRPr>
                </a:p>
              </p:txBody>
            </p:sp>
          </p:grpSp>
          <p:sp>
            <p:nvSpPr>
              <p:cNvPr id="77" name="Arrow: Right 76">
                <a:extLst>
                  <a:ext uri="{FF2B5EF4-FFF2-40B4-BE49-F238E27FC236}">
                    <a16:creationId xmlns:a16="http://schemas.microsoft.com/office/drawing/2014/main" id="{63563C74-2107-48B8-B47D-AEB9D766946A}"/>
                  </a:ext>
                </a:extLst>
              </p:cNvPr>
              <p:cNvSpPr/>
              <p:nvPr/>
            </p:nvSpPr>
            <p:spPr>
              <a:xfrm rot="18579803">
                <a:off x="6079214" y="3999106"/>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Arrow: Right 77">
                <a:extLst>
                  <a:ext uri="{FF2B5EF4-FFF2-40B4-BE49-F238E27FC236}">
                    <a16:creationId xmlns:a16="http://schemas.microsoft.com/office/drawing/2014/main" id="{11593866-A964-4768-B075-21232D856E1C}"/>
                  </a:ext>
                </a:extLst>
              </p:cNvPr>
              <p:cNvSpPr/>
              <p:nvPr/>
            </p:nvSpPr>
            <p:spPr>
              <a:xfrm>
                <a:off x="5026209" y="3308868"/>
                <a:ext cx="747061"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9" name="Group 78">
                <a:extLst>
                  <a:ext uri="{FF2B5EF4-FFF2-40B4-BE49-F238E27FC236}">
                    <a16:creationId xmlns:a16="http://schemas.microsoft.com/office/drawing/2014/main" id="{9AC03492-18CD-4965-B4C3-FE71F172A035}"/>
                  </a:ext>
                </a:extLst>
              </p:cNvPr>
              <p:cNvGrpSpPr/>
              <p:nvPr/>
            </p:nvGrpSpPr>
            <p:grpSpPr>
              <a:xfrm>
                <a:off x="6926730" y="4312011"/>
                <a:ext cx="1097280" cy="1097280"/>
                <a:chOff x="2055906" y="1769035"/>
                <a:chExt cx="1097280" cy="1097280"/>
              </a:xfrm>
            </p:grpSpPr>
            <p:sp>
              <p:nvSpPr>
                <p:cNvPr id="94" name="Oval 93">
                  <a:extLst>
                    <a:ext uri="{FF2B5EF4-FFF2-40B4-BE49-F238E27FC236}">
                      <a16:creationId xmlns:a16="http://schemas.microsoft.com/office/drawing/2014/main" id="{D3D3D744-2FC5-43E3-A725-108080BF4236}"/>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5" name="TextBox 94">
                  <a:extLst>
                    <a:ext uri="{FF2B5EF4-FFF2-40B4-BE49-F238E27FC236}">
                      <a16:creationId xmlns:a16="http://schemas.microsoft.com/office/drawing/2014/main" id="{F4185589-FFBC-46BF-BD60-2B111F6B89AF}"/>
                    </a:ext>
                  </a:extLst>
                </p:cNvPr>
                <p:cNvSpPr txBox="1"/>
                <p:nvPr/>
              </p:nvSpPr>
              <p:spPr>
                <a:xfrm>
                  <a:off x="2115161" y="2133009"/>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grpSp>
          <p:sp>
            <p:nvSpPr>
              <p:cNvPr id="80" name="Arrow: Right 79">
                <a:extLst>
                  <a:ext uri="{FF2B5EF4-FFF2-40B4-BE49-F238E27FC236}">
                    <a16:creationId xmlns:a16="http://schemas.microsoft.com/office/drawing/2014/main" id="{88DFD23D-B8AA-4A12-B4F5-DBB91CF62A15}"/>
                  </a:ext>
                </a:extLst>
              </p:cNvPr>
              <p:cNvSpPr/>
              <p:nvPr/>
            </p:nvSpPr>
            <p:spPr>
              <a:xfrm rot="10800000">
                <a:off x="6527228"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1" name="Group 80">
                <a:extLst>
                  <a:ext uri="{FF2B5EF4-FFF2-40B4-BE49-F238E27FC236}">
                    <a16:creationId xmlns:a16="http://schemas.microsoft.com/office/drawing/2014/main" id="{3176829B-9FFA-4FCD-93AD-B0D5D327ECFF}"/>
                  </a:ext>
                </a:extLst>
              </p:cNvPr>
              <p:cNvGrpSpPr/>
              <p:nvPr/>
            </p:nvGrpSpPr>
            <p:grpSpPr>
              <a:xfrm>
                <a:off x="8531413" y="4312011"/>
                <a:ext cx="1097280" cy="1097280"/>
                <a:chOff x="2055906" y="1769035"/>
                <a:chExt cx="1097280" cy="1097280"/>
              </a:xfrm>
            </p:grpSpPr>
            <p:sp>
              <p:nvSpPr>
                <p:cNvPr id="92" name="Oval 91">
                  <a:extLst>
                    <a:ext uri="{FF2B5EF4-FFF2-40B4-BE49-F238E27FC236}">
                      <a16:creationId xmlns:a16="http://schemas.microsoft.com/office/drawing/2014/main" id="{E48DE36E-8E4F-4F06-B4AD-8E84B355ED2B}"/>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3" name="TextBox 92">
                  <a:extLst>
                    <a:ext uri="{FF2B5EF4-FFF2-40B4-BE49-F238E27FC236}">
                      <a16:creationId xmlns:a16="http://schemas.microsoft.com/office/drawing/2014/main" id="{D40891C2-91D3-4A50-9049-EA43F60ED6CD}"/>
                    </a:ext>
                  </a:extLst>
                </p:cNvPr>
                <p:cNvSpPr txBox="1"/>
                <p:nvPr/>
              </p:nvSpPr>
              <p:spPr>
                <a:xfrm>
                  <a:off x="2165162" y="1994509"/>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grpSp>
          <p:sp>
            <p:nvSpPr>
              <p:cNvPr id="82" name="Arrow: Right 81">
                <a:extLst>
                  <a:ext uri="{FF2B5EF4-FFF2-40B4-BE49-F238E27FC236}">
                    <a16:creationId xmlns:a16="http://schemas.microsoft.com/office/drawing/2014/main" id="{C34F17DF-6156-48D7-BD3D-4957DDA74CB8}"/>
                  </a:ext>
                </a:extLst>
              </p:cNvPr>
              <p:cNvSpPr/>
              <p:nvPr/>
            </p:nvSpPr>
            <p:spPr>
              <a:xfrm>
                <a:off x="8143494"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Group 82">
                <a:extLst>
                  <a:ext uri="{FF2B5EF4-FFF2-40B4-BE49-F238E27FC236}">
                    <a16:creationId xmlns:a16="http://schemas.microsoft.com/office/drawing/2014/main" id="{170628F4-A601-43CC-ACEE-04F7420150EE}"/>
                  </a:ext>
                </a:extLst>
              </p:cNvPr>
              <p:cNvGrpSpPr/>
              <p:nvPr/>
            </p:nvGrpSpPr>
            <p:grpSpPr>
              <a:xfrm>
                <a:off x="10101370" y="4312011"/>
                <a:ext cx="1166730" cy="1097280"/>
                <a:chOff x="2021180" y="1769035"/>
                <a:chExt cx="1166730" cy="1097280"/>
              </a:xfrm>
            </p:grpSpPr>
            <p:sp>
              <p:nvSpPr>
                <p:cNvPr id="90" name="Oval 89">
                  <a:extLst>
                    <a:ext uri="{FF2B5EF4-FFF2-40B4-BE49-F238E27FC236}">
                      <a16:creationId xmlns:a16="http://schemas.microsoft.com/office/drawing/2014/main" id="{BCB75023-E7FE-4BB7-9282-AF19205AE58C}"/>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1" name="TextBox 90">
                  <a:extLst>
                    <a:ext uri="{FF2B5EF4-FFF2-40B4-BE49-F238E27FC236}">
                      <a16:creationId xmlns:a16="http://schemas.microsoft.com/office/drawing/2014/main" id="{5D800680-835D-479F-8846-A02F021F5A3D}"/>
                    </a:ext>
                  </a:extLst>
                </p:cNvPr>
                <p:cNvSpPr txBox="1"/>
                <p:nvPr/>
              </p:nvSpPr>
              <p:spPr>
                <a:xfrm>
                  <a:off x="2021180" y="2133009"/>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grpSp>
          <p:sp>
            <p:nvSpPr>
              <p:cNvPr id="84" name="Arrow: Right 83">
                <a:extLst>
                  <a:ext uri="{FF2B5EF4-FFF2-40B4-BE49-F238E27FC236}">
                    <a16:creationId xmlns:a16="http://schemas.microsoft.com/office/drawing/2014/main" id="{0E15387A-6C7B-4429-BAB3-58FDB89493C6}"/>
                  </a:ext>
                </a:extLst>
              </p:cNvPr>
              <p:cNvSpPr/>
              <p:nvPr/>
            </p:nvSpPr>
            <p:spPr>
              <a:xfrm>
                <a:off x="9723030"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 name="Group 84">
                <a:extLst>
                  <a:ext uri="{FF2B5EF4-FFF2-40B4-BE49-F238E27FC236}">
                    <a16:creationId xmlns:a16="http://schemas.microsoft.com/office/drawing/2014/main" id="{61C456DA-6626-4316-9329-B736518C469B}"/>
                  </a:ext>
                </a:extLst>
              </p:cNvPr>
              <p:cNvGrpSpPr/>
              <p:nvPr/>
            </p:nvGrpSpPr>
            <p:grpSpPr>
              <a:xfrm>
                <a:off x="8198994" y="2832843"/>
                <a:ext cx="1097280" cy="1097280"/>
                <a:chOff x="2055906" y="1769035"/>
                <a:chExt cx="1097280" cy="1097280"/>
              </a:xfrm>
            </p:grpSpPr>
            <p:sp>
              <p:nvSpPr>
                <p:cNvPr id="88" name="Oval 87">
                  <a:extLst>
                    <a:ext uri="{FF2B5EF4-FFF2-40B4-BE49-F238E27FC236}">
                      <a16:creationId xmlns:a16="http://schemas.microsoft.com/office/drawing/2014/main" id="{F594CD35-0A44-42F1-98AF-CCFD7B03976B}"/>
                    </a:ext>
                  </a:extLst>
                </p:cNvPr>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89" name="TextBox 88">
                  <a:extLst>
                    <a:ext uri="{FF2B5EF4-FFF2-40B4-BE49-F238E27FC236}">
                      <a16:creationId xmlns:a16="http://schemas.microsoft.com/office/drawing/2014/main" id="{51502D92-56AC-4E26-BCDF-07FDC2FDBB4E}"/>
                    </a:ext>
                  </a:extLst>
                </p:cNvPr>
                <p:cNvSpPr txBox="1"/>
                <p:nvPr/>
              </p:nvSpPr>
              <p:spPr>
                <a:xfrm>
                  <a:off x="2089048" y="2009556"/>
                  <a:ext cx="1051890" cy="584775"/>
                </a:xfrm>
                <a:prstGeom prst="rect">
                  <a:avLst/>
                </a:prstGeom>
                <a:noFill/>
              </p:spPr>
              <p:txBody>
                <a:bodyPr wrap="none" rtlCol="0">
                  <a:spAutoFit/>
                </a:bodyPr>
                <a:lstStyle/>
                <a:p>
                  <a:pPr algn="ctr"/>
                  <a:r>
                    <a:rPr lang="en-US" altLang="zh-TW" sz="1600" dirty="0">
                      <a:solidFill>
                        <a:schemeClr val="bg1"/>
                      </a:solidFill>
                    </a:rPr>
                    <a:t>SF Device</a:t>
                  </a:r>
                </a:p>
                <a:p>
                  <a:pPr algn="ctr"/>
                  <a:r>
                    <a:rPr lang="en-US" altLang="zh-TW" sz="1600" dirty="0">
                      <a:solidFill>
                        <a:schemeClr val="bg1"/>
                      </a:solidFill>
                    </a:rPr>
                    <a:t>SDK</a:t>
                  </a:r>
                  <a:endParaRPr lang="zh-TW" altLang="en-US" sz="1600" dirty="0">
                    <a:solidFill>
                      <a:schemeClr val="bg1"/>
                    </a:solidFill>
                  </a:endParaRPr>
                </a:p>
              </p:txBody>
            </p:sp>
          </p:grpSp>
          <p:sp>
            <p:nvSpPr>
              <p:cNvPr id="86" name="Arrow: Right 85">
                <a:extLst>
                  <a:ext uri="{FF2B5EF4-FFF2-40B4-BE49-F238E27FC236}">
                    <a16:creationId xmlns:a16="http://schemas.microsoft.com/office/drawing/2014/main" id="{C37FF868-6ED7-428C-A84A-2D75FB6ABC07}"/>
                  </a:ext>
                </a:extLst>
              </p:cNvPr>
              <p:cNvSpPr/>
              <p:nvPr/>
            </p:nvSpPr>
            <p:spPr>
              <a:xfrm>
                <a:off x="7310014" y="3308868"/>
                <a:ext cx="747061"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Arrow: Right 86">
                <a:extLst>
                  <a:ext uri="{FF2B5EF4-FFF2-40B4-BE49-F238E27FC236}">
                    <a16:creationId xmlns:a16="http://schemas.microsoft.com/office/drawing/2014/main" id="{265CD9E6-636C-49CD-844E-6AE5D2028FDA}"/>
                  </a:ext>
                </a:extLst>
              </p:cNvPr>
              <p:cNvSpPr/>
              <p:nvPr/>
            </p:nvSpPr>
            <p:spPr>
              <a:xfrm rot="2556246">
                <a:off x="4752205" y="3922178"/>
                <a:ext cx="854497" cy="256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7" name="TextBox 66">
              <a:extLst>
                <a:ext uri="{FF2B5EF4-FFF2-40B4-BE49-F238E27FC236}">
                  <a16:creationId xmlns:a16="http://schemas.microsoft.com/office/drawing/2014/main" id="{31593B40-79A8-4652-B3E5-5EA911E300BF}"/>
                </a:ext>
              </a:extLst>
            </p:cNvPr>
            <p:cNvSpPr txBox="1"/>
            <p:nvPr/>
          </p:nvSpPr>
          <p:spPr>
            <a:xfrm>
              <a:off x="3678838" y="3207848"/>
              <a:ext cx="412292" cy="338554"/>
            </a:xfrm>
            <a:prstGeom prst="rect">
              <a:avLst/>
            </a:prstGeom>
            <a:noFill/>
          </p:spPr>
          <p:txBody>
            <a:bodyPr wrap="none" rtlCol="0">
              <a:spAutoFit/>
            </a:bodyPr>
            <a:lstStyle/>
            <a:p>
              <a:r>
                <a:rPr lang="en-US" altLang="zh-TW" sz="1600" dirty="0">
                  <a:solidFill>
                    <a:schemeClr val="bg1"/>
                  </a:solidFill>
                </a:rPr>
                <a:t>B1</a:t>
              </a:r>
              <a:endParaRPr lang="zh-TW" altLang="en-US" sz="1600" dirty="0">
                <a:solidFill>
                  <a:schemeClr val="bg1"/>
                </a:solidFill>
              </a:endParaRPr>
            </a:p>
          </p:txBody>
        </p:sp>
        <p:sp>
          <p:nvSpPr>
            <p:cNvPr id="68" name="TextBox 67">
              <a:extLst>
                <a:ext uri="{FF2B5EF4-FFF2-40B4-BE49-F238E27FC236}">
                  <a16:creationId xmlns:a16="http://schemas.microsoft.com/office/drawing/2014/main" id="{49FCE236-3020-4783-8A22-096FD8E988B0}"/>
                </a:ext>
              </a:extLst>
            </p:cNvPr>
            <p:cNvSpPr txBox="1"/>
            <p:nvPr/>
          </p:nvSpPr>
          <p:spPr>
            <a:xfrm>
              <a:off x="5270536" y="4668969"/>
              <a:ext cx="412292" cy="338554"/>
            </a:xfrm>
            <a:prstGeom prst="rect">
              <a:avLst/>
            </a:prstGeom>
            <a:noFill/>
          </p:spPr>
          <p:txBody>
            <a:bodyPr wrap="none" rtlCol="0">
              <a:spAutoFit/>
            </a:bodyPr>
            <a:lstStyle/>
            <a:p>
              <a:r>
                <a:rPr lang="en-US" altLang="zh-TW" sz="1600" dirty="0">
                  <a:solidFill>
                    <a:schemeClr val="bg1"/>
                  </a:solidFill>
                </a:rPr>
                <a:t>B2</a:t>
              </a:r>
              <a:endParaRPr lang="zh-TW" altLang="en-US" sz="1600" dirty="0">
                <a:solidFill>
                  <a:schemeClr val="bg1"/>
                </a:solidFill>
              </a:endParaRPr>
            </a:p>
          </p:txBody>
        </p:sp>
        <p:sp>
          <p:nvSpPr>
            <p:cNvPr id="69" name="TextBox 68">
              <a:extLst>
                <a:ext uri="{FF2B5EF4-FFF2-40B4-BE49-F238E27FC236}">
                  <a16:creationId xmlns:a16="http://schemas.microsoft.com/office/drawing/2014/main" id="{5BFEFA2B-6AFD-41FE-8FA4-5D9294880161}"/>
                </a:ext>
              </a:extLst>
            </p:cNvPr>
            <p:cNvSpPr txBox="1"/>
            <p:nvPr/>
          </p:nvSpPr>
          <p:spPr>
            <a:xfrm>
              <a:off x="5959510" y="3221333"/>
              <a:ext cx="412292" cy="338554"/>
            </a:xfrm>
            <a:prstGeom prst="rect">
              <a:avLst/>
            </a:prstGeom>
            <a:noFill/>
          </p:spPr>
          <p:txBody>
            <a:bodyPr wrap="none" rtlCol="0">
              <a:spAutoFit/>
            </a:bodyPr>
            <a:lstStyle/>
            <a:p>
              <a:r>
                <a:rPr lang="en-US" altLang="zh-TW" sz="1600" dirty="0">
                  <a:solidFill>
                    <a:schemeClr val="bg1"/>
                  </a:solidFill>
                </a:rPr>
                <a:t>B3</a:t>
              </a:r>
              <a:endParaRPr lang="zh-TW" altLang="en-US" sz="1600" dirty="0">
                <a:solidFill>
                  <a:schemeClr val="bg1"/>
                </a:solidFill>
              </a:endParaRPr>
            </a:p>
          </p:txBody>
        </p:sp>
        <p:sp>
          <p:nvSpPr>
            <p:cNvPr id="70" name="TextBox 69">
              <a:extLst>
                <a:ext uri="{FF2B5EF4-FFF2-40B4-BE49-F238E27FC236}">
                  <a16:creationId xmlns:a16="http://schemas.microsoft.com/office/drawing/2014/main" id="{F13A91D0-EC26-43FC-A2DE-F56D08E2863B}"/>
                </a:ext>
              </a:extLst>
            </p:cNvPr>
            <p:cNvSpPr txBox="1"/>
            <p:nvPr/>
          </p:nvSpPr>
          <p:spPr>
            <a:xfrm>
              <a:off x="6887169" y="4696185"/>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
          <p:nvSpPr>
            <p:cNvPr id="71" name="TextBox 70">
              <a:extLst>
                <a:ext uri="{FF2B5EF4-FFF2-40B4-BE49-F238E27FC236}">
                  <a16:creationId xmlns:a16="http://schemas.microsoft.com/office/drawing/2014/main" id="{19006F55-186E-4A7B-B536-32A6EE54EC03}"/>
                </a:ext>
              </a:extLst>
            </p:cNvPr>
            <p:cNvSpPr txBox="1"/>
            <p:nvPr/>
          </p:nvSpPr>
          <p:spPr>
            <a:xfrm>
              <a:off x="8493286" y="4574267"/>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
          <p:nvSpPr>
            <p:cNvPr id="72" name="TextBox 71">
              <a:extLst>
                <a:ext uri="{FF2B5EF4-FFF2-40B4-BE49-F238E27FC236}">
                  <a16:creationId xmlns:a16="http://schemas.microsoft.com/office/drawing/2014/main" id="{A6943322-76F6-403A-B103-4ED30BF4582E}"/>
                </a:ext>
              </a:extLst>
            </p:cNvPr>
            <p:cNvSpPr txBox="1"/>
            <p:nvPr/>
          </p:nvSpPr>
          <p:spPr>
            <a:xfrm>
              <a:off x="8172710" y="3089834"/>
              <a:ext cx="412292" cy="338554"/>
            </a:xfrm>
            <a:prstGeom prst="rect">
              <a:avLst/>
            </a:prstGeom>
            <a:noFill/>
          </p:spPr>
          <p:txBody>
            <a:bodyPr wrap="none" rtlCol="0">
              <a:spAutoFit/>
            </a:bodyPr>
            <a:lstStyle/>
            <a:p>
              <a:r>
                <a:rPr lang="en-US" altLang="zh-TW" sz="1600" dirty="0">
                  <a:solidFill>
                    <a:schemeClr val="bg1"/>
                  </a:solidFill>
                </a:rPr>
                <a:t>B5</a:t>
              </a:r>
              <a:endParaRPr lang="zh-TW" altLang="en-US" sz="1600" dirty="0">
                <a:solidFill>
                  <a:schemeClr val="bg1"/>
                </a:solidFill>
              </a:endParaRPr>
            </a:p>
          </p:txBody>
        </p:sp>
        <p:sp>
          <p:nvSpPr>
            <p:cNvPr id="73" name="TextBox 72">
              <a:extLst>
                <a:ext uri="{FF2B5EF4-FFF2-40B4-BE49-F238E27FC236}">
                  <a16:creationId xmlns:a16="http://schemas.microsoft.com/office/drawing/2014/main" id="{48F6B979-2B0B-4C02-A5D4-A2B6117D022A}"/>
                </a:ext>
              </a:extLst>
            </p:cNvPr>
            <p:cNvSpPr txBox="1"/>
            <p:nvPr/>
          </p:nvSpPr>
          <p:spPr>
            <a:xfrm>
              <a:off x="10093752" y="4692660"/>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grpSp>
    </p:spTree>
    <p:extLst>
      <p:ext uri="{BB962C8B-B14F-4D97-AF65-F5344CB8AC3E}">
        <p14:creationId xmlns:p14="http://schemas.microsoft.com/office/powerpoint/2010/main" val="33001475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22" y="3654664"/>
            <a:ext cx="10792560" cy="2694984"/>
          </a:xfrm>
          <a:prstGeom prst="rect">
            <a:avLst/>
          </a:prstGeom>
        </p:spPr>
      </p:pic>
      <p:sp>
        <p:nvSpPr>
          <p:cNvPr id="2" name="Title 1"/>
          <p:cNvSpPr>
            <a:spLocks noGrp="1"/>
          </p:cNvSpPr>
          <p:nvPr>
            <p:ph type="title"/>
          </p:nvPr>
        </p:nvSpPr>
        <p:spPr/>
        <p:txBody>
          <a:bodyPr/>
          <a:lstStyle/>
          <a:p>
            <a:r>
              <a:rPr lang="en-US" altLang="zh-TW" dirty="0"/>
              <a:t>Define Equipment</a:t>
            </a:r>
            <a:endParaRPr lang="zh-TW" altLang="en-US" dirty="0"/>
          </a:p>
        </p:txBody>
      </p:sp>
      <p:pic>
        <p:nvPicPr>
          <p:cNvPr id="14" name="Picture 13"/>
          <p:cNvPicPr>
            <a:picLocks noChangeAspect="1"/>
          </p:cNvPicPr>
          <p:nvPr/>
        </p:nvPicPr>
        <p:blipFill>
          <a:blip r:embed="rId4"/>
          <a:stretch>
            <a:fillRect/>
          </a:stretch>
        </p:blipFill>
        <p:spPr>
          <a:xfrm>
            <a:off x="520089" y="2355273"/>
            <a:ext cx="10778293" cy="1222571"/>
          </a:xfrm>
          <a:prstGeom prst="rect">
            <a:avLst/>
          </a:prstGeom>
        </p:spPr>
      </p:pic>
      <p:sp>
        <p:nvSpPr>
          <p:cNvPr id="6" name="TextBox 5"/>
          <p:cNvSpPr txBox="1"/>
          <p:nvPr/>
        </p:nvSpPr>
        <p:spPr>
          <a:xfrm>
            <a:off x="520089" y="1341072"/>
            <a:ext cx="1547860" cy="461665"/>
          </a:xfrm>
          <a:prstGeom prst="rect">
            <a:avLst/>
          </a:prstGeom>
          <a:solidFill>
            <a:schemeClr val="bg1"/>
          </a:solidFill>
        </p:spPr>
        <p:txBody>
          <a:bodyPr wrap="none" rtlCol="0">
            <a:spAutoFit/>
          </a:bodyPr>
          <a:lstStyle/>
          <a:p>
            <a:r>
              <a:rPr lang="en-US" altLang="zh-TW" sz="2400" dirty="0">
                <a:solidFill>
                  <a:srgbClr val="FF0000"/>
                </a:solidFill>
              </a:rPr>
              <a:t>Equipment</a:t>
            </a:r>
            <a:endParaRPr lang="zh-TW" altLang="en-US" sz="2400" dirty="0">
              <a:solidFill>
                <a:srgbClr val="FF0000"/>
              </a:solidFill>
            </a:endParaRPr>
          </a:p>
        </p:txBody>
      </p:sp>
      <p:sp>
        <p:nvSpPr>
          <p:cNvPr id="7" name="Rectangle 6"/>
          <p:cNvSpPr/>
          <p:nvPr/>
        </p:nvSpPr>
        <p:spPr>
          <a:xfrm>
            <a:off x="10004113" y="2917409"/>
            <a:ext cx="1178406" cy="354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7"/>
          <p:cNvSpPr/>
          <p:nvPr/>
        </p:nvSpPr>
        <p:spPr>
          <a:xfrm>
            <a:off x="2931367" y="4350327"/>
            <a:ext cx="3836577" cy="7758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p:cNvSpPr/>
          <p:nvPr/>
        </p:nvSpPr>
        <p:spPr>
          <a:xfrm>
            <a:off x="2675058" y="5126182"/>
            <a:ext cx="4092886" cy="443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2675058" y="5569527"/>
            <a:ext cx="4092886" cy="4433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Oval 10"/>
          <p:cNvSpPr/>
          <p:nvPr/>
        </p:nvSpPr>
        <p:spPr>
          <a:xfrm>
            <a:off x="10767842" y="276533"/>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2" name="TextBox 11"/>
          <p:cNvSpPr txBox="1"/>
          <p:nvPr/>
        </p:nvSpPr>
        <p:spPr>
          <a:xfrm>
            <a:off x="10712342" y="640507"/>
            <a:ext cx="1162498" cy="338554"/>
          </a:xfrm>
          <a:prstGeom prst="rect">
            <a:avLst/>
          </a:prstGeom>
          <a:noFill/>
        </p:spPr>
        <p:txBody>
          <a:bodyPr wrap="none" rtlCol="0">
            <a:spAutoFit/>
          </a:bodyPr>
          <a:lstStyle/>
          <a:p>
            <a:r>
              <a:rPr lang="en-US" altLang="zh-TW" sz="1600" dirty="0">
                <a:solidFill>
                  <a:schemeClr val="bg1"/>
                </a:solidFill>
              </a:rPr>
              <a:t>Equipment</a:t>
            </a:r>
            <a:endParaRPr lang="zh-TW" altLang="en-US" sz="1600" dirty="0">
              <a:solidFill>
                <a:schemeClr val="bg1"/>
              </a:solidFill>
            </a:endParaRPr>
          </a:p>
        </p:txBody>
      </p:sp>
      <p:sp>
        <p:nvSpPr>
          <p:cNvPr id="13" name="TextBox 12"/>
          <p:cNvSpPr txBox="1"/>
          <p:nvPr/>
        </p:nvSpPr>
        <p:spPr>
          <a:xfrm>
            <a:off x="11103121" y="366199"/>
            <a:ext cx="412292" cy="338554"/>
          </a:xfrm>
          <a:prstGeom prst="rect">
            <a:avLst/>
          </a:prstGeom>
          <a:noFill/>
        </p:spPr>
        <p:txBody>
          <a:bodyPr wrap="none" rtlCol="0">
            <a:spAutoFit/>
          </a:bodyPr>
          <a:lstStyle/>
          <a:p>
            <a:r>
              <a:rPr lang="en-US" altLang="zh-TW" sz="1600" dirty="0">
                <a:solidFill>
                  <a:schemeClr val="bg1"/>
                </a:solidFill>
              </a:rPr>
              <a:t>B3</a:t>
            </a:r>
            <a:endParaRPr lang="zh-TW" altLang="en-US" sz="1600" dirty="0">
              <a:solidFill>
                <a:schemeClr val="bg1"/>
              </a:solidFill>
            </a:endParaRPr>
          </a:p>
        </p:txBody>
      </p:sp>
      <p:grpSp>
        <p:nvGrpSpPr>
          <p:cNvPr id="16" name="Group 15"/>
          <p:cNvGrpSpPr/>
          <p:nvPr/>
        </p:nvGrpSpPr>
        <p:grpSpPr>
          <a:xfrm>
            <a:off x="10123848" y="4019039"/>
            <a:ext cx="487902" cy="544722"/>
            <a:chOff x="5351690" y="932273"/>
            <a:chExt cx="487902" cy="544722"/>
          </a:xfrm>
        </p:grpSpPr>
        <p:sp>
          <p:nvSpPr>
            <p:cNvPr id="17" name="Oval 1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6</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9" name="Group 18"/>
          <p:cNvGrpSpPr/>
          <p:nvPr/>
        </p:nvGrpSpPr>
        <p:grpSpPr>
          <a:xfrm>
            <a:off x="723775" y="5740511"/>
            <a:ext cx="487902" cy="544722"/>
            <a:chOff x="5351690" y="932273"/>
            <a:chExt cx="487902" cy="544722"/>
          </a:xfrm>
        </p:grpSpPr>
        <p:sp>
          <p:nvSpPr>
            <p:cNvPr id="20" name="Oval 1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2" name="Group 21"/>
          <p:cNvGrpSpPr/>
          <p:nvPr/>
        </p:nvGrpSpPr>
        <p:grpSpPr>
          <a:xfrm>
            <a:off x="2365442" y="4410476"/>
            <a:ext cx="487902" cy="544722"/>
            <a:chOff x="5351690" y="932273"/>
            <a:chExt cx="487902" cy="544722"/>
          </a:xfrm>
        </p:grpSpPr>
        <p:sp>
          <p:nvSpPr>
            <p:cNvPr id="23" name="Oval 2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5" name="Group 24"/>
          <p:cNvGrpSpPr/>
          <p:nvPr/>
        </p:nvGrpSpPr>
        <p:grpSpPr>
          <a:xfrm>
            <a:off x="7100926" y="4885049"/>
            <a:ext cx="492711" cy="544722"/>
            <a:chOff x="5349286" y="932273"/>
            <a:chExt cx="492711" cy="544722"/>
          </a:xfrm>
        </p:grpSpPr>
        <p:sp>
          <p:nvSpPr>
            <p:cNvPr id="26" name="Oval 25"/>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8" name="Rectangle 27"/>
          <p:cNvSpPr/>
          <p:nvPr/>
        </p:nvSpPr>
        <p:spPr>
          <a:xfrm>
            <a:off x="10178639" y="3693699"/>
            <a:ext cx="781402" cy="354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Group 28"/>
          <p:cNvGrpSpPr/>
          <p:nvPr/>
        </p:nvGrpSpPr>
        <p:grpSpPr>
          <a:xfrm>
            <a:off x="9553080" y="2599820"/>
            <a:ext cx="451033" cy="544722"/>
            <a:chOff x="5370125" y="932273"/>
            <a:chExt cx="451033" cy="544722"/>
          </a:xfrm>
        </p:grpSpPr>
        <p:sp>
          <p:nvSpPr>
            <p:cNvPr id="30" name="Oval 2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32" name="Group 31"/>
          <p:cNvGrpSpPr/>
          <p:nvPr/>
        </p:nvGrpSpPr>
        <p:grpSpPr>
          <a:xfrm>
            <a:off x="7987373" y="5835926"/>
            <a:ext cx="487902" cy="544722"/>
            <a:chOff x="5351690" y="932273"/>
            <a:chExt cx="487902" cy="544722"/>
          </a:xfrm>
        </p:grpSpPr>
        <p:sp>
          <p:nvSpPr>
            <p:cNvPr id="33" name="Oval 3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5</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34123669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Define Message Schema for Equipment</a:t>
            </a:r>
            <a:endParaRPr lang="zh-TW" altLang="en-US" dirty="0"/>
          </a:p>
        </p:txBody>
      </p:sp>
      <p:grpSp>
        <p:nvGrpSpPr>
          <p:cNvPr id="11" name="Group 10"/>
          <p:cNvGrpSpPr/>
          <p:nvPr/>
        </p:nvGrpSpPr>
        <p:grpSpPr>
          <a:xfrm>
            <a:off x="605211" y="1966896"/>
            <a:ext cx="10339294" cy="3565141"/>
            <a:chOff x="605211" y="1966896"/>
            <a:chExt cx="10339294" cy="3565141"/>
          </a:xfrm>
        </p:grpSpPr>
        <p:pic>
          <p:nvPicPr>
            <p:cNvPr id="10" name="Picture 9"/>
            <p:cNvPicPr>
              <a:picLocks noChangeAspect="1"/>
            </p:cNvPicPr>
            <p:nvPr/>
          </p:nvPicPr>
          <p:blipFill>
            <a:blip r:embed="rId3"/>
            <a:stretch>
              <a:fillRect/>
            </a:stretch>
          </p:blipFill>
          <p:spPr>
            <a:xfrm>
              <a:off x="605211" y="1966896"/>
              <a:ext cx="10339294" cy="1154321"/>
            </a:xfrm>
            <a:prstGeom prst="rect">
              <a:avLst/>
            </a:prstGeom>
          </p:spPr>
        </p:pic>
        <p:pic>
          <p:nvPicPr>
            <p:cNvPr id="5" name="Picture 4"/>
            <p:cNvPicPr>
              <a:picLocks noChangeAspect="1"/>
            </p:cNvPicPr>
            <p:nvPr/>
          </p:nvPicPr>
          <p:blipFill>
            <a:blip r:embed="rId4"/>
            <a:stretch>
              <a:fillRect/>
            </a:stretch>
          </p:blipFill>
          <p:spPr>
            <a:xfrm>
              <a:off x="605211" y="3156488"/>
              <a:ext cx="10339294" cy="2375549"/>
            </a:xfrm>
            <a:prstGeom prst="rect">
              <a:avLst/>
            </a:prstGeom>
          </p:spPr>
        </p:pic>
      </p:grpSp>
      <p:sp>
        <p:nvSpPr>
          <p:cNvPr id="6" name="TextBox 5"/>
          <p:cNvSpPr txBox="1"/>
          <p:nvPr/>
        </p:nvSpPr>
        <p:spPr>
          <a:xfrm>
            <a:off x="520089" y="1341072"/>
            <a:ext cx="4079963" cy="461665"/>
          </a:xfrm>
          <a:prstGeom prst="rect">
            <a:avLst/>
          </a:prstGeom>
          <a:solidFill>
            <a:schemeClr val="bg1"/>
          </a:solidFill>
        </p:spPr>
        <p:txBody>
          <a:bodyPr wrap="none" rtlCol="0">
            <a:spAutoFit/>
          </a:bodyPr>
          <a:lstStyle/>
          <a:p>
            <a:r>
              <a:rPr lang="en-US" altLang="zh-TW" sz="2400" dirty="0">
                <a:solidFill>
                  <a:srgbClr val="FF0000"/>
                </a:solidFill>
              </a:rPr>
              <a:t>Message / Message Catalog </a:t>
            </a:r>
            <a:endParaRPr lang="zh-TW" altLang="en-US" sz="2400" dirty="0">
              <a:solidFill>
                <a:srgbClr val="FF0000"/>
              </a:solidFill>
            </a:endParaRPr>
          </a:p>
        </p:txBody>
      </p:sp>
      <p:sp>
        <p:nvSpPr>
          <p:cNvPr id="7" name="Oval 6"/>
          <p:cNvSpPr/>
          <p:nvPr/>
        </p:nvSpPr>
        <p:spPr>
          <a:xfrm>
            <a:off x="10885250" y="208469"/>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8" name="TextBox 7"/>
          <p:cNvSpPr txBox="1"/>
          <p:nvPr/>
        </p:nvSpPr>
        <p:spPr>
          <a:xfrm>
            <a:off x="10944505" y="572443"/>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sp>
        <p:nvSpPr>
          <p:cNvPr id="9" name="TextBox 8"/>
          <p:cNvSpPr txBox="1"/>
          <p:nvPr/>
        </p:nvSpPr>
        <p:spPr>
          <a:xfrm>
            <a:off x="11236776" y="293819"/>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
        <p:nvSpPr>
          <p:cNvPr id="12" name="Rectangle 11"/>
          <p:cNvSpPr/>
          <p:nvPr/>
        </p:nvSpPr>
        <p:spPr>
          <a:xfrm>
            <a:off x="3158836" y="4973782"/>
            <a:ext cx="1281546"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95188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Master Message vs. Child Message</a:t>
            </a:r>
            <a:endParaRPr lang="zh-TW"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01" y="1739787"/>
            <a:ext cx="874653" cy="78897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494" y="3911826"/>
            <a:ext cx="878660" cy="878660"/>
          </a:xfrm>
          <a:prstGeom prst="rect">
            <a:avLst/>
          </a:prstGeom>
        </p:spPr>
      </p:pic>
      <p:sp>
        <p:nvSpPr>
          <p:cNvPr id="5" name="TextBox 4"/>
          <p:cNvSpPr txBox="1"/>
          <p:nvPr/>
        </p:nvSpPr>
        <p:spPr>
          <a:xfrm>
            <a:off x="2519640" y="1627818"/>
            <a:ext cx="5277096" cy="738621"/>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3200" kern="0" dirty="0">
                <a:solidFill>
                  <a:schemeClr val="tx1">
                    <a:lumMod val="50000"/>
                  </a:schemeClr>
                </a:solidFill>
                <a:latin typeface="Segoe UI Light"/>
              </a:rPr>
              <a:t>Master Message</a:t>
            </a:r>
          </a:p>
        </p:txBody>
      </p:sp>
      <p:sp>
        <p:nvSpPr>
          <p:cNvPr id="6" name="TextBox 5"/>
          <p:cNvSpPr txBox="1"/>
          <p:nvPr/>
        </p:nvSpPr>
        <p:spPr>
          <a:xfrm>
            <a:off x="2519640" y="2210524"/>
            <a:ext cx="4896711" cy="1369563"/>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For External Interface : Send from Device; Widget; Alarm Rule;  </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Allow Element Type: string, numeric, bool, </a:t>
            </a:r>
            <a:r>
              <a:rPr lang="en-US" altLang="zh-TW" kern="0" dirty="0" err="1">
                <a:solidFill>
                  <a:schemeClr val="tx1">
                    <a:lumMod val="50000"/>
                  </a:schemeClr>
                </a:solidFill>
                <a:latin typeface="Segoe UI Light"/>
              </a:rPr>
              <a:t>datetime</a:t>
            </a:r>
            <a:r>
              <a:rPr lang="en-US" altLang="zh-TW" kern="0" dirty="0">
                <a:solidFill>
                  <a:schemeClr val="tx1">
                    <a:lumMod val="50000"/>
                  </a:schemeClr>
                </a:solidFill>
                <a:latin typeface="Segoe UI Light"/>
              </a:rPr>
              <a:t>, </a:t>
            </a:r>
            <a:r>
              <a:rPr lang="en-US" altLang="zh-TW" b="1" i="1" kern="0" dirty="0">
                <a:solidFill>
                  <a:srgbClr val="FF0000"/>
                </a:solidFill>
                <a:latin typeface="Segoe UI Light"/>
              </a:rPr>
              <a:t>message</a:t>
            </a:r>
            <a:r>
              <a:rPr lang="en-US" altLang="zh-TW" kern="0" dirty="0">
                <a:solidFill>
                  <a:schemeClr val="tx1">
                    <a:lumMod val="50000"/>
                  </a:schemeClr>
                </a:solidFill>
                <a:latin typeface="Segoe UI Light"/>
              </a:rPr>
              <a:t>, attach file</a:t>
            </a:r>
          </a:p>
        </p:txBody>
      </p:sp>
      <p:sp>
        <p:nvSpPr>
          <p:cNvPr id="7" name="TextBox 6"/>
          <p:cNvSpPr txBox="1"/>
          <p:nvPr/>
        </p:nvSpPr>
        <p:spPr>
          <a:xfrm>
            <a:off x="2519640" y="3940792"/>
            <a:ext cx="5277096" cy="738621"/>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3200" kern="0" dirty="0">
                <a:solidFill>
                  <a:schemeClr val="tx1">
                    <a:lumMod val="50000"/>
                  </a:schemeClr>
                </a:solidFill>
                <a:latin typeface="Segoe UI Light"/>
              </a:rPr>
              <a:t>Child Message</a:t>
            </a:r>
          </a:p>
        </p:txBody>
      </p:sp>
      <p:sp>
        <p:nvSpPr>
          <p:cNvPr id="8" name="TextBox 7"/>
          <p:cNvSpPr txBox="1"/>
          <p:nvPr/>
        </p:nvSpPr>
        <p:spPr>
          <a:xfrm>
            <a:off x="2519640" y="4523498"/>
            <a:ext cx="4896711" cy="1369563"/>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Support Master message to reduce input effort for duplicate message element.  </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Allow Element Type: string, numeric, bool, </a:t>
            </a:r>
            <a:r>
              <a:rPr lang="en-US" altLang="zh-TW" kern="0" dirty="0" err="1">
                <a:solidFill>
                  <a:schemeClr val="tx1">
                    <a:lumMod val="50000"/>
                  </a:schemeClr>
                </a:solidFill>
                <a:latin typeface="Segoe UI Light"/>
              </a:rPr>
              <a:t>datetime</a:t>
            </a:r>
            <a:r>
              <a:rPr lang="en-US" altLang="zh-TW" kern="0" dirty="0">
                <a:solidFill>
                  <a:schemeClr val="tx1">
                    <a:lumMod val="50000"/>
                  </a:schemeClr>
                </a:solidFill>
                <a:latin typeface="Segoe UI Light"/>
              </a:rPr>
              <a:t>, attach file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1243" y="2462646"/>
            <a:ext cx="874653" cy="78897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9746" y="4011726"/>
            <a:ext cx="523958" cy="52395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9746" y="4901434"/>
            <a:ext cx="523958" cy="523958"/>
          </a:xfrm>
          <a:prstGeom prst="rect">
            <a:avLst/>
          </a:prstGeom>
        </p:spPr>
      </p:pic>
      <p:cxnSp>
        <p:nvCxnSpPr>
          <p:cNvPr id="14" name="Straight Connector 13"/>
          <p:cNvCxnSpPr/>
          <p:nvPr/>
        </p:nvCxnSpPr>
        <p:spPr>
          <a:xfrm>
            <a:off x="9058569" y="3135294"/>
            <a:ext cx="0" cy="2092160"/>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9052419" y="5199510"/>
            <a:ext cx="437327" cy="1"/>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052418" y="4255675"/>
            <a:ext cx="437327" cy="1"/>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9064720" y="3769919"/>
            <a:ext cx="437327" cy="1"/>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9064720" y="3466611"/>
            <a:ext cx="437327" cy="1"/>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9508197" y="3379459"/>
            <a:ext cx="1028131" cy="201025"/>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9508197" y="3678323"/>
            <a:ext cx="1028131" cy="201025"/>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p:cNvCxnSpPr/>
          <p:nvPr/>
        </p:nvCxnSpPr>
        <p:spPr>
          <a:xfrm>
            <a:off x="9738682" y="4470499"/>
            <a:ext cx="5819" cy="338183"/>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9743245" y="4807319"/>
            <a:ext cx="437327" cy="1"/>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743245" y="4564701"/>
            <a:ext cx="437327" cy="1"/>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10186722" y="4477549"/>
            <a:ext cx="1028131" cy="201025"/>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0186722" y="4715723"/>
            <a:ext cx="1028131" cy="201025"/>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p:cNvCxnSpPr/>
          <p:nvPr/>
        </p:nvCxnSpPr>
        <p:spPr>
          <a:xfrm>
            <a:off x="9732532" y="5358438"/>
            <a:ext cx="5819" cy="338183"/>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737095" y="5691212"/>
            <a:ext cx="437327" cy="1"/>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9737095" y="5448594"/>
            <a:ext cx="437327" cy="1"/>
          </a:xfrm>
          <a:prstGeom prst="line">
            <a:avLst/>
          </a:prstGeom>
          <a:ln w="3810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0180572" y="5361442"/>
            <a:ext cx="1028131" cy="201025"/>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10180572" y="5599616"/>
            <a:ext cx="1028131" cy="201025"/>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86845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Default Message Element on Master Message</a:t>
            </a:r>
            <a:endParaRPr lang="zh-TW" altLang="en-US" dirty="0"/>
          </a:p>
        </p:txBody>
      </p:sp>
      <p:grpSp>
        <p:nvGrpSpPr>
          <p:cNvPr id="13" name="Group 12"/>
          <p:cNvGrpSpPr/>
          <p:nvPr/>
        </p:nvGrpSpPr>
        <p:grpSpPr>
          <a:xfrm>
            <a:off x="623729" y="1369995"/>
            <a:ext cx="8808763" cy="5573804"/>
            <a:chOff x="679149" y="1057618"/>
            <a:chExt cx="8808763" cy="5573804"/>
          </a:xfrm>
        </p:grpSpPr>
        <p:pic>
          <p:nvPicPr>
            <p:cNvPr id="12" name="Picture 11"/>
            <p:cNvPicPr>
              <a:picLocks noChangeAspect="1"/>
            </p:cNvPicPr>
            <p:nvPr/>
          </p:nvPicPr>
          <p:blipFill>
            <a:blip r:embed="rId3"/>
            <a:stretch>
              <a:fillRect/>
            </a:stretch>
          </p:blipFill>
          <p:spPr>
            <a:xfrm>
              <a:off x="679149" y="1057618"/>
              <a:ext cx="8808763" cy="4095844"/>
            </a:xfrm>
            <a:prstGeom prst="rect">
              <a:avLst/>
            </a:prstGeom>
          </p:spPr>
        </p:pic>
        <p:pic>
          <p:nvPicPr>
            <p:cNvPr id="5" name="Picture 4"/>
            <p:cNvPicPr>
              <a:picLocks noChangeAspect="1"/>
            </p:cNvPicPr>
            <p:nvPr/>
          </p:nvPicPr>
          <p:blipFill>
            <a:blip r:embed="rId4"/>
            <a:stretch>
              <a:fillRect/>
            </a:stretch>
          </p:blipFill>
          <p:spPr>
            <a:xfrm>
              <a:off x="679149" y="5163151"/>
              <a:ext cx="8808763" cy="1468271"/>
            </a:xfrm>
            <a:prstGeom prst="rect">
              <a:avLst/>
            </a:prstGeom>
          </p:spPr>
        </p:pic>
      </p:grpSp>
      <p:sp>
        <p:nvSpPr>
          <p:cNvPr id="8" name="Oval 7"/>
          <p:cNvSpPr/>
          <p:nvPr/>
        </p:nvSpPr>
        <p:spPr>
          <a:xfrm>
            <a:off x="10885250" y="208469"/>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 name="TextBox 8"/>
          <p:cNvSpPr txBox="1"/>
          <p:nvPr/>
        </p:nvSpPr>
        <p:spPr>
          <a:xfrm>
            <a:off x="10944505" y="572443"/>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sp>
        <p:nvSpPr>
          <p:cNvPr id="10" name="TextBox 9"/>
          <p:cNvSpPr txBox="1"/>
          <p:nvPr/>
        </p:nvSpPr>
        <p:spPr>
          <a:xfrm>
            <a:off x="11236776" y="293819"/>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
        <p:nvSpPr>
          <p:cNvPr id="11" name="TextBox 10"/>
          <p:cNvSpPr txBox="1"/>
          <p:nvPr/>
        </p:nvSpPr>
        <p:spPr>
          <a:xfrm>
            <a:off x="560549" y="959934"/>
            <a:ext cx="4128053" cy="461665"/>
          </a:xfrm>
          <a:prstGeom prst="rect">
            <a:avLst/>
          </a:prstGeom>
          <a:solidFill>
            <a:schemeClr val="bg1"/>
          </a:solidFill>
        </p:spPr>
        <p:txBody>
          <a:bodyPr wrap="none" rtlCol="0">
            <a:spAutoFit/>
          </a:bodyPr>
          <a:lstStyle/>
          <a:p>
            <a:r>
              <a:rPr lang="en-US" altLang="zh-TW" sz="2400" dirty="0">
                <a:solidFill>
                  <a:srgbClr val="FF0000"/>
                </a:solidFill>
              </a:rPr>
              <a:t>Message / Message Element </a:t>
            </a:r>
            <a:endParaRPr lang="zh-TW" altLang="en-US" sz="2400" dirty="0">
              <a:solidFill>
                <a:srgbClr val="FF0000"/>
              </a:solidFill>
            </a:endParaRPr>
          </a:p>
        </p:txBody>
      </p:sp>
      <p:sp>
        <p:nvSpPr>
          <p:cNvPr id="14" name="Rectangle 13"/>
          <p:cNvSpPr/>
          <p:nvPr/>
        </p:nvSpPr>
        <p:spPr>
          <a:xfrm>
            <a:off x="1600199" y="4488872"/>
            <a:ext cx="4371110" cy="9866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67261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01220" y="743438"/>
            <a:ext cx="9599289" cy="5463397"/>
          </a:xfrm>
          <a:prstGeom prst="rect">
            <a:avLst/>
          </a:prstGeom>
        </p:spPr>
      </p:pic>
    </p:spTree>
    <p:extLst>
      <p:ext uri="{BB962C8B-B14F-4D97-AF65-F5344CB8AC3E}">
        <p14:creationId xmlns:p14="http://schemas.microsoft.com/office/powerpoint/2010/main" val="85430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Management Message Element</a:t>
            </a:r>
            <a:endParaRPr lang="zh-TW" altLang="en-US" dirty="0"/>
          </a:p>
        </p:txBody>
      </p:sp>
      <p:grpSp>
        <p:nvGrpSpPr>
          <p:cNvPr id="6" name="Group 5"/>
          <p:cNvGrpSpPr/>
          <p:nvPr/>
        </p:nvGrpSpPr>
        <p:grpSpPr>
          <a:xfrm>
            <a:off x="540737" y="1642683"/>
            <a:ext cx="9691642" cy="4668345"/>
            <a:chOff x="484093" y="558473"/>
            <a:chExt cx="11101842" cy="5445058"/>
          </a:xfrm>
        </p:grpSpPr>
        <p:pic>
          <p:nvPicPr>
            <p:cNvPr id="7" name="Picture 6"/>
            <p:cNvPicPr>
              <a:picLocks noChangeAspect="1"/>
            </p:cNvPicPr>
            <p:nvPr/>
          </p:nvPicPr>
          <p:blipFill>
            <a:blip r:embed="rId3"/>
            <a:stretch>
              <a:fillRect/>
            </a:stretch>
          </p:blipFill>
          <p:spPr>
            <a:xfrm>
              <a:off x="484094" y="558473"/>
              <a:ext cx="11101841" cy="2985574"/>
            </a:xfrm>
            <a:prstGeom prst="rect">
              <a:avLst/>
            </a:prstGeom>
          </p:spPr>
        </p:pic>
        <p:pic>
          <p:nvPicPr>
            <p:cNvPr id="8" name="Picture 7"/>
            <p:cNvPicPr>
              <a:picLocks noChangeAspect="1"/>
            </p:cNvPicPr>
            <p:nvPr/>
          </p:nvPicPr>
          <p:blipFill>
            <a:blip r:embed="rId4"/>
            <a:stretch>
              <a:fillRect/>
            </a:stretch>
          </p:blipFill>
          <p:spPr>
            <a:xfrm>
              <a:off x="484093" y="3544047"/>
              <a:ext cx="11101841" cy="2459484"/>
            </a:xfrm>
            <a:prstGeom prst="rect">
              <a:avLst/>
            </a:prstGeom>
          </p:spPr>
        </p:pic>
      </p:grpSp>
      <p:sp>
        <p:nvSpPr>
          <p:cNvPr id="9" name="TextBox 8"/>
          <p:cNvSpPr txBox="1"/>
          <p:nvPr/>
        </p:nvSpPr>
        <p:spPr>
          <a:xfrm>
            <a:off x="455353" y="1017426"/>
            <a:ext cx="4128053" cy="461665"/>
          </a:xfrm>
          <a:prstGeom prst="rect">
            <a:avLst/>
          </a:prstGeom>
          <a:solidFill>
            <a:schemeClr val="bg1"/>
          </a:solidFill>
        </p:spPr>
        <p:txBody>
          <a:bodyPr wrap="none" rtlCol="0">
            <a:spAutoFit/>
          </a:bodyPr>
          <a:lstStyle/>
          <a:p>
            <a:r>
              <a:rPr lang="en-US" altLang="zh-TW" sz="2400" dirty="0">
                <a:solidFill>
                  <a:srgbClr val="FF0000"/>
                </a:solidFill>
              </a:rPr>
              <a:t>Message / Message Element </a:t>
            </a:r>
            <a:endParaRPr lang="zh-TW" altLang="en-US" sz="2400" dirty="0">
              <a:solidFill>
                <a:srgbClr val="FF0000"/>
              </a:solidFill>
            </a:endParaRPr>
          </a:p>
        </p:txBody>
      </p:sp>
      <p:sp>
        <p:nvSpPr>
          <p:cNvPr id="10" name="Rectangle 9"/>
          <p:cNvSpPr/>
          <p:nvPr/>
        </p:nvSpPr>
        <p:spPr>
          <a:xfrm>
            <a:off x="9010480" y="1677499"/>
            <a:ext cx="922493" cy="29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3773584" y="5108224"/>
            <a:ext cx="1474101" cy="29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11"/>
          <p:cNvSpPr/>
          <p:nvPr/>
        </p:nvSpPr>
        <p:spPr>
          <a:xfrm>
            <a:off x="3773583" y="5412668"/>
            <a:ext cx="1474101" cy="29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12"/>
          <p:cNvSpPr/>
          <p:nvPr/>
        </p:nvSpPr>
        <p:spPr>
          <a:xfrm>
            <a:off x="9195249" y="4273694"/>
            <a:ext cx="922493" cy="29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Group 17"/>
          <p:cNvGrpSpPr/>
          <p:nvPr/>
        </p:nvGrpSpPr>
        <p:grpSpPr>
          <a:xfrm>
            <a:off x="6713997" y="5318660"/>
            <a:ext cx="4592966" cy="1241704"/>
            <a:chOff x="644052" y="5201610"/>
            <a:chExt cx="4592966" cy="1241704"/>
          </a:xfrm>
        </p:grpSpPr>
        <p:sp>
          <p:nvSpPr>
            <p:cNvPr id="20" name="TextBox 19"/>
            <p:cNvSpPr txBox="1"/>
            <p:nvPr/>
          </p:nvSpPr>
          <p:spPr>
            <a:xfrm>
              <a:off x="644052" y="5649293"/>
              <a:ext cx="4592966" cy="794021"/>
            </a:xfrm>
            <a:prstGeom prst="rect">
              <a:avLst/>
            </a:prstGeom>
            <a:solidFill>
              <a:schemeClr val="bg2">
                <a:lumMod val="75000"/>
              </a:schemeClr>
            </a:solidFill>
          </p:spPr>
          <p:txBody>
            <a:bodyPr wrap="square" lIns="182854" tIns="146283" rIns="182854" bIns="146283" rtlCol="0">
              <a:spAutoFit/>
            </a:bodyPr>
            <a:lstStyle/>
            <a:p>
              <a:pPr defTabSz="932563">
                <a:lnSpc>
                  <a:spcPct val="90000"/>
                </a:lnSpc>
                <a:spcAft>
                  <a:spcPts val="600"/>
                </a:spcAft>
              </a:pPr>
              <a:r>
                <a:rPr lang="en-US" altLang="zh-TW" b="1" kern="0" dirty="0">
                  <a:solidFill>
                    <a:schemeClr val="bg1"/>
                  </a:solidFill>
                  <a:latin typeface="Segoe UI Light"/>
                </a:rPr>
                <a:t>Message sent from device must contain this field when it is set to ‘true’</a:t>
              </a:r>
              <a:endParaRPr lang="zh-TW" altLang="en-US" b="1" kern="0" dirty="0">
                <a:solidFill>
                  <a:schemeClr val="bg1"/>
                </a:solidFill>
                <a:latin typeface="Segoe UI Light"/>
              </a:endParaRPr>
            </a:p>
          </p:txBody>
        </p:sp>
        <p:sp>
          <p:nvSpPr>
            <p:cNvPr id="21" name="Rectangle 20"/>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grpSp>
        <p:nvGrpSpPr>
          <p:cNvPr id="19" name="Group 18"/>
          <p:cNvGrpSpPr/>
          <p:nvPr/>
        </p:nvGrpSpPr>
        <p:grpSpPr>
          <a:xfrm>
            <a:off x="8485557" y="1571367"/>
            <a:ext cx="451033" cy="544722"/>
            <a:chOff x="5370125" y="932273"/>
            <a:chExt cx="451033" cy="544722"/>
          </a:xfrm>
        </p:grpSpPr>
        <p:sp>
          <p:nvSpPr>
            <p:cNvPr id="23" name="Oval 2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5" name="Group 24"/>
          <p:cNvGrpSpPr/>
          <p:nvPr/>
        </p:nvGrpSpPr>
        <p:grpSpPr>
          <a:xfrm>
            <a:off x="3236488" y="4860460"/>
            <a:ext cx="487902" cy="544722"/>
            <a:chOff x="5351690" y="932273"/>
            <a:chExt cx="487902" cy="544722"/>
          </a:xfrm>
        </p:grpSpPr>
        <p:sp>
          <p:nvSpPr>
            <p:cNvPr id="26" name="Oval 25"/>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8" name="Group 27"/>
          <p:cNvGrpSpPr/>
          <p:nvPr/>
        </p:nvGrpSpPr>
        <p:grpSpPr>
          <a:xfrm>
            <a:off x="8766529" y="4510472"/>
            <a:ext cx="487902" cy="544722"/>
            <a:chOff x="5351690" y="932273"/>
            <a:chExt cx="487902" cy="544722"/>
          </a:xfrm>
        </p:grpSpPr>
        <p:sp>
          <p:nvSpPr>
            <p:cNvPr id="29" name="Oval 28"/>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31" name="Oval 30">
            <a:extLst>
              <a:ext uri="{FF2B5EF4-FFF2-40B4-BE49-F238E27FC236}">
                <a16:creationId xmlns:a16="http://schemas.microsoft.com/office/drawing/2014/main" id="{B5E470D4-9812-455B-BC9A-14D690FD4851}"/>
              </a:ext>
            </a:extLst>
          </p:cNvPr>
          <p:cNvSpPr/>
          <p:nvPr/>
        </p:nvSpPr>
        <p:spPr>
          <a:xfrm>
            <a:off x="10885250" y="208469"/>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32" name="TextBox 31">
            <a:extLst>
              <a:ext uri="{FF2B5EF4-FFF2-40B4-BE49-F238E27FC236}">
                <a16:creationId xmlns:a16="http://schemas.microsoft.com/office/drawing/2014/main" id="{FF41A2EA-8E3D-4360-BF4F-3D14493B69B5}"/>
              </a:ext>
            </a:extLst>
          </p:cNvPr>
          <p:cNvSpPr txBox="1"/>
          <p:nvPr/>
        </p:nvSpPr>
        <p:spPr>
          <a:xfrm>
            <a:off x="10944505" y="572443"/>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sp>
        <p:nvSpPr>
          <p:cNvPr id="33" name="TextBox 32">
            <a:extLst>
              <a:ext uri="{FF2B5EF4-FFF2-40B4-BE49-F238E27FC236}">
                <a16:creationId xmlns:a16="http://schemas.microsoft.com/office/drawing/2014/main" id="{45506087-7A74-49DA-BB34-E5CDBD2C08C1}"/>
              </a:ext>
            </a:extLst>
          </p:cNvPr>
          <p:cNvSpPr txBox="1"/>
          <p:nvPr/>
        </p:nvSpPr>
        <p:spPr>
          <a:xfrm>
            <a:off x="11236776" y="293819"/>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Tree>
    <p:extLst>
      <p:ext uri="{BB962C8B-B14F-4D97-AF65-F5344CB8AC3E}">
        <p14:creationId xmlns:p14="http://schemas.microsoft.com/office/powerpoint/2010/main" val="27458762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40870" y="1463699"/>
            <a:ext cx="10155382" cy="4916599"/>
          </a:xfrm>
          <a:prstGeom prst="rect">
            <a:avLst/>
          </a:prstGeom>
        </p:spPr>
      </p:pic>
      <p:sp>
        <p:nvSpPr>
          <p:cNvPr id="2" name="Title 1"/>
          <p:cNvSpPr>
            <a:spLocks noGrp="1"/>
          </p:cNvSpPr>
          <p:nvPr>
            <p:ph type="title"/>
          </p:nvPr>
        </p:nvSpPr>
        <p:spPr/>
        <p:txBody>
          <a:bodyPr/>
          <a:lstStyle/>
          <a:p>
            <a:r>
              <a:rPr lang="en-US" altLang="zh-TW" dirty="0"/>
              <a:t>Assign Messages to IoT Device</a:t>
            </a:r>
            <a:endParaRPr lang="zh-TW" altLang="en-US" dirty="0"/>
          </a:p>
        </p:txBody>
      </p:sp>
      <p:sp>
        <p:nvSpPr>
          <p:cNvPr id="8" name="TextBox 7"/>
          <p:cNvSpPr txBox="1"/>
          <p:nvPr/>
        </p:nvSpPr>
        <p:spPr>
          <a:xfrm>
            <a:off x="520089" y="1017426"/>
            <a:ext cx="4153701" cy="461665"/>
          </a:xfrm>
          <a:prstGeom prst="rect">
            <a:avLst/>
          </a:prstGeom>
          <a:solidFill>
            <a:schemeClr val="bg1"/>
          </a:solidFill>
        </p:spPr>
        <p:txBody>
          <a:bodyPr wrap="none" rtlCol="0">
            <a:spAutoFit/>
          </a:bodyPr>
          <a:lstStyle/>
          <a:p>
            <a:r>
              <a:rPr lang="en-US" altLang="zh-TW" sz="2400" dirty="0">
                <a:solidFill>
                  <a:srgbClr val="FF0000"/>
                </a:solidFill>
              </a:rPr>
              <a:t>IoT Device / Device Message </a:t>
            </a:r>
            <a:endParaRPr lang="zh-TW" altLang="en-US" sz="2400" dirty="0">
              <a:solidFill>
                <a:srgbClr val="FF0000"/>
              </a:solidFill>
            </a:endParaRPr>
          </a:p>
        </p:txBody>
      </p:sp>
      <p:sp>
        <p:nvSpPr>
          <p:cNvPr id="9" name="Rectangle 8"/>
          <p:cNvSpPr/>
          <p:nvPr/>
        </p:nvSpPr>
        <p:spPr>
          <a:xfrm>
            <a:off x="3435069" y="4701473"/>
            <a:ext cx="2548991" cy="1521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Group 12"/>
          <p:cNvGrpSpPr/>
          <p:nvPr/>
        </p:nvGrpSpPr>
        <p:grpSpPr>
          <a:xfrm>
            <a:off x="6443834" y="5255259"/>
            <a:ext cx="4592966" cy="1241704"/>
            <a:chOff x="644052" y="5201610"/>
            <a:chExt cx="4592966" cy="1241704"/>
          </a:xfrm>
        </p:grpSpPr>
        <p:sp>
          <p:nvSpPr>
            <p:cNvPr id="14" name="TextBox 13"/>
            <p:cNvSpPr txBox="1"/>
            <p:nvPr/>
          </p:nvSpPr>
          <p:spPr>
            <a:xfrm>
              <a:off x="644052" y="5649293"/>
              <a:ext cx="4592966" cy="794021"/>
            </a:xfrm>
            <a:prstGeom prst="rect">
              <a:avLst/>
            </a:prstGeom>
            <a:solidFill>
              <a:schemeClr val="bg2">
                <a:lumMod val="75000"/>
              </a:schemeClr>
            </a:solid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One IoT Device can be assigned with multiple messages.</a:t>
              </a:r>
              <a:endParaRPr kumimoji="0" lang="zh-TW" altLang="en-US" b="1" i="0" u="none" strike="noStrike" kern="0" cap="none" spc="0" normalizeH="0" baseline="0" noProof="0" dirty="0">
                <a:ln>
                  <a:noFill/>
                </a:ln>
                <a:solidFill>
                  <a:schemeClr val="bg1"/>
                </a:solidFill>
                <a:effectLst/>
                <a:uLnTx/>
                <a:uFillTx/>
                <a:latin typeface="Segoe UI Light"/>
              </a:endParaRPr>
            </a:p>
          </p:txBody>
        </p:sp>
        <p:sp>
          <p:nvSpPr>
            <p:cNvPr id="15" name="Rectangle 14"/>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grpSp>
        <p:nvGrpSpPr>
          <p:cNvPr id="17" name="Group 16"/>
          <p:cNvGrpSpPr/>
          <p:nvPr/>
        </p:nvGrpSpPr>
        <p:grpSpPr>
          <a:xfrm>
            <a:off x="2449521" y="3112611"/>
            <a:ext cx="451033" cy="544722"/>
            <a:chOff x="5370125" y="932273"/>
            <a:chExt cx="451033" cy="544722"/>
          </a:xfrm>
        </p:grpSpPr>
        <p:sp>
          <p:nvSpPr>
            <p:cNvPr id="18" name="Oval 1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0" name="Group 19"/>
          <p:cNvGrpSpPr/>
          <p:nvPr/>
        </p:nvGrpSpPr>
        <p:grpSpPr>
          <a:xfrm>
            <a:off x="2900554" y="4562587"/>
            <a:ext cx="487902" cy="544722"/>
            <a:chOff x="5351690" y="932273"/>
            <a:chExt cx="487902" cy="544722"/>
          </a:xfrm>
        </p:grpSpPr>
        <p:sp>
          <p:nvSpPr>
            <p:cNvPr id="21" name="Oval 20"/>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3" name="Group 22"/>
          <p:cNvGrpSpPr/>
          <p:nvPr/>
        </p:nvGrpSpPr>
        <p:grpSpPr>
          <a:xfrm>
            <a:off x="9159306" y="4017865"/>
            <a:ext cx="487902" cy="544722"/>
            <a:chOff x="5351690" y="932273"/>
            <a:chExt cx="487902" cy="544722"/>
          </a:xfrm>
        </p:grpSpPr>
        <p:sp>
          <p:nvSpPr>
            <p:cNvPr id="24" name="Oval 23"/>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6" name="Rectangle 25"/>
          <p:cNvSpPr/>
          <p:nvPr/>
        </p:nvSpPr>
        <p:spPr>
          <a:xfrm>
            <a:off x="9605646" y="4134061"/>
            <a:ext cx="756196" cy="354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Oval 26">
            <a:extLst>
              <a:ext uri="{FF2B5EF4-FFF2-40B4-BE49-F238E27FC236}">
                <a16:creationId xmlns:a16="http://schemas.microsoft.com/office/drawing/2014/main" id="{3AAF6722-0116-471E-8E99-364EEDC88B5F}"/>
              </a:ext>
            </a:extLst>
          </p:cNvPr>
          <p:cNvSpPr/>
          <p:nvPr/>
        </p:nvSpPr>
        <p:spPr>
          <a:xfrm>
            <a:off x="10885250" y="208469"/>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8" name="TextBox 27">
            <a:extLst>
              <a:ext uri="{FF2B5EF4-FFF2-40B4-BE49-F238E27FC236}">
                <a16:creationId xmlns:a16="http://schemas.microsoft.com/office/drawing/2014/main" id="{F48069C9-211C-4806-855E-4533C2854F25}"/>
              </a:ext>
            </a:extLst>
          </p:cNvPr>
          <p:cNvSpPr txBox="1"/>
          <p:nvPr/>
        </p:nvSpPr>
        <p:spPr>
          <a:xfrm>
            <a:off x="10944505" y="572443"/>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sp>
        <p:nvSpPr>
          <p:cNvPr id="29" name="TextBox 28">
            <a:extLst>
              <a:ext uri="{FF2B5EF4-FFF2-40B4-BE49-F238E27FC236}">
                <a16:creationId xmlns:a16="http://schemas.microsoft.com/office/drawing/2014/main" id="{ADC9C2B5-541C-45D7-9747-CFBDB736CD22}"/>
              </a:ext>
            </a:extLst>
          </p:cNvPr>
          <p:cNvSpPr txBox="1"/>
          <p:nvPr/>
        </p:nvSpPr>
        <p:spPr>
          <a:xfrm>
            <a:off x="11236776" y="293819"/>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Tree>
    <p:extLst>
      <p:ext uri="{BB962C8B-B14F-4D97-AF65-F5344CB8AC3E}">
        <p14:creationId xmlns:p14="http://schemas.microsoft.com/office/powerpoint/2010/main" val="206658484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Download Message Template</a:t>
            </a:r>
            <a:endParaRPr lang="zh-TW" altLang="en-US" dirty="0"/>
          </a:p>
        </p:txBody>
      </p:sp>
      <p:pic>
        <p:nvPicPr>
          <p:cNvPr id="3" name="Picture 2"/>
          <p:cNvPicPr>
            <a:picLocks noChangeAspect="1"/>
          </p:cNvPicPr>
          <p:nvPr/>
        </p:nvPicPr>
        <p:blipFill>
          <a:blip r:embed="rId3"/>
          <a:stretch>
            <a:fillRect/>
          </a:stretch>
        </p:blipFill>
        <p:spPr>
          <a:xfrm>
            <a:off x="402591" y="1650775"/>
            <a:ext cx="9473738" cy="4798577"/>
          </a:xfrm>
          <a:prstGeom prst="rect">
            <a:avLst/>
          </a:prstGeom>
        </p:spPr>
      </p:pic>
      <p:sp>
        <p:nvSpPr>
          <p:cNvPr id="4" name="Rectangle 3"/>
          <p:cNvSpPr/>
          <p:nvPr/>
        </p:nvSpPr>
        <p:spPr>
          <a:xfrm>
            <a:off x="8206030" y="2512660"/>
            <a:ext cx="1512295" cy="2740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Rectangle 4"/>
          <p:cNvSpPr/>
          <p:nvPr/>
        </p:nvSpPr>
        <p:spPr>
          <a:xfrm>
            <a:off x="1224729" y="5933393"/>
            <a:ext cx="7938170" cy="515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Box 9"/>
          <p:cNvSpPr txBox="1"/>
          <p:nvPr/>
        </p:nvSpPr>
        <p:spPr>
          <a:xfrm>
            <a:off x="520089" y="1017426"/>
            <a:ext cx="4153701" cy="461665"/>
          </a:xfrm>
          <a:prstGeom prst="rect">
            <a:avLst/>
          </a:prstGeom>
          <a:solidFill>
            <a:schemeClr val="bg1"/>
          </a:solidFill>
        </p:spPr>
        <p:txBody>
          <a:bodyPr wrap="none" rtlCol="0">
            <a:spAutoFit/>
          </a:bodyPr>
          <a:lstStyle/>
          <a:p>
            <a:r>
              <a:rPr lang="en-US" altLang="zh-TW" sz="2400" dirty="0">
                <a:solidFill>
                  <a:srgbClr val="FF0000"/>
                </a:solidFill>
              </a:rPr>
              <a:t>IoT Device / Device Message </a:t>
            </a:r>
            <a:endParaRPr lang="zh-TW" altLang="en-US" sz="2400" dirty="0">
              <a:solidFill>
                <a:srgbClr val="FF0000"/>
              </a:solidFill>
            </a:endParaRPr>
          </a:p>
        </p:txBody>
      </p:sp>
      <p:grpSp>
        <p:nvGrpSpPr>
          <p:cNvPr id="11" name="Group 10"/>
          <p:cNvGrpSpPr/>
          <p:nvPr/>
        </p:nvGrpSpPr>
        <p:grpSpPr>
          <a:xfrm>
            <a:off x="6460412" y="3119538"/>
            <a:ext cx="451033" cy="544722"/>
            <a:chOff x="5370125" y="932273"/>
            <a:chExt cx="451033" cy="544722"/>
          </a:xfrm>
        </p:grpSpPr>
        <p:sp>
          <p:nvSpPr>
            <p:cNvPr id="12" name="Oval 11"/>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4" name="Group 13"/>
          <p:cNvGrpSpPr/>
          <p:nvPr/>
        </p:nvGrpSpPr>
        <p:grpSpPr>
          <a:xfrm>
            <a:off x="7736562" y="2377343"/>
            <a:ext cx="487902" cy="544722"/>
            <a:chOff x="5351690" y="932273"/>
            <a:chExt cx="487902" cy="544722"/>
          </a:xfrm>
        </p:grpSpPr>
        <p:sp>
          <p:nvSpPr>
            <p:cNvPr id="15" name="Oval 14"/>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7" name="Group 16"/>
          <p:cNvGrpSpPr/>
          <p:nvPr/>
        </p:nvGrpSpPr>
        <p:grpSpPr>
          <a:xfrm>
            <a:off x="6224553" y="5543499"/>
            <a:ext cx="487902" cy="544722"/>
            <a:chOff x="5351690" y="932273"/>
            <a:chExt cx="487902" cy="544722"/>
          </a:xfrm>
        </p:grpSpPr>
        <p:sp>
          <p:nvSpPr>
            <p:cNvPr id="18" name="Oval 1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0" name="Oval 19">
            <a:extLst>
              <a:ext uri="{FF2B5EF4-FFF2-40B4-BE49-F238E27FC236}">
                <a16:creationId xmlns:a16="http://schemas.microsoft.com/office/drawing/2014/main" id="{3AEA8357-BD03-4FE4-8CCB-7130D9B7FAE9}"/>
              </a:ext>
            </a:extLst>
          </p:cNvPr>
          <p:cNvSpPr/>
          <p:nvPr/>
        </p:nvSpPr>
        <p:spPr>
          <a:xfrm>
            <a:off x="10885250" y="208469"/>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1" name="TextBox 20">
            <a:extLst>
              <a:ext uri="{FF2B5EF4-FFF2-40B4-BE49-F238E27FC236}">
                <a16:creationId xmlns:a16="http://schemas.microsoft.com/office/drawing/2014/main" id="{570B18BB-E787-45FD-A88C-D40E1C59B7B8}"/>
              </a:ext>
            </a:extLst>
          </p:cNvPr>
          <p:cNvSpPr txBox="1"/>
          <p:nvPr/>
        </p:nvSpPr>
        <p:spPr>
          <a:xfrm>
            <a:off x="10944505" y="572443"/>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sp>
        <p:nvSpPr>
          <p:cNvPr id="22" name="TextBox 21">
            <a:extLst>
              <a:ext uri="{FF2B5EF4-FFF2-40B4-BE49-F238E27FC236}">
                <a16:creationId xmlns:a16="http://schemas.microsoft.com/office/drawing/2014/main" id="{D4306CA8-46DF-4132-B082-CF4C3323FFEB}"/>
              </a:ext>
            </a:extLst>
          </p:cNvPr>
          <p:cNvSpPr txBox="1"/>
          <p:nvPr/>
        </p:nvSpPr>
        <p:spPr>
          <a:xfrm>
            <a:off x="11236776" y="293819"/>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Tree>
    <p:extLst>
      <p:ext uri="{BB962C8B-B14F-4D97-AF65-F5344CB8AC3E}">
        <p14:creationId xmlns:p14="http://schemas.microsoft.com/office/powerpoint/2010/main" val="9474644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Message Template</a:t>
            </a:r>
            <a:endParaRPr lang="zh-TW" altLang="en-US" dirty="0"/>
          </a:p>
        </p:txBody>
      </p:sp>
      <p:pic>
        <p:nvPicPr>
          <p:cNvPr id="3" name="Picture 2"/>
          <p:cNvPicPr>
            <a:picLocks noChangeAspect="1"/>
          </p:cNvPicPr>
          <p:nvPr/>
        </p:nvPicPr>
        <p:blipFill>
          <a:blip r:embed="rId3"/>
          <a:stretch>
            <a:fillRect/>
          </a:stretch>
        </p:blipFill>
        <p:spPr>
          <a:xfrm>
            <a:off x="449083" y="1830154"/>
            <a:ext cx="7789394" cy="3882823"/>
          </a:xfrm>
          <a:prstGeom prst="rect">
            <a:avLst/>
          </a:prstGeom>
          <a:ln>
            <a:solidFill>
              <a:schemeClr val="tx1">
                <a:lumMod val="50000"/>
              </a:schemeClr>
            </a:solidFill>
          </a:ln>
        </p:spPr>
      </p:pic>
      <p:sp>
        <p:nvSpPr>
          <p:cNvPr id="7" name="TextBox 6"/>
          <p:cNvSpPr txBox="1"/>
          <p:nvPr/>
        </p:nvSpPr>
        <p:spPr>
          <a:xfrm>
            <a:off x="520089" y="1017426"/>
            <a:ext cx="4153701" cy="461665"/>
          </a:xfrm>
          <a:prstGeom prst="rect">
            <a:avLst/>
          </a:prstGeom>
          <a:solidFill>
            <a:schemeClr val="bg1"/>
          </a:solidFill>
        </p:spPr>
        <p:txBody>
          <a:bodyPr wrap="none" rtlCol="0">
            <a:spAutoFit/>
          </a:bodyPr>
          <a:lstStyle/>
          <a:p>
            <a:r>
              <a:rPr lang="en-US" altLang="zh-TW" sz="2400" dirty="0">
                <a:solidFill>
                  <a:srgbClr val="FF0000"/>
                </a:solidFill>
              </a:rPr>
              <a:t>IoT Device / Device Message </a:t>
            </a:r>
            <a:endParaRPr lang="zh-TW" altLang="en-US" sz="2400" dirty="0">
              <a:solidFill>
                <a:srgbClr val="FF0000"/>
              </a:solidFill>
            </a:endParaRPr>
          </a:p>
        </p:txBody>
      </p:sp>
      <p:sp>
        <p:nvSpPr>
          <p:cNvPr id="8" name="TextBox 7"/>
          <p:cNvSpPr txBox="1"/>
          <p:nvPr/>
        </p:nvSpPr>
        <p:spPr>
          <a:xfrm>
            <a:off x="8387395" y="1799479"/>
            <a:ext cx="3684148" cy="3576321"/>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Put </a:t>
            </a:r>
            <a:r>
              <a:rPr lang="en-US" altLang="zh-TW" kern="0" dirty="0" err="1">
                <a:solidFill>
                  <a:schemeClr val="tx1">
                    <a:lumMod val="50000"/>
                  </a:schemeClr>
                </a:solidFill>
                <a:latin typeface="Segoe UI Light"/>
              </a:rPr>
              <a:t>MessageId</a:t>
            </a:r>
            <a:r>
              <a:rPr lang="en-US" altLang="zh-TW" kern="0" dirty="0">
                <a:solidFill>
                  <a:schemeClr val="tx1">
                    <a:lumMod val="50000"/>
                  </a:schemeClr>
                </a:solidFill>
                <a:latin typeface="Segoe UI Light"/>
              </a:rPr>
              <a:t> and </a:t>
            </a:r>
            <a:r>
              <a:rPr lang="en-US" altLang="zh-TW" kern="0" dirty="0" err="1">
                <a:solidFill>
                  <a:schemeClr val="tx1">
                    <a:lumMod val="50000"/>
                  </a:schemeClr>
                </a:solidFill>
                <a:latin typeface="Segoe UI Light"/>
              </a:rPr>
              <a:t>CompanyId</a:t>
            </a:r>
            <a:r>
              <a:rPr lang="en-US" altLang="zh-TW" kern="0" dirty="0">
                <a:solidFill>
                  <a:schemeClr val="tx1">
                    <a:lumMod val="50000"/>
                  </a:schemeClr>
                </a:solidFill>
                <a:latin typeface="Segoe UI Light"/>
              </a:rPr>
              <a:t> into device message.  </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Follow data type and format (such </a:t>
            </a:r>
            <a:r>
              <a:rPr lang="en-US" altLang="zh-TW" kern="0" dirty="0" err="1">
                <a:solidFill>
                  <a:schemeClr val="tx1">
                    <a:lumMod val="50000"/>
                  </a:schemeClr>
                </a:solidFill>
                <a:latin typeface="Segoe UI Light"/>
              </a:rPr>
              <a:t>datetime</a:t>
            </a:r>
            <a:r>
              <a:rPr lang="en-US" altLang="zh-TW" kern="0" dirty="0">
                <a:solidFill>
                  <a:schemeClr val="tx1">
                    <a:lumMod val="50000"/>
                  </a:schemeClr>
                </a:solidFill>
                <a:latin typeface="Segoe UI Light"/>
              </a:rPr>
              <a:t>)</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Mandatory field must come with value.</a:t>
            </a:r>
          </a:p>
          <a:p>
            <a:pPr marL="285750" indent="-285750" defTabSz="932563">
              <a:lnSpc>
                <a:spcPct val="90000"/>
              </a:lnSpc>
              <a:spcAft>
                <a:spcPts val="600"/>
              </a:spcAft>
              <a:buFont typeface="Arial" panose="020B0604020202020204" pitchFamily="34" charset="0"/>
              <a:buChar char="•"/>
            </a:pPr>
            <a:r>
              <a:rPr lang="en-US" altLang="zh-TW" kern="0" dirty="0" err="1">
                <a:solidFill>
                  <a:schemeClr val="tx1">
                    <a:lumMod val="50000"/>
                  </a:schemeClr>
                </a:solidFill>
                <a:latin typeface="Segoe UI Light"/>
              </a:rPr>
              <a:t>RunStatus</a:t>
            </a:r>
            <a:r>
              <a:rPr lang="en-US" altLang="zh-TW" kern="0" dirty="0">
                <a:solidFill>
                  <a:schemeClr val="tx1">
                    <a:lumMod val="50000"/>
                  </a:schemeClr>
                </a:solidFill>
                <a:latin typeface="Segoe UI Light"/>
              </a:rPr>
              <a:t> value:</a:t>
            </a:r>
          </a:p>
          <a:p>
            <a:pPr marL="742950" lvl="1"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-1 : stop</a:t>
            </a:r>
          </a:p>
          <a:p>
            <a:pPr marL="742950" lvl="1"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0 : idle</a:t>
            </a:r>
          </a:p>
          <a:p>
            <a:pPr marL="742950" lvl="1"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1 : start</a:t>
            </a:r>
          </a:p>
          <a:p>
            <a:pPr marL="285750" indent="-285750" defTabSz="932563">
              <a:lnSpc>
                <a:spcPct val="90000"/>
              </a:lnSpc>
              <a:spcAft>
                <a:spcPts val="600"/>
              </a:spcAft>
              <a:buFont typeface="Arial" panose="020B0604020202020204" pitchFamily="34" charset="0"/>
              <a:buChar char="•"/>
            </a:pPr>
            <a:endParaRPr lang="en-US" altLang="zh-TW" kern="0" dirty="0">
              <a:solidFill>
                <a:schemeClr val="tx1">
                  <a:lumMod val="50000"/>
                </a:schemeClr>
              </a:solidFill>
              <a:latin typeface="Segoe UI Light"/>
            </a:endParaRPr>
          </a:p>
        </p:txBody>
      </p:sp>
      <p:sp>
        <p:nvSpPr>
          <p:cNvPr id="9" name="Oval 8">
            <a:extLst>
              <a:ext uri="{FF2B5EF4-FFF2-40B4-BE49-F238E27FC236}">
                <a16:creationId xmlns:a16="http://schemas.microsoft.com/office/drawing/2014/main" id="{9B920F6E-138F-4E78-A44B-8DC7528F91FC}"/>
              </a:ext>
            </a:extLst>
          </p:cNvPr>
          <p:cNvSpPr/>
          <p:nvPr/>
        </p:nvSpPr>
        <p:spPr>
          <a:xfrm>
            <a:off x="10885250" y="208469"/>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0" name="TextBox 9">
            <a:extLst>
              <a:ext uri="{FF2B5EF4-FFF2-40B4-BE49-F238E27FC236}">
                <a16:creationId xmlns:a16="http://schemas.microsoft.com/office/drawing/2014/main" id="{369109AB-74E2-418D-BEA6-A54436F6AFA5}"/>
              </a:ext>
            </a:extLst>
          </p:cNvPr>
          <p:cNvSpPr txBox="1"/>
          <p:nvPr/>
        </p:nvSpPr>
        <p:spPr>
          <a:xfrm>
            <a:off x="10944505" y="572443"/>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sp>
        <p:nvSpPr>
          <p:cNvPr id="11" name="TextBox 10">
            <a:extLst>
              <a:ext uri="{FF2B5EF4-FFF2-40B4-BE49-F238E27FC236}">
                <a16:creationId xmlns:a16="http://schemas.microsoft.com/office/drawing/2014/main" id="{25ADA05D-B8FB-4A4C-A554-1CC80B1E2748}"/>
              </a:ext>
            </a:extLst>
          </p:cNvPr>
          <p:cNvSpPr txBox="1"/>
          <p:nvPr/>
        </p:nvSpPr>
        <p:spPr>
          <a:xfrm>
            <a:off x="11236776" y="293819"/>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Tree>
    <p:extLst>
      <p:ext uri="{BB962C8B-B14F-4D97-AF65-F5344CB8AC3E}">
        <p14:creationId xmlns:p14="http://schemas.microsoft.com/office/powerpoint/2010/main" val="41774751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66568" y="1907899"/>
            <a:ext cx="8974394" cy="4627604"/>
          </a:xfrm>
          <a:prstGeom prst="rect">
            <a:avLst/>
          </a:prstGeom>
        </p:spPr>
      </p:pic>
      <p:pic>
        <p:nvPicPr>
          <p:cNvPr id="4" name="Picture 3"/>
          <p:cNvPicPr>
            <a:picLocks noChangeAspect="1"/>
          </p:cNvPicPr>
          <p:nvPr/>
        </p:nvPicPr>
        <p:blipFill>
          <a:blip r:embed="rId4"/>
          <a:stretch>
            <a:fillRect/>
          </a:stretch>
        </p:blipFill>
        <p:spPr>
          <a:xfrm>
            <a:off x="965300" y="3359680"/>
            <a:ext cx="2821662" cy="1406530"/>
          </a:xfrm>
          <a:prstGeom prst="rect">
            <a:avLst/>
          </a:prstGeom>
          <a:ln>
            <a:solidFill>
              <a:schemeClr val="tx1">
                <a:lumMod val="50000"/>
              </a:schemeClr>
            </a:solidFill>
          </a:ln>
        </p:spPr>
      </p:pic>
      <p:sp>
        <p:nvSpPr>
          <p:cNvPr id="5" name="Title 1"/>
          <p:cNvSpPr>
            <a:spLocks noGrp="1"/>
          </p:cNvSpPr>
          <p:nvPr>
            <p:ph type="title"/>
          </p:nvPr>
        </p:nvSpPr>
        <p:spPr>
          <a:xfrm>
            <a:off x="370410" y="291102"/>
            <a:ext cx="11504430" cy="899665"/>
          </a:xfrm>
        </p:spPr>
        <p:txBody>
          <a:bodyPr/>
          <a:lstStyle/>
          <a:p>
            <a:r>
              <a:rPr lang="en-US" altLang="zh-TW" dirty="0"/>
              <a:t>Push Equipment Message to your CPS</a:t>
            </a:r>
            <a:endParaRPr lang="zh-TW" alt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88" y="1707665"/>
            <a:ext cx="1173131" cy="1173131"/>
          </a:xfrm>
          <a:prstGeom prst="rect">
            <a:avLst/>
          </a:prstGeom>
        </p:spPr>
      </p:pic>
      <p:sp>
        <p:nvSpPr>
          <p:cNvPr id="2" name="TextBox 1"/>
          <p:cNvSpPr txBox="1"/>
          <p:nvPr/>
        </p:nvSpPr>
        <p:spPr>
          <a:xfrm>
            <a:off x="701488" y="1363177"/>
            <a:ext cx="2005946" cy="544722"/>
          </a:xfrm>
          <a:prstGeom prst="rect">
            <a:avLst/>
          </a:prstGeom>
          <a:noFill/>
        </p:spPr>
        <p:txBody>
          <a:bodyPr wrap="non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altLang="zh-TW" sz="1800" b="0" i="0" u="none" strike="noStrike" kern="0" cap="none" spc="0" normalizeH="0" baseline="0" noProof="0" dirty="0">
                <a:ln>
                  <a:noFill/>
                </a:ln>
                <a:solidFill>
                  <a:srgbClr val="FF0000"/>
                </a:solidFill>
                <a:effectLst/>
                <a:uLnTx/>
                <a:uFillTx/>
                <a:latin typeface="Segoe UI Light"/>
              </a:rPr>
              <a:t>1. Download SDK</a:t>
            </a:r>
            <a:endParaRPr kumimoji="0" lang="zh-TW" altLang="en-US" sz="2800" b="0" i="0" u="none" strike="noStrike" kern="0" cap="none" spc="0" normalizeH="0" baseline="0" noProof="0" dirty="0">
              <a:ln>
                <a:noFill/>
              </a:ln>
              <a:solidFill>
                <a:srgbClr val="FF0000"/>
              </a:solidFill>
              <a:effectLst/>
              <a:uLnTx/>
              <a:uFillTx/>
              <a:latin typeface="Segoe UI Light"/>
            </a:endParaRPr>
          </a:p>
        </p:txBody>
      </p:sp>
      <p:sp>
        <p:nvSpPr>
          <p:cNvPr id="7" name="TextBox 6"/>
          <p:cNvSpPr txBox="1"/>
          <p:nvPr/>
        </p:nvSpPr>
        <p:spPr>
          <a:xfrm>
            <a:off x="701488" y="2864092"/>
            <a:ext cx="2284868" cy="544722"/>
          </a:xfrm>
          <a:prstGeom prst="rect">
            <a:avLst/>
          </a:prstGeom>
          <a:noFill/>
        </p:spPr>
        <p:txBody>
          <a:bodyPr wrap="non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altLang="zh-TW" sz="1800" b="0" i="0" u="none" strike="noStrike" kern="0" cap="none" spc="0" normalizeH="0" baseline="0" noProof="0" dirty="0">
                <a:ln>
                  <a:noFill/>
                </a:ln>
                <a:solidFill>
                  <a:srgbClr val="FF0000"/>
                </a:solidFill>
                <a:effectLst/>
                <a:uLnTx/>
                <a:uFillTx/>
                <a:latin typeface="Segoe UI Light"/>
              </a:rPr>
              <a:t>2. Push Data to CPS</a:t>
            </a:r>
            <a:endParaRPr kumimoji="0" lang="zh-TW" altLang="en-US" sz="2800" b="0" i="0" u="none" strike="noStrike" kern="0" cap="none" spc="0" normalizeH="0" baseline="0" noProof="0" dirty="0">
              <a:ln>
                <a:noFill/>
              </a:ln>
              <a:solidFill>
                <a:srgbClr val="FF0000"/>
              </a:solidFill>
              <a:effectLst/>
              <a:uLnTx/>
              <a:uFillTx/>
              <a:latin typeface="Segoe UI Light"/>
            </a:endParaRPr>
          </a:p>
        </p:txBody>
      </p:sp>
    </p:spTree>
    <p:extLst>
      <p:ext uri="{BB962C8B-B14F-4D97-AF65-F5344CB8AC3E}">
        <p14:creationId xmlns:p14="http://schemas.microsoft.com/office/powerpoint/2010/main" val="24541183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221" y="170255"/>
            <a:ext cx="10515600" cy="729156"/>
          </a:xfrm>
        </p:spPr>
        <p:txBody>
          <a:bodyPr/>
          <a:lstStyle/>
          <a:p>
            <a:r>
              <a:rPr lang="en-US" altLang="zh-TW" dirty="0"/>
              <a:t>Agenda</a:t>
            </a:r>
            <a:endParaRPr lang="zh-TW" altLang="en-US" dirty="0"/>
          </a:p>
        </p:txBody>
      </p:sp>
      <p:sp>
        <p:nvSpPr>
          <p:cNvPr id="3" name="TextBox 2"/>
          <p:cNvSpPr txBox="1"/>
          <p:nvPr/>
        </p:nvSpPr>
        <p:spPr>
          <a:xfrm>
            <a:off x="1243513" y="1017828"/>
            <a:ext cx="9899175" cy="614014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400" dirty="0"/>
              <a:t>Industry 4.0 and Factory			09:30 ~ 09:45</a:t>
            </a:r>
          </a:p>
          <a:p>
            <a:pPr marL="457200" indent="-457200">
              <a:lnSpc>
                <a:spcPct val="150000"/>
              </a:lnSpc>
              <a:buFont typeface="Arial" panose="020B0604020202020204" pitchFamily="34" charset="0"/>
              <a:buChar char="•"/>
            </a:pPr>
            <a:r>
              <a:rPr lang="en-US" altLang="zh-TW" sz="2400" dirty="0"/>
              <a:t>Core Concept					09:45 ~ 10:00</a:t>
            </a:r>
          </a:p>
          <a:p>
            <a:pPr marL="457200" indent="-457200">
              <a:lnSpc>
                <a:spcPct val="150000"/>
              </a:lnSpc>
              <a:buFont typeface="Arial" panose="020B0604020202020204" pitchFamily="34" charset="0"/>
              <a:buChar char="•"/>
            </a:pPr>
            <a:r>
              <a:rPr lang="en-US" altLang="zh-TW" sz="2400" dirty="0"/>
              <a:t>Connected Device Studio (A)			10:00 ~ 11:30</a:t>
            </a:r>
          </a:p>
          <a:p>
            <a:pPr lvl="2">
              <a:lnSpc>
                <a:spcPct val="150000"/>
              </a:lnSpc>
            </a:pPr>
            <a:r>
              <a:rPr lang="en-US" altLang="zh-TW" dirty="0"/>
              <a:t>Login and User Interface				(break 10 min)</a:t>
            </a:r>
          </a:p>
          <a:p>
            <a:pPr lvl="2">
              <a:lnSpc>
                <a:spcPct val="150000"/>
              </a:lnSpc>
            </a:pPr>
            <a:r>
              <a:rPr lang="en-US" altLang="zh-TW" dirty="0"/>
              <a:t>Basic Management			</a:t>
            </a:r>
          </a:p>
          <a:p>
            <a:pPr marL="457200" indent="-457200">
              <a:lnSpc>
                <a:spcPct val="150000"/>
              </a:lnSpc>
              <a:buFont typeface="Arial" panose="020B0604020202020204" pitchFamily="34" charset="0"/>
              <a:buChar char="•"/>
            </a:pPr>
            <a:r>
              <a:rPr lang="en-US" altLang="zh-TW" sz="2400" dirty="0">
                <a:solidFill>
                  <a:srgbClr val="FF0000"/>
                </a:solidFill>
              </a:rPr>
              <a:t>Connected Device Studio (B)			11:30 ~ 12:20</a:t>
            </a:r>
          </a:p>
          <a:p>
            <a:pPr>
              <a:lnSpc>
                <a:spcPct val="150000"/>
              </a:lnSpc>
            </a:pPr>
            <a:r>
              <a:rPr lang="en-US" altLang="zh-TW" sz="2400" dirty="0">
                <a:solidFill>
                  <a:srgbClr val="FF0000"/>
                </a:solidFill>
              </a:rPr>
              <a:t>	</a:t>
            </a:r>
            <a:r>
              <a:rPr lang="en-US" altLang="zh-TW" dirty="0">
                <a:solidFill>
                  <a:srgbClr val="FF0000"/>
                </a:solidFill>
              </a:rPr>
              <a:t>Device SDK and HOL</a:t>
            </a:r>
            <a:endParaRPr lang="en-US" altLang="zh-TW" sz="2400" dirty="0">
              <a:solidFill>
                <a:srgbClr val="FF0000"/>
              </a:solidFill>
            </a:endParaRPr>
          </a:p>
          <a:p>
            <a:pPr marL="457200" indent="-457200">
              <a:lnSpc>
                <a:spcPct val="150000"/>
              </a:lnSpc>
              <a:buFont typeface="Arial" panose="020B0604020202020204" pitchFamily="34" charset="0"/>
              <a:buChar char="•"/>
            </a:pPr>
            <a:r>
              <a:rPr lang="en-US" altLang="zh-TW" sz="2400" dirty="0"/>
              <a:t>Connected Device Studio (C)			13:30 ~ 16:30</a:t>
            </a:r>
          </a:p>
          <a:p>
            <a:pPr lvl="2">
              <a:lnSpc>
                <a:spcPct val="150000"/>
              </a:lnSpc>
            </a:pPr>
            <a:r>
              <a:rPr lang="en-US" altLang="zh-TW" dirty="0"/>
              <a:t>Dashboard and Widget		</a:t>
            </a:r>
          </a:p>
          <a:p>
            <a:pPr lvl="2">
              <a:lnSpc>
                <a:spcPct val="150000"/>
              </a:lnSpc>
            </a:pPr>
            <a:r>
              <a:rPr lang="en-US" altLang="zh-TW" dirty="0"/>
              <a:t>Alarm and Action					(break 20 min)</a:t>
            </a:r>
          </a:p>
          <a:p>
            <a:pPr lvl="2">
              <a:lnSpc>
                <a:spcPct val="150000"/>
              </a:lnSpc>
            </a:pPr>
            <a:r>
              <a:rPr lang="en-US" altLang="zh-TW" dirty="0"/>
              <a:t>Operation 	</a:t>
            </a:r>
          </a:p>
          <a:p>
            <a:pPr lvl="2">
              <a:lnSpc>
                <a:spcPct val="150000"/>
              </a:lnSpc>
            </a:pPr>
            <a:r>
              <a:rPr lang="en-US" altLang="zh-TW" sz="2800" dirty="0"/>
              <a:t>		</a:t>
            </a:r>
          </a:p>
        </p:txBody>
      </p:sp>
    </p:spTree>
    <p:extLst>
      <p:ext uri="{BB962C8B-B14F-4D97-AF65-F5344CB8AC3E}">
        <p14:creationId xmlns:p14="http://schemas.microsoft.com/office/powerpoint/2010/main" val="37714380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0410" y="291102"/>
            <a:ext cx="11504430" cy="899665"/>
          </a:xfrm>
        </p:spPr>
        <p:txBody>
          <a:bodyPr/>
          <a:lstStyle/>
          <a:p>
            <a:r>
              <a:rPr lang="en-US" altLang="zh-TW" dirty="0"/>
              <a:t>Connected Device Studio Device SDK and HOL</a:t>
            </a:r>
            <a:endParaRPr lang="zh-TW" altLang="en-US" dirty="0"/>
          </a:p>
        </p:txBody>
      </p:sp>
      <p:sp>
        <p:nvSpPr>
          <p:cNvPr id="8" name="TextBox 7"/>
          <p:cNvSpPr txBox="1"/>
          <p:nvPr/>
        </p:nvSpPr>
        <p:spPr>
          <a:xfrm>
            <a:off x="5765818" y="1256922"/>
            <a:ext cx="6109022" cy="4558128"/>
          </a:xfrm>
          <a:prstGeom prst="rect">
            <a:avLst/>
          </a:prstGeom>
          <a:noFill/>
        </p:spPr>
        <p:txBody>
          <a:bodyPr wrap="square" lIns="182854" tIns="146283" rIns="182854" bIns="146283" rtlCol="0">
            <a:spAutoFit/>
          </a:bodyPr>
          <a:lstStyle/>
          <a:p>
            <a:pPr marL="342900" indent="-342900" defTabSz="932563">
              <a:lnSpc>
                <a:spcPct val="150000"/>
              </a:lnSpc>
              <a:spcAft>
                <a:spcPts val="600"/>
              </a:spcAft>
              <a:buFont typeface="+mj-lt"/>
              <a:buAutoNum type="arabicPeriod"/>
            </a:pPr>
            <a:r>
              <a:rPr lang="en-US" altLang="zh-TW" sz="2800" kern="0" dirty="0">
                <a:solidFill>
                  <a:schemeClr val="tx1">
                    <a:lumMod val="50000"/>
                  </a:schemeClr>
                </a:solidFill>
                <a:latin typeface="Segoe UI Light"/>
              </a:rPr>
              <a:t>Unzip and Load </a:t>
            </a:r>
            <a:r>
              <a:rPr lang="en-US" altLang="zh-TW" sz="2800" kern="0" dirty="0" err="1">
                <a:solidFill>
                  <a:schemeClr val="tx1">
                    <a:lumMod val="50000"/>
                  </a:schemeClr>
                </a:solidFill>
                <a:latin typeface="Segoe UI Light"/>
              </a:rPr>
              <a:t>MachineEmulator</a:t>
            </a:r>
            <a:r>
              <a:rPr lang="en-US" altLang="zh-TW" sz="2800" kern="0" dirty="0">
                <a:solidFill>
                  <a:schemeClr val="tx1">
                    <a:lumMod val="50000"/>
                  </a:schemeClr>
                </a:solidFill>
                <a:latin typeface="Segoe UI Light"/>
              </a:rPr>
              <a:t>  </a:t>
            </a:r>
          </a:p>
          <a:p>
            <a:pPr marL="342900" indent="-342900" defTabSz="932563">
              <a:lnSpc>
                <a:spcPct val="150000"/>
              </a:lnSpc>
              <a:spcAft>
                <a:spcPts val="600"/>
              </a:spcAft>
              <a:buFont typeface="+mj-lt"/>
              <a:buAutoNum type="arabicPeriod"/>
            </a:pPr>
            <a:r>
              <a:rPr lang="en-US" altLang="zh-TW" sz="2800" kern="0" dirty="0">
                <a:solidFill>
                  <a:schemeClr val="tx1">
                    <a:lumMod val="50000"/>
                  </a:schemeClr>
                </a:solidFill>
                <a:latin typeface="Segoe UI Light"/>
              </a:rPr>
              <a:t>Get </a:t>
            </a:r>
            <a:r>
              <a:rPr lang="en-US" altLang="zh-TW" sz="2800" kern="0" dirty="0" err="1">
                <a:solidFill>
                  <a:schemeClr val="tx1">
                    <a:lumMod val="50000"/>
                  </a:schemeClr>
                </a:solidFill>
                <a:latin typeface="Segoe UI Light"/>
              </a:rPr>
              <a:t>CDStudio</a:t>
            </a:r>
            <a:r>
              <a:rPr lang="en-US" altLang="zh-TW" sz="2800" kern="0" dirty="0">
                <a:solidFill>
                  <a:schemeClr val="tx1">
                    <a:lumMod val="50000"/>
                  </a:schemeClr>
                </a:solidFill>
                <a:latin typeface="Segoe UI Light"/>
              </a:rPr>
              <a:t> SDK</a:t>
            </a:r>
          </a:p>
          <a:p>
            <a:pPr marL="342900" indent="-342900" defTabSz="932563">
              <a:lnSpc>
                <a:spcPct val="150000"/>
              </a:lnSpc>
              <a:spcAft>
                <a:spcPts val="600"/>
              </a:spcAft>
              <a:buFont typeface="+mj-lt"/>
              <a:buAutoNum type="arabicPeriod"/>
            </a:pPr>
            <a:r>
              <a:rPr lang="en-US" altLang="zh-TW" sz="2800" kern="0" dirty="0">
                <a:solidFill>
                  <a:schemeClr val="tx1">
                    <a:lumMod val="50000"/>
                  </a:schemeClr>
                </a:solidFill>
                <a:latin typeface="Segoe UI Light"/>
              </a:rPr>
              <a:t>Download Message Template</a:t>
            </a:r>
          </a:p>
          <a:p>
            <a:pPr marL="342900" indent="-342900" defTabSz="932563">
              <a:lnSpc>
                <a:spcPct val="150000"/>
              </a:lnSpc>
              <a:spcAft>
                <a:spcPts val="600"/>
              </a:spcAft>
              <a:buFont typeface="+mj-lt"/>
              <a:buAutoNum type="arabicPeriod"/>
            </a:pPr>
            <a:r>
              <a:rPr lang="en-US" altLang="zh-TW" sz="2800" kern="0" dirty="0">
                <a:solidFill>
                  <a:schemeClr val="tx1">
                    <a:lumMod val="50000"/>
                  </a:schemeClr>
                </a:solidFill>
                <a:latin typeface="Segoe UI Light"/>
              </a:rPr>
              <a:t>Review and Update </a:t>
            </a:r>
            <a:r>
              <a:rPr lang="en-US" altLang="zh-TW" sz="2800" kern="0" dirty="0" err="1">
                <a:solidFill>
                  <a:schemeClr val="tx1">
                    <a:lumMod val="50000"/>
                  </a:schemeClr>
                </a:solidFill>
                <a:latin typeface="Segoe UI Light"/>
              </a:rPr>
              <a:t>App.config</a:t>
            </a:r>
            <a:endParaRPr lang="en-US" altLang="zh-TW" sz="2800" kern="0" dirty="0">
              <a:solidFill>
                <a:schemeClr val="tx1">
                  <a:lumMod val="50000"/>
                </a:schemeClr>
              </a:solidFill>
              <a:latin typeface="Segoe UI Light"/>
            </a:endParaRPr>
          </a:p>
          <a:p>
            <a:pPr marL="342900" indent="-342900" defTabSz="932563">
              <a:lnSpc>
                <a:spcPct val="150000"/>
              </a:lnSpc>
              <a:spcAft>
                <a:spcPts val="600"/>
              </a:spcAft>
              <a:buFont typeface="+mj-lt"/>
              <a:buAutoNum type="arabicPeriod"/>
            </a:pPr>
            <a:r>
              <a:rPr lang="en-US" altLang="zh-TW" sz="2800" kern="0" dirty="0">
                <a:solidFill>
                  <a:schemeClr val="tx1">
                    <a:lumMod val="50000"/>
                  </a:schemeClr>
                </a:solidFill>
                <a:latin typeface="Segoe UI Light"/>
              </a:rPr>
              <a:t>Modify Code</a:t>
            </a:r>
          </a:p>
          <a:p>
            <a:pPr marL="342900" indent="-342900" defTabSz="932563">
              <a:lnSpc>
                <a:spcPct val="150000"/>
              </a:lnSpc>
              <a:spcAft>
                <a:spcPts val="600"/>
              </a:spcAft>
              <a:buFont typeface="+mj-lt"/>
              <a:buAutoNum type="arabicPeriod"/>
            </a:pPr>
            <a:r>
              <a:rPr lang="en-US" altLang="zh-TW" sz="2800" kern="0" dirty="0">
                <a:solidFill>
                  <a:schemeClr val="tx1">
                    <a:lumMod val="50000"/>
                  </a:schemeClr>
                </a:solidFill>
                <a:latin typeface="Segoe UI Light"/>
              </a:rPr>
              <a:t>Build and Run it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56" y="1577656"/>
            <a:ext cx="1173131" cy="117313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55" y="2743107"/>
            <a:ext cx="1173131" cy="1173131"/>
          </a:xfrm>
          <a:prstGeom prst="rect">
            <a:avLst/>
          </a:prstGeom>
        </p:spPr>
      </p:pic>
      <p:sp>
        <p:nvSpPr>
          <p:cNvPr id="11" name="TextBox 10"/>
          <p:cNvSpPr txBox="1"/>
          <p:nvPr/>
        </p:nvSpPr>
        <p:spPr>
          <a:xfrm>
            <a:off x="1820857" y="1850310"/>
            <a:ext cx="1841078"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C# SDK</a:t>
            </a:r>
          </a:p>
        </p:txBody>
      </p:sp>
      <p:sp>
        <p:nvSpPr>
          <p:cNvPr id="12" name="TextBox 11"/>
          <p:cNvSpPr txBox="1"/>
          <p:nvPr/>
        </p:nvSpPr>
        <p:spPr>
          <a:xfrm>
            <a:off x="1820856" y="3015760"/>
            <a:ext cx="2205103"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Node.js SDK</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410" y="4627901"/>
            <a:ext cx="2110487" cy="1187149"/>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5273" y="4627901"/>
            <a:ext cx="2243456" cy="1187149"/>
          </a:xfrm>
          <a:prstGeom prst="rect">
            <a:avLst/>
          </a:prstGeom>
        </p:spPr>
      </p:pic>
    </p:spTree>
    <p:extLst>
      <p:ext uri="{BB962C8B-B14F-4D97-AF65-F5344CB8AC3E}">
        <p14:creationId xmlns:p14="http://schemas.microsoft.com/office/powerpoint/2010/main" val="36805717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2. Get Connected Device Studio SDK</a:t>
            </a:r>
            <a:endParaRPr lang="zh-TW" altLang="en-US" dirty="0"/>
          </a:p>
        </p:txBody>
      </p:sp>
      <p:pic>
        <p:nvPicPr>
          <p:cNvPr id="5" name="Picture 4"/>
          <p:cNvPicPr>
            <a:picLocks noChangeAspect="1"/>
          </p:cNvPicPr>
          <p:nvPr/>
        </p:nvPicPr>
        <p:blipFill>
          <a:blip r:embed="rId3"/>
          <a:stretch>
            <a:fillRect/>
          </a:stretch>
        </p:blipFill>
        <p:spPr>
          <a:xfrm>
            <a:off x="868084" y="1364648"/>
            <a:ext cx="3168275" cy="3168275"/>
          </a:xfrm>
          <a:prstGeom prst="rect">
            <a:avLst/>
          </a:prstGeom>
          <a:ln>
            <a:solidFill>
              <a:schemeClr val="accent1"/>
            </a:solidFill>
          </a:ln>
        </p:spPr>
      </p:pic>
      <p:grpSp>
        <p:nvGrpSpPr>
          <p:cNvPr id="6" name="Group 5"/>
          <p:cNvGrpSpPr/>
          <p:nvPr/>
        </p:nvGrpSpPr>
        <p:grpSpPr>
          <a:xfrm>
            <a:off x="320039" y="1325407"/>
            <a:ext cx="451033" cy="544722"/>
            <a:chOff x="5370125" y="932273"/>
            <a:chExt cx="451033" cy="544722"/>
          </a:xfrm>
        </p:grpSpPr>
        <p:sp>
          <p:nvSpPr>
            <p:cNvPr id="7" name="Oval 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9" name="Group 8"/>
          <p:cNvGrpSpPr/>
          <p:nvPr/>
        </p:nvGrpSpPr>
        <p:grpSpPr>
          <a:xfrm>
            <a:off x="4172276" y="1278459"/>
            <a:ext cx="487902" cy="544722"/>
            <a:chOff x="5351691" y="932273"/>
            <a:chExt cx="487902" cy="544722"/>
          </a:xfrm>
        </p:grpSpPr>
        <p:sp>
          <p:nvSpPr>
            <p:cNvPr id="10" name="Oval 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5351691"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2" name="Group 11"/>
          <p:cNvGrpSpPr/>
          <p:nvPr/>
        </p:nvGrpSpPr>
        <p:grpSpPr>
          <a:xfrm>
            <a:off x="4506690" y="3328997"/>
            <a:ext cx="487902" cy="544722"/>
            <a:chOff x="5351691" y="932273"/>
            <a:chExt cx="487902" cy="544722"/>
          </a:xfrm>
        </p:grpSpPr>
        <p:sp>
          <p:nvSpPr>
            <p:cNvPr id="13" name="Oval 1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351691"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pic>
        <p:nvPicPr>
          <p:cNvPr id="15" name="Picture 14"/>
          <p:cNvPicPr>
            <a:picLocks noChangeAspect="1"/>
          </p:cNvPicPr>
          <p:nvPr/>
        </p:nvPicPr>
        <p:blipFill>
          <a:blip r:embed="rId4"/>
          <a:stretch>
            <a:fillRect/>
          </a:stretch>
        </p:blipFill>
        <p:spPr>
          <a:xfrm>
            <a:off x="4994592" y="1190767"/>
            <a:ext cx="5713855" cy="1993622"/>
          </a:xfrm>
          <a:prstGeom prst="rect">
            <a:avLst/>
          </a:prstGeom>
          <a:ln>
            <a:solidFill>
              <a:schemeClr val="accent1"/>
            </a:solidFill>
          </a:ln>
        </p:spPr>
      </p:pic>
      <p:pic>
        <p:nvPicPr>
          <p:cNvPr id="3" name="Picture 2">
            <a:extLst>
              <a:ext uri="{FF2B5EF4-FFF2-40B4-BE49-F238E27FC236}">
                <a16:creationId xmlns:a16="http://schemas.microsoft.com/office/drawing/2014/main" id="{5EEF7BBE-D255-499D-B9BA-C82CB8CEE78F}"/>
              </a:ext>
            </a:extLst>
          </p:cNvPr>
          <p:cNvPicPr>
            <a:picLocks noChangeAspect="1"/>
          </p:cNvPicPr>
          <p:nvPr/>
        </p:nvPicPr>
        <p:blipFill>
          <a:blip r:embed="rId5"/>
          <a:stretch>
            <a:fillRect/>
          </a:stretch>
        </p:blipFill>
        <p:spPr>
          <a:xfrm>
            <a:off x="5010777" y="3328998"/>
            <a:ext cx="5962023" cy="3221870"/>
          </a:xfrm>
          <a:prstGeom prst="rect">
            <a:avLst/>
          </a:prstGeom>
          <a:ln>
            <a:solidFill>
              <a:schemeClr val="accent1"/>
            </a:solidFill>
          </a:ln>
        </p:spPr>
      </p:pic>
    </p:spTree>
    <p:extLst>
      <p:ext uri="{BB962C8B-B14F-4D97-AF65-F5344CB8AC3E}">
        <p14:creationId xmlns:p14="http://schemas.microsoft.com/office/powerpoint/2010/main" val="39990988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3. Download Message Template</a:t>
            </a:r>
            <a:endParaRPr lang="zh-TW" altLang="en-US" dirty="0"/>
          </a:p>
        </p:txBody>
      </p:sp>
      <p:pic>
        <p:nvPicPr>
          <p:cNvPr id="6" name="Picture 5"/>
          <p:cNvPicPr>
            <a:picLocks noChangeAspect="1"/>
          </p:cNvPicPr>
          <p:nvPr/>
        </p:nvPicPr>
        <p:blipFill>
          <a:blip r:embed="rId3"/>
          <a:stretch>
            <a:fillRect/>
          </a:stretch>
        </p:blipFill>
        <p:spPr>
          <a:xfrm>
            <a:off x="6193685" y="3505922"/>
            <a:ext cx="5616197" cy="2799537"/>
          </a:xfrm>
          <a:prstGeom prst="rect">
            <a:avLst/>
          </a:prstGeom>
          <a:ln>
            <a:solidFill>
              <a:schemeClr val="tx1">
                <a:lumMod val="50000"/>
              </a:schemeClr>
            </a:solidFill>
          </a:ln>
        </p:spPr>
      </p:pic>
      <p:pic>
        <p:nvPicPr>
          <p:cNvPr id="4" name="Picture 3"/>
          <p:cNvPicPr>
            <a:picLocks noChangeAspect="1"/>
          </p:cNvPicPr>
          <p:nvPr/>
        </p:nvPicPr>
        <p:blipFill>
          <a:blip r:embed="rId4"/>
          <a:stretch>
            <a:fillRect/>
          </a:stretch>
        </p:blipFill>
        <p:spPr>
          <a:xfrm>
            <a:off x="552269" y="1225219"/>
            <a:ext cx="5468908" cy="2904749"/>
          </a:xfrm>
          <a:prstGeom prst="rect">
            <a:avLst/>
          </a:prstGeom>
        </p:spPr>
      </p:pic>
    </p:spTree>
    <p:extLst>
      <p:ext uri="{BB962C8B-B14F-4D97-AF65-F5344CB8AC3E}">
        <p14:creationId xmlns:p14="http://schemas.microsoft.com/office/powerpoint/2010/main" val="2968777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4. Review and Update </a:t>
            </a:r>
            <a:r>
              <a:rPr lang="en-US" altLang="zh-TW" dirty="0" err="1"/>
              <a:t>App.config</a:t>
            </a:r>
            <a:endParaRPr lang="zh-TW" altLang="en-US" dirty="0"/>
          </a:p>
        </p:txBody>
      </p:sp>
      <p:sp>
        <p:nvSpPr>
          <p:cNvPr id="6" name="TextBox 5"/>
          <p:cNvSpPr txBox="1"/>
          <p:nvPr/>
        </p:nvSpPr>
        <p:spPr>
          <a:xfrm>
            <a:off x="737980" y="5335450"/>
            <a:ext cx="7114716" cy="1280308"/>
          </a:xfrm>
          <a:prstGeom prst="rect">
            <a:avLst/>
          </a:prstGeom>
          <a:noFill/>
        </p:spPr>
        <p:txBody>
          <a:bodyPr wrap="non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sz="2000" kern="0" dirty="0" err="1">
                <a:latin typeface="Segoe UI Light"/>
              </a:rPr>
              <a:t>Company.Id</a:t>
            </a:r>
            <a:r>
              <a:rPr lang="en-US" altLang="zh-TW" sz="2000" kern="0" dirty="0">
                <a:latin typeface="Segoe UI Light"/>
              </a:rPr>
              <a:t>: Copy from Message Template file</a:t>
            </a:r>
          </a:p>
          <a:p>
            <a:pPr marL="0" marR="0" indent="0" defTabSz="932563" eaLnBrk="1" fontAlgn="auto" latinLnBrk="0" hangingPunct="1">
              <a:lnSpc>
                <a:spcPct val="90000"/>
              </a:lnSpc>
              <a:spcBef>
                <a:spcPts val="0"/>
              </a:spcBef>
              <a:spcAft>
                <a:spcPts val="600"/>
              </a:spcAft>
              <a:buClrTx/>
              <a:buSzTx/>
              <a:buFontTx/>
              <a:buNone/>
              <a:tabLst/>
            </a:pPr>
            <a:r>
              <a:rPr kumimoji="0" lang="en-US" altLang="zh-TW" sz="2000" b="0" i="0" u="none" strike="noStrike" kern="0" cap="none" spc="0" normalizeH="0" baseline="0" noProof="0" dirty="0" err="1">
                <a:ln>
                  <a:noFill/>
                </a:ln>
                <a:effectLst/>
                <a:uLnTx/>
                <a:uFillTx/>
                <a:latin typeface="Segoe UI Light"/>
              </a:rPr>
              <a:t>Equipment.Id</a:t>
            </a:r>
            <a:r>
              <a:rPr kumimoji="0" lang="en-US" altLang="zh-TW" sz="2000" b="0" i="0" u="none" strike="noStrike" kern="0" cap="none" spc="0" normalizeH="0" baseline="0" noProof="0" dirty="0">
                <a:ln>
                  <a:noFill/>
                </a:ln>
                <a:effectLst/>
                <a:uLnTx/>
                <a:uFillTx/>
                <a:latin typeface="Segoe UI Light"/>
              </a:rPr>
              <a:t>: Copy from Message Template file</a:t>
            </a:r>
          </a:p>
          <a:p>
            <a:pPr marL="0" marR="0" indent="0" defTabSz="932563" eaLnBrk="1" fontAlgn="auto" latinLnBrk="0" hangingPunct="1">
              <a:lnSpc>
                <a:spcPct val="90000"/>
              </a:lnSpc>
              <a:spcBef>
                <a:spcPts val="0"/>
              </a:spcBef>
              <a:spcAft>
                <a:spcPts val="600"/>
              </a:spcAft>
              <a:buClrTx/>
              <a:buSzTx/>
              <a:buFontTx/>
              <a:buNone/>
              <a:tabLst/>
            </a:pPr>
            <a:r>
              <a:rPr lang="en-US" altLang="zh-TW" sz="2000" kern="0" dirty="0" err="1">
                <a:latin typeface="Segoe UI Light"/>
              </a:rPr>
              <a:t>IoTDevice.Id</a:t>
            </a:r>
            <a:r>
              <a:rPr lang="en-US" altLang="zh-TW" sz="2000" kern="0" dirty="0">
                <a:latin typeface="Segoe UI Light"/>
              </a:rPr>
              <a:t>, </a:t>
            </a:r>
            <a:r>
              <a:rPr lang="en-US" altLang="zh-TW" sz="2000" kern="0" dirty="0" err="1">
                <a:latin typeface="Segoe UI Light"/>
              </a:rPr>
              <a:t>IoTDevice.Password</a:t>
            </a:r>
            <a:r>
              <a:rPr lang="en-US" altLang="zh-TW" sz="2000" kern="0" dirty="0">
                <a:latin typeface="Segoe UI Light"/>
              </a:rPr>
              <a:t>: Copy from Admin Console.</a:t>
            </a:r>
            <a:endParaRPr kumimoji="0" lang="zh-TW" altLang="en-US" sz="2000" b="0" i="0" u="none" strike="noStrike" kern="0" cap="none" spc="0" normalizeH="0" baseline="0" noProof="0" dirty="0">
              <a:ln>
                <a:noFill/>
              </a:ln>
              <a:effectLst/>
              <a:uLnTx/>
              <a:uFillTx/>
              <a:latin typeface="Segoe UI Light"/>
            </a:endParaRPr>
          </a:p>
        </p:txBody>
      </p:sp>
      <p:pic>
        <p:nvPicPr>
          <p:cNvPr id="3" name="Picture 2">
            <a:extLst>
              <a:ext uri="{FF2B5EF4-FFF2-40B4-BE49-F238E27FC236}">
                <a16:creationId xmlns:a16="http://schemas.microsoft.com/office/drawing/2014/main" id="{493EF31A-0DA8-49BF-B8C1-22E8A746EC62}"/>
              </a:ext>
            </a:extLst>
          </p:cNvPr>
          <p:cNvPicPr>
            <a:picLocks noChangeAspect="1"/>
          </p:cNvPicPr>
          <p:nvPr/>
        </p:nvPicPr>
        <p:blipFill>
          <a:blip r:embed="rId3"/>
          <a:stretch>
            <a:fillRect/>
          </a:stretch>
        </p:blipFill>
        <p:spPr>
          <a:xfrm>
            <a:off x="737980" y="1190767"/>
            <a:ext cx="8581636" cy="3951076"/>
          </a:xfrm>
          <a:prstGeom prst="rect">
            <a:avLst/>
          </a:prstGeom>
          <a:ln>
            <a:solidFill>
              <a:schemeClr val="accent1"/>
            </a:solidFill>
          </a:ln>
        </p:spPr>
      </p:pic>
      <p:sp>
        <p:nvSpPr>
          <p:cNvPr id="8" name="Speech Bubble: Rectangle 7"/>
          <p:cNvSpPr/>
          <p:nvPr/>
        </p:nvSpPr>
        <p:spPr bwMode="auto">
          <a:xfrm>
            <a:off x="9510688" y="2144431"/>
            <a:ext cx="1981974" cy="1434262"/>
          </a:xfrm>
          <a:prstGeom prst="wedgeRectCallout">
            <a:avLst>
              <a:gd name="adj1" fmla="val -187390"/>
              <a:gd name="adj2" fmla="val 21588"/>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ltLang="zh-TW"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altLang="zh-TW" sz="1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altLang="zh-TW" sz="1400" dirty="0">
                <a:gradFill>
                  <a:gsLst>
                    <a:gs pos="0">
                      <a:srgbClr val="FFFFFF"/>
                    </a:gs>
                    <a:gs pos="100000">
                      <a:srgbClr val="FFFFFF"/>
                    </a:gs>
                  </a:gsLst>
                  <a:lin ang="5400000" scaled="0"/>
                </a:gradFill>
                <a:ea typeface="Segoe UI" pitchFamily="34" charset="0"/>
                <a:cs typeface="Segoe UI" pitchFamily="34" charset="0"/>
              </a:rPr>
              <a:t>Replace Keys’ Value at here</a:t>
            </a:r>
            <a:endParaRPr lang="zh-TW" altLang="en-US"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19589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bwMode="auto">
          <a:xfrm>
            <a:off x="1061768" y="5171068"/>
            <a:ext cx="10596044" cy="527494"/>
          </a:xfrm>
          <a:custGeom>
            <a:avLst/>
            <a:gdLst>
              <a:gd name="connsiteX0" fmla="*/ 0 w 4216400"/>
              <a:gd name="connsiteY0" fmla="*/ 0 h 533400"/>
              <a:gd name="connsiteX1" fmla="*/ 4216400 w 4216400"/>
              <a:gd name="connsiteY1" fmla="*/ 0 h 533400"/>
              <a:gd name="connsiteX2" fmla="*/ 4216400 w 4216400"/>
              <a:gd name="connsiteY2" fmla="*/ 533400 h 533400"/>
              <a:gd name="connsiteX3" fmla="*/ 2425700 w 4216400"/>
              <a:gd name="connsiteY3" fmla="*/ 533400 h 533400"/>
              <a:gd name="connsiteX0" fmla="*/ 0 w 4216400"/>
              <a:gd name="connsiteY0" fmla="*/ 0 h 538147"/>
              <a:gd name="connsiteX1" fmla="*/ 4216400 w 4216400"/>
              <a:gd name="connsiteY1" fmla="*/ 0 h 538147"/>
              <a:gd name="connsiteX2" fmla="*/ 4216400 w 4216400"/>
              <a:gd name="connsiteY2" fmla="*/ 533400 h 538147"/>
              <a:gd name="connsiteX3" fmla="*/ 2290545 w 4216400"/>
              <a:gd name="connsiteY3" fmla="*/ 538147 h 538147"/>
            </a:gdLst>
            <a:ahLst/>
            <a:cxnLst>
              <a:cxn ang="0">
                <a:pos x="connsiteX0" y="connsiteY0"/>
              </a:cxn>
              <a:cxn ang="0">
                <a:pos x="connsiteX1" y="connsiteY1"/>
              </a:cxn>
              <a:cxn ang="0">
                <a:pos x="connsiteX2" y="connsiteY2"/>
              </a:cxn>
              <a:cxn ang="0">
                <a:pos x="connsiteX3" y="connsiteY3"/>
              </a:cxn>
            </a:cxnLst>
            <a:rect l="l" t="t" r="r" b="b"/>
            <a:pathLst>
              <a:path w="4216400" h="538147">
                <a:moveTo>
                  <a:pt x="0" y="0"/>
                </a:moveTo>
                <a:lnTo>
                  <a:pt x="4216400" y="0"/>
                </a:lnTo>
                <a:lnTo>
                  <a:pt x="4216400" y="533400"/>
                </a:lnTo>
                <a:lnTo>
                  <a:pt x="2290545" y="538147"/>
                </a:lnTo>
              </a:path>
            </a:pathLst>
          </a:custGeom>
          <a:noFill/>
          <a:ln w="57150" cap="flat" cmpd="sng" algn="ctr">
            <a:solidFill>
              <a:srgbClr val="DD59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FFFFFF"/>
              </a:solidFill>
              <a:effectLst/>
              <a:uLnTx/>
              <a:uFillTx/>
              <a:latin typeface="Segoe UI"/>
              <a:ea typeface="+mn-ea"/>
              <a:cs typeface="+mn-cs"/>
            </a:endParaRPr>
          </a:p>
        </p:txBody>
      </p:sp>
      <p:grpSp>
        <p:nvGrpSpPr>
          <p:cNvPr id="78" name="Group 77"/>
          <p:cNvGrpSpPr/>
          <p:nvPr/>
        </p:nvGrpSpPr>
        <p:grpSpPr>
          <a:xfrm>
            <a:off x="5244592" y="5338936"/>
            <a:ext cx="2186980" cy="1152938"/>
            <a:chOff x="5143906" y="5401104"/>
            <a:chExt cx="2096456" cy="1387824"/>
          </a:xfrm>
        </p:grpSpPr>
        <p:sp>
          <p:nvSpPr>
            <p:cNvPr id="315" name="Freeform 314"/>
            <p:cNvSpPr>
              <a:spLocks/>
            </p:cNvSpPr>
            <p:nvPr/>
          </p:nvSpPr>
          <p:spPr bwMode="auto">
            <a:xfrm>
              <a:off x="6166642" y="5494296"/>
              <a:ext cx="190241" cy="392866"/>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6" name="Freeform 315"/>
            <p:cNvSpPr>
              <a:spLocks/>
            </p:cNvSpPr>
            <p:nvPr/>
          </p:nvSpPr>
          <p:spPr bwMode="auto">
            <a:xfrm>
              <a:off x="6184905" y="5518964"/>
              <a:ext cx="153715" cy="30607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7" name="Rectangle 316"/>
            <p:cNvSpPr>
              <a:spLocks noChangeArrowheads="1"/>
            </p:cNvSpPr>
            <p:nvPr/>
          </p:nvSpPr>
          <p:spPr bwMode="auto">
            <a:xfrm>
              <a:off x="5143906" y="6446311"/>
              <a:ext cx="895654"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8" name="Rectangle 317"/>
            <p:cNvSpPr>
              <a:spLocks noChangeArrowheads="1"/>
            </p:cNvSpPr>
            <p:nvPr/>
          </p:nvSpPr>
          <p:spPr bwMode="auto">
            <a:xfrm>
              <a:off x="5682669" y="6113745"/>
              <a:ext cx="266337" cy="67518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9" name="Rectangle 318"/>
            <p:cNvSpPr>
              <a:spLocks noChangeArrowheads="1"/>
            </p:cNvSpPr>
            <p:nvPr/>
          </p:nvSpPr>
          <p:spPr bwMode="auto">
            <a:xfrm>
              <a:off x="6994571" y="6276374"/>
              <a:ext cx="192524" cy="51255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0" name="Rectangle 319"/>
            <p:cNvSpPr>
              <a:spLocks noChangeArrowheads="1"/>
            </p:cNvSpPr>
            <p:nvPr/>
          </p:nvSpPr>
          <p:spPr bwMode="auto">
            <a:xfrm>
              <a:off x="6867490" y="6446311"/>
              <a:ext cx="372872" cy="34261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1" name="Rectangle 320"/>
            <p:cNvSpPr>
              <a:spLocks noChangeArrowheads="1"/>
            </p:cNvSpPr>
            <p:nvPr/>
          </p:nvSpPr>
          <p:spPr bwMode="auto">
            <a:xfrm>
              <a:off x="5774745" y="5909089"/>
              <a:ext cx="934464" cy="8798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2" name="Rectangle 321"/>
            <p:cNvSpPr>
              <a:spLocks noChangeArrowheads="1"/>
            </p:cNvSpPr>
            <p:nvPr/>
          </p:nvSpPr>
          <p:spPr bwMode="auto">
            <a:xfrm>
              <a:off x="5867583" y="6614421"/>
              <a:ext cx="754115" cy="1452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3" name="Rectangle 322"/>
            <p:cNvSpPr>
              <a:spLocks noChangeArrowheads="1"/>
            </p:cNvSpPr>
            <p:nvPr/>
          </p:nvSpPr>
          <p:spPr bwMode="auto">
            <a:xfrm>
              <a:off x="5867583" y="6108263"/>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4" name="Rectangle 323"/>
            <p:cNvSpPr>
              <a:spLocks noChangeArrowheads="1"/>
            </p:cNvSpPr>
            <p:nvPr/>
          </p:nvSpPr>
          <p:spPr bwMode="auto">
            <a:xfrm>
              <a:off x="5867583" y="6362256"/>
              <a:ext cx="754115" cy="14618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5" name="Rectangle 324"/>
            <p:cNvSpPr>
              <a:spLocks noChangeArrowheads="1"/>
            </p:cNvSpPr>
            <p:nvPr/>
          </p:nvSpPr>
          <p:spPr bwMode="auto">
            <a:xfrm>
              <a:off x="6395692" y="5401104"/>
              <a:ext cx="264815" cy="48605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6" name="Freeform 325"/>
            <p:cNvSpPr>
              <a:spLocks/>
            </p:cNvSpPr>
            <p:nvPr/>
          </p:nvSpPr>
          <p:spPr bwMode="auto">
            <a:xfrm>
              <a:off x="6422326" y="5453182"/>
              <a:ext cx="209265" cy="43855"/>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7" name="Freeform 326"/>
            <p:cNvSpPr>
              <a:spLocks/>
            </p:cNvSpPr>
            <p:nvPr/>
          </p:nvSpPr>
          <p:spPr bwMode="auto">
            <a:xfrm>
              <a:off x="6422326" y="5531755"/>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8" name="Freeform 327"/>
            <p:cNvSpPr>
              <a:spLocks/>
            </p:cNvSpPr>
            <p:nvPr/>
          </p:nvSpPr>
          <p:spPr bwMode="auto">
            <a:xfrm>
              <a:off x="6422326" y="5610328"/>
              <a:ext cx="209265" cy="42028"/>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9" name="Freeform 328"/>
            <p:cNvSpPr>
              <a:spLocks/>
            </p:cNvSpPr>
            <p:nvPr/>
          </p:nvSpPr>
          <p:spPr bwMode="auto">
            <a:xfrm>
              <a:off x="6422326" y="5687074"/>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0" name="Freeform 329"/>
            <p:cNvSpPr>
              <a:spLocks/>
            </p:cNvSpPr>
            <p:nvPr/>
          </p:nvSpPr>
          <p:spPr bwMode="auto">
            <a:xfrm>
              <a:off x="6422326" y="5765648"/>
              <a:ext cx="209265" cy="44769"/>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1" name="Oval 330"/>
            <p:cNvSpPr>
              <a:spLocks noChangeArrowheads="1"/>
            </p:cNvSpPr>
            <p:nvPr/>
          </p:nvSpPr>
          <p:spPr bwMode="auto">
            <a:xfrm>
              <a:off x="6592782" y="546231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2" name="Oval 331"/>
            <p:cNvSpPr>
              <a:spLocks noChangeArrowheads="1"/>
            </p:cNvSpPr>
            <p:nvPr/>
          </p:nvSpPr>
          <p:spPr bwMode="auto">
            <a:xfrm>
              <a:off x="6592782" y="5541805"/>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3" name="Oval 332"/>
            <p:cNvSpPr>
              <a:spLocks noChangeArrowheads="1"/>
            </p:cNvSpPr>
            <p:nvPr/>
          </p:nvSpPr>
          <p:spPr bwMode="auto">
            <a:xfrm>
              <a:off x="6592782" y="5617638"/>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4" name="Oval 333"/>
            <p:cNvSpPr>
              <a:spLocks noChangeArrowheads="1"/>
            </p:cNvSpPr>
            <p:nvPr/>
          </p:nvSpPr>
          <p:spPr bwMode="auto">
            <a:xfrm>
              <a:off x="6592782" y="5697124"/>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5" name="Oval 334"/>
            <p:cNvSpPr>
              <a:spLocks noChangeArrowheads="1"/>
            </p:cNvSpPr>
            <p:nvPr/>
          </p:nvSpPr>
          <p:spPr bwMode="auto">
            <a:xfrm>
              <a:off x="6592782" y="5775697"/>
              <a:ext cx="20546" cy="2466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6" name="Freeform 335"/>
            <p:cNvSpPr>
              <a:spLocks/>
            </p:cNvSpPr>
            <p:nvPr/>
          </p:nvSpPr>
          <p:spPr bwMode="auto">
            <a:xfrm>
              <a:off x="5366868" y="5408413"/>
              <a:ext cx="422335" cy="332566"/>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7" name="Freeform 336"/>
            <p:cNvSpPr>
              <a:spLocks/>
            </p:cNvSpPr>
            <p:nvPr/>
          </p:nvSpPr>
          <p:spPr bwMode="auto">
            <a:xfrm>
              <a:off x="5143906" y="5408413"/>
              <a:ext cx="348522" cy="274093"/>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8" name="Freeform 337"/>
            <p:cNvSpPr>
              <a:spLocks/>
            </p:cNvSpPr>
            <p:nvPr/>
          </p:nvSpPr>
          <p:spPr bwMode="auto">
            <a:xfrm>
              <a:off x="5974118" y="5647787"/>
              <a:ext cx="264054" cy="19917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9" name="Freeform 338"/>
            <p:cNvSpPr>
              <a:spLocks noEditPoints="1"/>
            </p:cNvSpPr>
            <p:nvPr/>
          </p:nvSpPr>
          <p:spPr bwMode="auto">
            <a:xfrm>
              <a:off x="5912480" y="5637738"/>
              <a:ext cx="387330" cy="249425"/>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0" name="Rectangle 339"/>
            <p:cNvSpPr>
              <a:spLocks noChangeArrowheads="1"/>
            </p:cNvSpPr>
            <p:nvPr/>
          </p:nvSpPr>
          <p:spPr bwMode="auto">
            <a:xfrm>
              <a:off x="5727565" y="5887162"/>
              <a:ext cx="1027301" cy="4111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9" name="Group 78"/>
          <p:cNvGrpSpPr/>
          <p:nvPr/>
        </p:nvGrpSpPr>
        <p:grpSpPr>
          <a:xfrm>
            <a:off x="778499" y="4680156"/>
            <a:ext cx="2487764" cy="1762211"/>
            <a:chOff x="-108316" y="4831385"/>
            <a:chExt cx="2704058" cy="1915413"/>
          </a:xfrm>
        </p:grpSpPr>
        <p:grpSp>
          <p:nvGrpSpPr>
            <p:cNvPr id="222" name="Group 221"/>
            <p:cNvGrpSpPr/>
            <p:nvPr/>
          </p:nvGrpSpPr>
          <p:grpSpPr>
            <a:xfrm>
              <a:off x="1410083" y="5981279"/>
              <a:ext cx="262495" cy="621137"/>
              <a:chOff x="6229350" y="5232400"/>
              <a:chExt cx="539750" cy="1046162"/>
            </a:xfrm>
          </p:grpSpPr>
          <p:sp>
            <p:nvSpPr>
              <p:cNvPr id="312" name="Freeform 311"/>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312"/>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Freeform 313"/>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3" name="Freeform 222"/>
            <p:cNvSpPr>
              <a:spLocks/>
            </p:cNvSpPr>
            <p:nvPr/>
          </p:nvSpPr>
          <p:spPr bwMode="auto">
            <a:xfrm flipH="1">
              <a:off x="242156" y="5085298"/>
              <a:ext cx="340771" cy="22437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Freeform 223"/>
            <p:cNvSpPr>
              <a:spLocks/>
            </p:cNvSpPr>
            <p:nvPr/>
          </p:nvSpPr>
          <p:spPr bwMode="auto">
            <a:xfrm flipH="1">
              <a:off x="1029097" y="6188438"/>
              <a:ext cx="642744" cy="54381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5" name="Freeform 224"/>
            <p:cNvSpPr>
              <a:spLocks/>
            </p:cNvSpPr>
            <p:nvPr/>
          </p:nvSpPr>
          <p:spPr bwMode="auto">
            <a:xfrm flipH="1">
              <a:off x="690266" y="6188438"/>
              <a:ext cx="642744" cy="543811"/>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6" name="Rectangle 225"/>
            <p:cNvSpPr>
              <a:spLocks noChangeArrowheads="1"/>
            </p:cNvSpPr>
            <p:nvPr/>
          </p:nvSpPr>
          <p:spPr bwMode="auto">
            <a:xfrm flipH="1">
              <a:off x="1497899" y="5997038"/>
              <a:ext cx="586488" cy="73650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7" name="Rectangle 226"/>
            <p:cNvSpPr>
              <a:spLocks noChangeArrowheads="1"/>
            </p:cNvSpPr>
            <p:nvPr/>
          </p:nvSpPr>
          <p:spPr bwMode="auto">
            <a:xfrm flipH="1">
              <a:off x="1468801" y="5974405"/>
              <a:ext cx="644683" cy="226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8" name="Rectangle 227"/>
            <p:cNvSpPr>
              <a:spLocks noChangeArrowheads="1"/>
            </p:cNvSpPr>
            <p:nvPr/>
          </p:nvSpPr>
          <p:spPr bwMode="auto">
            <a:xfrm flipH="1">
              <a:off x="1953122"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9" name="Rectangle 228"/>
            <p:cNvSpPr>
              <a:spLocks noChangeArrowheads="1"/>
            </p:cNvSpPr>
            <p:nvPr/>
          </p:nvSpPr>
          <p:spPr bwMode="auto">
            <a:xfrm flipH="1">
              <a:off x="1953122" y="6064286"/>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0" name="Rectangle 229"/>
            <p:cNvSpPr>
              <a:spLocks noChangeArrowheads="1"/>
            </p:cNvSpPr>
            <p:nvPr/>
          </p:nvSpPr>
          <p:spPr bwMode="auto">
            <a:xfrm flipH="1">
              <a:off x="1820564"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p:cNvSpPr>
              <a:spLocks noChangeArrowheads="1"/>
            </p:cNvSpPr>
            <p:nvPr/>
          </p:nvSpPr>
          <p:spPr bwMode="auto">
            <a:xfrm flipH="1">
              <a:off x="1688653" y="6064286"/>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2" name="Rectangle 231"/>
            <p:cNvSpPr>
              <a:spLocks noChangeArrowheads="1"/>
            </p:cNvSpPr>
            <p:nvPr/>
          </p:nvSpPr>
          <p:spPr bwMode="auto">
            <a:xfrm flipH="1">
              <a:off x="1820564" y="6584172"/>
              <a:ext cx="76302"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3" name="Rectangle 232"/>
            <p:cNvSpPr>
              <a:spLocks noChangeArrowheads="1"/>
            </p:cNvSpPr>
            <p:nvPr/>
          </p:nvSpPr>
          <p:spPr bwMode="auto">
            <a:xfrm flipH="1">
              <a:off x="1688653" y="6584172"/>
              <a:ext cx="76948" cy="1493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4" name="Rectangle 233"/>
            <p:cNvSpPr>
              <a:spLocks noChangeArrowheads="1"/>
            </p:cNvSpPr>
            <p:nvPr/>
          </p:nvSpPr>
          <p:spPr bwMode="auto">
            <a:xfrm flipH="1">
              <a:off x="1556095" y="6064286"/>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5" name="Rectangle 234"/>
            <p:cNvSpPr>
              <a:spLocks noChangeArrowheads="1"/>
            </p:cNvSpPr>
            <p:nvPr/>
          </p:nvSpPr>
          <p:spPr bwMode="auto">
            <a:xfrm flipH="1">
              <a:off x="1953122"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6" name="Rectangle 235"/>
            <p:cNvSpPr>
              <a:spLocks noChangeArrowheads="1"/>
            </p:cNvSpPr>
            <p:nvPr/>
          </p:nvSpPr>
          <p:spPr bwMode="auto">
            <a:xfrm flipH="1">
              <a:off x="1820564" y="6195551"/>
              <a:ext cx="76302"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7" name="Rectangle 236"/>
            <p:cNvSpPr>
              <a:spLocks noChangeArrowheads="1"/>
            </p:cNvSpPr>
            <p:nvPr/>
          </p:nvSpPr>
          <p:spPr bwMode="auto">
            <a:xfrm flipH="1">
              <a:off x="1688653" y="6195551"/>
              <a:ext cx="76948" cy="7694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8" name="Rectangle 237"/>
            <p:cNvSpPr>
              <a:spLocks noChangeArrowheads="1"/>
            </p:cNvSpPr>
            <p:nvPr/>
          </p:nvSpPr>
          <p:spPr bwMode="auto">
            <a:xfrm flipH="1">
              <a:off x="1556095" y="6195551"/>
              <a:ext cx="76302"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9" name="Rectangle 238"/>
            <p:cNvSpPr>
              <a:spLocks noChangeArrowheads="1"/>
            </p:cNvSpPr>
            <p:nvPr/>
          </p:nvSpPr>
          <p:spPr bwMode="auto">
            <a:xfrm flipH="1">
              <a:off x="1953122"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0" name="Rectangle 239"/>
            <p:cNvSpPr>
              <a:spLocks noChangeArrowheads="1"/>
            </p:cNvSpPr>
            <p:nvPr/>
          </p:nvSpPr>
          <p:spPr bwMode="auto">
            <a:xfrm flipH="1">
              <a:off x="1820564"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1" name="Rectangle 240"/>
            <p:cNvSpPr>
              <a:spLocks noChangeArrowheads="1"/>
            </p:cNvSpPr>
            <p:nvPr/>
          </p:nvSpPr>
          <p:spPr bwMode="auto">
            <a:xfrm flipH="1">
              <a:off x="1688653" y="6328755"/>
              <a:ext cx="76948"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2" name="Rectangle 241"/>
            <p:cNvSpPr>
              <a:spLocks noChangeArrowheads="1"/>
            </p:cNvSpPr>
            <p:nvPr/>
          </p:nvSpPr>
          <p:spPr bwMode="auto">
            <a:xfrm flipH="1">
              <a:off x="1556095"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3" name="Rectangle 242"/>
            <p:cNvSpPr>
              <a:spLocks noChangeArrowheads="1"/>
            </p:cNvSpPr>
            <p:nvPr/>
          </p:nvSpPr>
          <p:spPr bwMode="auto">
            <a:xfrm flipH="1">
              <a:off x="1953122"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4" name="Rectangle 243"/>
            <p:cNvSpPr>
              <a:spLocks noChangeArrowheads="1"/>
            </p:cNvSpPr>
            <p:nvPr/>
          </p:nvSpPr>
          <p:spPr bwMode="auto">
            <a:xfrm flipH="1">
              <a:off x="1820564"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5" name="Rectangle 244"/>
            <p:cNvSpPr>
              <a:spLocks noChangeArrowheads="1"/>
            </p:cNvSpPr>
            <p:nvPr/>
          </p:nvSpPr>
          <p:spPr bwMode="auto">
            <a:xfrm flipH="1">
              <a:off x="1688653" y="6460020"/>
              <a:ext cx="76948"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6" name="Rectangle 245"/>
            <p:cNvSpPr>
              <a:spLocks noChangeArrowheads="1"/>
            </p:cNvSpPr>
            <p:nvPr/>
          </p:nvSpPr>
          <p:spPr bwMode="auto">
            <a:xfrm flipH="1">
              <a:off x="1556095" y="6460020"/>
              <a:ext cx="76302" cy="7630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7" name="Rectangle 246"/>
            <p:cNvSpPr>
              <a:spLocks noChangeArrowheads="1"/>
            </p:cNvSpPr>
            <p:nvPr/>
          </p:nvSpPr>
          <p:spPr bwMode="auto">
            <a:xfrm flipH="1">
              <a:off x="1953122"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8" name="Rectangle 247"/>
            <p:cNvSpPr>
              <a:spLocks noChangeArrowheads="1"/>
            </p:cNvSpPr>
            <p:nvPr/>
          </p:nvSpPr>
          <p:spPr bwMode="auto">
            <a:xfrm flipH="1">
              <a:off x="1556095" y="6328755"/>
              <a:ext cx="76302" cy="3815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9" name="Rectangle 248"/>
            <p:cNvSpPr>
              <a:spLocks noChangeArrowheads="1"/>
            </p:cNvSpPr>
            <p:nvPr/>
          </p:nvSpPr>
          <p:spPr bwMode="auto">
            <a:xfrm flipH="1">
              <a:off x="1556095" y="6195551"/>
              <a:ext cx="76302" cy="3879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0" name="Rectangle 249"/>
            <p:cNvSpPr>
              <a:spLocks noChangeArrowheads="1"/>
            </p:cNvSpPr>
            <p:nvPr/>
          </p:nvSpPr>
          <p:spPr bwMode="auto">
            <a:xfrm flipH="1">
              <a:off x="2493577" y="6620060"/>
              <a:ext cx="33624"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1" name="Oval 250"/>
            <p:cNvSpPr>
              <a:spLocks noChangeArrowheads="1"/>
            </p:cNvSpPr>
            <p:nvPr/>
          </p:nvSpPr>
          <p:spPr bwMode="auto">
            <a:xfrm flipH="1">
              <a:off x="2427620" y="6508194"/>
              <a:ext cx="168122"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2" name="Oval 251"/>
            <p:cNvSpPr>
              <a:spLocks noChangeArrowheads="1"/>
            </p:cNvSpPr>
            <p:nvPr/>
          </p:nvSpPr>
          <p:spPr bwMode="auto">
            <a:xfrm flipH="1">
              <a:off x="2448959" y="6421546"/>
              <a:ext cx="124152"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3" name="Rectangle 252"/>
            <p:cNvSpPr>
              <a:spLocks noChangeArrowheads="1"/>
            </p:cNvSpPr>
            <p:nvPr/>
          </p:nvSpPr>
          <p:spPr bwMode="auto">
            <a:xfrm flipH="1">
              <a:off x="2273724" y="6620060"/>
              <a:ext cx="32978" cy="126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4" name="Oval 253"/>
            <p:cNvSpPr>
              <a:spLocks noChangeArrowheads="1"/>
            </p:cNvSpPr>
            <p:nvPr/>
          </p:nvSpPr>
          <p:spPr bwMode="auto">
            <a:xfrm flipH="1">
              <a:off x="2206476" y="6508194"/>
              <a:ext cx="169415" cy="16812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5" name="Oval 254"/>
            <p:cNvSpPr>
              <a:spLocks noChangeArrowheads="1"/>
            </p:cNvSpPr>
            <p:nvPr/>
          </p:nvSpPr>
          <p:spPr bwMode="auto">
            <a:xfrm flipH="1">
              <a:off x="2229106" y="6421546"/>
              <a:ext cx="123505" cy="12350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6" name="Rectangle 255"/>
            <p:cNvSpPr>
              <a:spLocks noChangeArrowheads="1"/>
            </p:cNvSpPr>
            <p:nvPr/>
          </p:nvSpPr>
          <p:spPr bwMode="auto">
            <a:xfrm flipH="1">
              <a:off x="1594246" y="5882585"/>
              <a:ext cx="226318"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7" name="Rectangle 256"/>
            <p:cNvSpPr>
              <a:spLocks noChangeArrowheads="1"/>
            </p:cNvSpPr>
            <p:nvPr/>
          </p:nvSpPr>
          <p:spPr bwMode="auto">
            <a:xfrm flipH="1">
              <a:off x="120591" y="6266033"/>
              <a:ext cx="532818" cy="46750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8" name="Rectangle 257"/>
            <p:cNvSpPr>
              <a:spLocks noChangeArrowheads="1"/>
            </p:cNvSpPr>
            <p:nvPr/>
          </p:nvSpPr>
          <p:spPr bwMode="auto">
            <a:xfrm flipH="1">
              <a:off x="120590" y="6243401"/>
              <a:ext cx="561916" cy="2263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9" name="Rectangle 258"/>
            <p:cNvSpPr>
              <a:spLocks noChangeArrowheads="1"/>
            </p:cNvSpPr>
            <p:nvPr/>
          </p:nvSpPr>
          <p:spPr bwMode="auto">
            <a:xfrm flipH="1">
              <a:off x="388939"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0" name="Rectangle 259"/>
            <p:cNvSpPr>
              <a:spLocks noChangeArrowheads="1"/>
            </p:cNvSpPr>
            <p:nvPr/>
          </p:nvSpPr>
          <p:spPr bwMode="auto">
            <a:xfrm flipH="1">
              <a:off x="257675" y="6584172"/>
              <a:ext cx="76302" cy="1493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1" name="Rectangle 260"/>
            <p:cNvSpPr>
              <a:spLocks noChangeArrowheads="1"/>
            </p:cNvSpPr>
            <p:nvPr/>
          </p:nvSpPr>
          <p:spPr bwMode="auto">
            <a:xfrm flipH="1">
              <a:off x="52214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2" name="Rectangle 261"/>
            <p:cNvSpPr>
              <a:spLocks noChangeArrowheads="1"/>
            </p:cNvSpPr>
            <p:nvPr/>
          </p:nvSpPr>
          <p:spPr bwMode="auto">
            <a:xfrm flipH="1">
              <a:off x="388939"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3" name="Rectangle 262"/>
            <p:cNvSpPr>
              <a:spLocks noChangeArrowheads="1"/>
            </p:cNvSpPr>
            <p:nvPr/>
          </p:nvSpPr>
          <p:spPr bwMode="auto">
            <a:xfrm flipH="1">
              <a:off x="257675" y="6328755"/>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4" name="Rectangle 263"/>
            <p:cNvSpPr>
              <a:spLocks noChangeArrowheads="1"/>
            </p:cNvSpPr>
            <p:nvPr/>
          </p:nvSpPr>
          <p:spPr bwMode="auto">
            <a:xfrm flipH="1">
              <a:off x="125116"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5" name="Rectangle 264"/>
            <p:cNvSpPr>
              <a:spLocks noChangeArrowheads="1"/>
            </p:cNvSpPr>
            <p:nvPr/>
          </p:nvSpPr>
          <p:spPr bwMode="auto">
            <a:xfrm flipH="1">
              <a:off x="522143"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6" name="Rectangle 265"/>
            <p:cNvSpPr>
              <a:spLocks noChangeArrowheads="1"/>
            </p:cNvSpPr>
            <p:nvPr/>
          </p:nvSpPr>
          <p:spPr bwMode="auto">
            <a:xfrm flipH="1">
              <a:off x="388937"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7" name="Rectangle 266"/>
            <p:cNvSpPr>
              <a:spLocks noChangeArrowheads="1"/>
            </p:cNvSpPr>
            <p:nvPr/>
          </p:nvSpPr>
          <p:spPr bwMode="auto">
            <a:xfrm flipH="1">
              <a:off x="257673"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8" name="Rectangle 267"/>
            <p:cNvSpPr>
              <a:spLocks noChangeArrowheads="1"/>
            </p:cNvSpPr>
            <p:nvPr/>
          </p:nvSpPr>
          <p:spPr bwMode="auto">
            <a:xfrm flipH="1">
              <a:off x="125117" y="6460020"/>
              <a:ext cx="76302" cy="7630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9" name="Rectangle 268"/>
            <p:cNvSpPr>
              <a:spLocks noChangeArrowheads="1"/>
            </p:cNvSpPr>
            <p:nvPr/>
          </p:nvSpPr>
          <p:spPr bwMode="auto">
            <a:xfrm flipH="1">
              <a:off x="522143"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0" name="Rectangle 269"/>
            <p:cNvSpPr>
              <a:spLocks noChangeArrowheads="1"/>
            </p:cNvSpPr>
            <p:nvPr/>
          </p:nvSpPr>
          <p:spPr bwMode="auto">
            <a:xfrm flipH="1">
              <a:off x="125118" y="6328755"/>
              <a:ext cx="76302" cy="3815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1" name="Rectangle 270"/>
            <p:cNvSpPr>
              <a:spLocks noChangeArrowheads="1"/>
            </p:cNvSpPr>
            <p:nvPr/>
          </p:nvSpPr>
          <p:spPr bwMode="auto">
            <a:xfrm flipH="1">
              <a:off x="163268" y="6151580"/>
              <a:ext cx="22567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2" name="Rectangle 271"/>
            <p:cNvSpPr>
              <a:spLocks noChangeArrowheads="1"/>
            </p:cNvSpPr>
            <p:nvPr/>
          </p:nvSpPr>
          <p:spPr bwMode="auto">
            <a:xfrm flipH="1">
              <a:off x="783380" y="5734508"/>
              <a:ext cx="584548" cy="99903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3" name="Rectangle 272"/>
            <p:cNvSpPr>
              <a:spLocks noChangeArrowheads="1"/>
            </p:cNvSpPr>
            <p:nvPr/>
          </p:nvSpPr>
          <p:spPr bwMode="auto">
            <a:xfrm flipH="1">
              <a:off x="754283" y="5711876"/>
              <a:ext cx="642744" cy="2263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4" name="Rectangle 273"/>
            <p:cNvSpPr>
              <a:spLocks noChangeArrowheads="1"/>
            </p:cNvSpPr>
            <p:nvPr/>
          </p:nvSpPr>
          <p:spPr bwMode="auto">
            <a:xfrm flipH="1">
              <a:off x="1236663" y="6064286"/>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5" name="Rectangle 274"/>
            <p:cNvSpPr>
              <a:spLocks noChangeArrowheads="1"/>
            </p:cNvSpPr>
            <p:nvPr/>
          </p:nvSpPr>
          <p:spPr bwMode="auto">
            <a:xfrm flipH="1">
              <a:off x="1236663" y="6064286"/>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6" name="Rectangle 275"/>
            <p:cNvSpPr>
              <a:spLocks noChangeArrowheads="1"/>
            </p:cNvSpPr>
            <p:nvPr/>
          </p:nvSpPr>
          <p:spPr bwMode="auto">
            <a:xfrm flipH="1">
              <a:off x="1105398" y="6064286"/>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7" name="Rectangle 276"/>
            <p:cNvSpPr>
              <a:spLocks noChangeArrowheads="1"/>
            </p:cNvSpPr>
            <p:nvPr/>
          </p:nvSpPr>
          <p:spPr bwMode="auto">
            <a:xfrm flipH="1">
              <a:off x="972841" y="6064286"/>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8" name="Rectangle 277"/>
            <p:cNvSpPr>
              <a:spLocks noChangeArrowheads="1"/>
            </p:cNvSpPr>
            <p:nvPr/>
          </p:nvSpPr>
          <p:spPr bwMode="auto">
            <a:xfrm flipH="1">
              <a:off x="1105398"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9" name="Rectangle 278"/>
            <p:cNvSpPr>
              <a:spLocks noChangeArrowheads="1"/>
            </p:cNvSpPr>
            <p:nvPr/>
          </p:nvSpPr>
          <p:spPr bwMode="auto">
            <a:xfrm flipH="1">
              <a:off x="972841" y="6584172"/>
              <a:ext cx="76302" cy="1493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0" name="Rectangle 279"/>
            <p:cNvSpPr>
              <a:spLocks noChangeArrowheads="1"/>
            </p:cNvSpPr>
            <p:nvPr/>
          </p:nvSpPr>
          <p:spPr bwMode="auto">
            <a:xfrm flipH="1">
              <a:off x="840930" y="6064286"/>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1" name="Rectangle 280"/>
            <p:cNvSpPr>
              <a:spLocks noChangeArrowheads="1"/>
            </p:cNvSpPr>
            <p:nvPr/>
          </p:nvSpPr>
          <p:spPr bwMode="auto">
            <a:xfrm flipH="1">
              <a:off x="1236663" y="6195551"/>
              <a:ext cx="76302" cy="769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2" name="Rectangle 281"/>
            <p:cNvSpPr>
              <a:spLocks noChangeArrowheads="1"/>
            </p:cNvSpPr>
            <p:nvPr/>
          </p:nvSpPr>
          <p:spPr bwMode="auto">
            <a:xfrm flipH="1">
              <a:off x="1105398"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3" name="Rectangle 282"/>
            <p:cNvSpPr>
              <a:spLocks noChangeArrowheads="1"/>
            </p:cNvSpPr>
            <p:nvPr/>
          </p:nvSpPr>
          <p:spPr bwMode="auto">
            <a:xfrm flipH="1">
              <a:off x="972841" y="6195551"/>
              <a:ext cx="76302" cy="769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4" name="Rectangle 283"/>
            <p:cNvSpPr>
              <a:spLocks noChangeArrowheads="1"/>
            </p:cNvSpPr>
            <p:nvPr/>
          </p:nvSpPr>
          <p:spPr bwMode="auto">
            <a:xfrm flipH="1">
              <a:off x="840930" y="6195551"/>
              <a:ext cx="76948" cy="769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5" name="Rectangle 284"/>
            <p:cNvSpPr>
              <a:spLocks noChangeArrowheads="1"/>
            </p:cNvSpPr>
            <p:nvPr/>
          </p:nvSpPr>
          <p:spPr bwMode="auto">
            <a:xfrm flipH="1">
              <a:off x="1236663" y="6328755"/>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6" name="Rectangle 285"/>
            <p:cNvSpPr>
              <a:spLocks noChangeArrowheads="1"/>
            </p:cNvSpPr>
            <p:nvPr/>
          </p:nvSpPr>
          <p:spPr bwMode="auto">
            <a:xfrm flipH="1">
              <a:off x="1105398" y="6328755"/>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7" name="Rectangle 286"/>
            <p:cNvSpPr>
              <a:spLocks noChangeArrowheads="1"/>
            </p:cNvSpPr>
            <p:nvPr/>
          </p:nvSpPr>
          <p:spPr bwMode="auto">
            <a:xfrm flipH="1">
              <a:off x="972841" y="6328755"/>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8" name="Rectangle 287"/>
            <p:cNvSpPr>
              <a:spLocks noChangeArrowheads="1"/>
            </p:cNvSpPr>
            <p:nvPr/>
          </p:nvSpPr>
          <p:spPr bwMode="auto">
            <a:xfrm flipH="1">
              <a:off x="840930" y="6328755"/>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9" name="Rectangle 288"/>
            <p:cNvSpPr>
              <a:spLocks noChangeArrowheads="1"/>
            </p:cNvSpPr>
            <p:nvPr/>
          </p:nvSpPr>
          <p:spPr bwMode="auto">
            <a:xfrm flipH="1">
              <a:off x="1236663"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0" name="Rectangle 289"/>
            <p:cNvSpPr>
              <a:spLocks noChangeArrowheads="1"/>
            </p:cNvSpPr>
            <p:nvPr/>
          </p:nvSpPr>
          <p:spPr bwMode="auto">
            <a:xfrm flipH="1">
              <a:off x="1105398" y="6460020"/>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1" name="Rectangle 290"/>
            <p:cNvSpPr>
              <a:spLocks noChangeArrowheads="1"/>
            </p:cNvSpPr>
            <p:nvPr/>
          </p:nvSpPr>
          <p:spPr bwMode="auto">
            <a:xfrm flipH="1">
              <a:off x="972841" y="6460020"/>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2" name="Rectangle 291"/>
            <p:cNvSpPr>
              <a:spLocks noChangeArrowheads="1"/>
            </p:cNvSpPr>
            <p:nvPr/>
          </p:nvSpPr>
          <p:spPr bwMode="auto">
            <a:xfrm flipH="1">
              <a:off x="840930" y="6460020"/>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3" name="Rectangle 292"/>
            <p:cNvSpPr>
              <a:spLocks noChangeArrowheads="1"/>
            </p:cNvSpPr>
            <p:nvPr/>
          </p:nvSpPr>
          <p:spPr bwMode="auto">
            <a:xfrm flipH="1">
              <a:off x="1236663" y="6328755"/>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4" name="Rectangle 293"/>
            <p:cNvSpPr>
              <a:spLocks noChangeArrowheads="1"/>
            </p:cNvSpPr>
            <p:nvPr/>
          </p:nvSpPr>
          <p:spPr bwMode="auto">
            <a:xfrm flipH="1">
              <a:off x="840930" y="6328755"/>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5" name="Rectangle 294"/>
            <p:cNvSpPr>
              <a:spLocks noChangeArrowheads="1"/>
            </p:cNvSpPr>
            <p:nvPr/>
          </p:nvSpPr>
          <p:spPr bwMode="auto">
            <a:xfrm flipH="1">
              <a:off x="840930" y="6195551"/>
              <a:ext cx="76948" cy="387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6" name="Rectangle 295"/>
            <p:cNvSpPr>
              <a:spLocks noChangeArrowheads="1"/>
            </p:cNvSpPr>
            <p:nvPr/>
          </p:nvSpPr>
          <p:spPr bwMode="auto">
            <a:xfrm flipH="1">
              <a:off x="1236663" y="5798524"/>
              <a:ext cx="76302"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7" name="Rectangle 296"/>
            <p:cNvSpPr>
              <a:spLocks noChangeArrowheads="1"/>
            </p:cNvSpPr>
            <p:nvPr/>
          </p:nvSpPr>
          <p:spPr bwMode="auto">
            <a:xfrm flipH="1">
              <a:off x="1236663" y="5798524"/>
              <a:ext cx="76302"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8" name="Rectangle 297"/>
            <p:cNvSpPr>
              <a:spLocks noChangeArrowheads="1"/>
            </p:cNvSpPr>
            <p:nvPr/>
          </p:nvSpPr>
          <p:spPr bwMode="auto">
            <a:xfrm flipH="1">
              <a:off x="1105398" y="5798524"/>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9" name="Rectangle 298"/>
            <p:cNvSpPr>
              <a:spLocks noChangeArrowheads="1"/>
            </p:cNvSpPr>
            <p:nvPr/>
          </p:nvSpPr>
          <p:spPr bwMode="auto">
            <a:xfrm flipH="1">
              <a:off x="972841" y="5798524"/>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0" name="Rectangle 299"/>
            <p:cNvSpPr>
              <a:spLocks noChangeArrowheads="1"/>
            </p:cNvSpPr>
            <p:nvPr/>
          </p:nvSpPr>
          <p:spPr bwMode="auto">
            <a:xfrm flipH="1">
              <a:off x="840930" y="5798524"/>
              <a:ext cx="76948"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1" name="Rectangle 300"/>
            <p:cNvSpPr>
              <a:spLocks noChangeArrowheads="1"/>
            </p:cNvSpPr>
            <p:nvPr/>
          </p:nvSpPr>
          <p:spPr bwMode="auto">
            <a:xfrm flipH="1">
              <a:off x="1236663" y="5931728"/>
              <a:ext cx="76302" cy="763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2" name="Rectangle 301"/>
            <p:cNvSpPr>
              <a:spLocks noChangeArrowheads="1"/>
            </p:cNvSpPr>
            <p:nvPr/>
          </p:nvSpPr>
          <p:spPr bwMode="auto">
            <a:xfrm flipH="1">
              <a:off x="1105398"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3" name="Rectangle 302"/>
            <p:cNvSpPr>
              <a:spLocks noChangeArrowheads="1"/>
            </p:cNvSpPr>
            <p:nvPr/>
          </p:nvSpPr>
          <p:spPr bwMode="auto">
            <a:xfrm flipH="1">
              <a:off x="972841" y="5931728"/>
              <a:ext cx="76302" cy="763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4" name="Rectangle 303"/>
            <p:cNvSpPr>
              <a:spLocks noChangeArrowheads="1"/>
            </p:cNvSpPr>
            <p:nvPr/>
          </p:nvSpPr>
          <p:spPr bwMode="auto">
            <a:xfrm flipH="1">
              <a:off x="840930" y="5931728"/>
              <a:ext cx="76948" cy="763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5" name="Rectangle 304"/>
            <p:cNvSpPr>
              <a:spLocks noChangeArrowheads="1"/>
            </p:cNvSpPr>
            <p:nvPr/>
          </p:nvSpPr>
          <p:spPr bwMode="auto">
            <a:xfrm flipH="1">
              <a:off x="840930" y="5931728"/>
              <a:ext cx="76948" cy="3815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6" name="Rectangle 305"/>
            <p:cNvSpPr>
              <a:spLocks noChangeArrowheads="1"/>
            </p:cNvSpPr>
            <p:nvPr/>
          </p:nvSpPr>
          <p:spPr bwMode="auto">
            <a:xfrm flipH="1">
              <a:off x="1201746" y="5620056"/>
              <a:ext cx="70482"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7" name="Rectangle 306"/>
            <p:cNvSpPr>
              <a:spLocks noChangeArrowheads="1"/>
            </p:cNvSpPr>
            <p:nvPr/>
          </p:nvSpPr>
          <p:spPr bwMode="auto">
            <a:xfrm flipH="1">
              <a:off x="1108632" y="5620056"/>
              <a:ext cx="69835" cy="9182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8" name="Rectangle 307"/>
            <p:cNvSpPr>
              <a:spLocks noChangeArrowheads="1"/>
            </p:cNvSpPr>
            <p:nvPr/>
          </p:nvSpPr>
          <p:spPr bwMode="auto">
            <a:xfrm flipH="1">
              <a:off x="1323957" y="6695391"/>
              <a:ext cx="21985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9" name="Rectangle 308"/>
            <p:cNvSpPr>
              <a:spLocks noChangeArrowheads="1"/>
            </p:cNvSpPr>
            <p:nvPr/>
          </p:nvSpPr>
          <p:spPr bwMode="auto">
            <a:xfrm flipH="1">
              <a:off x="598446" y="6695391"/>
              <a:ext cx="319432" cy="3815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0" name="Freeform 309"/>
            <p:cNvSpPr>
              <a:spLocks/>
            </p:cNvSpPr>
            <p:nvPr/>
          </p:nvSpPr>
          <p:spPr bwMode="auto">
            <a:xfrm flipH="1">
              <a:off x="1366635" y="4831385"/>
              <a:ext cx="1124478" cy="73909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1" name="Freeform 310"/>
            <p:cNvSpPr>
              <a:spLocks/>
            </p:cNvSpPr>
            <p:nvPr/>
          </p:nvSpPr>
          <p:spPr bwMode="auto">
            <a:xfrm flipH="1">
              <a:off x="-108316" y="5565118"/>
              <a:ext cx="731977" cy="481088"/>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Rectangle 96"/>
          <p:cNvSpPr>
            <a:spLocks noChangeArrowheads="1"/>
          </p:cNvSpPr>
          <p:nvPr/>
        </p:nvSpPr>
        <p:spPr bwMode="auto">
          <a:xfrm>
            <a:off x="9860054" y="5673759"/>
            <a:ext cx="98591" cy="9154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8" name="Rectangle 97"/>
          <p:cNvSpPr>
            <a:spLocks noChangeArrowheads="1"/>
          </p:cNvSpPr>
          <p:nvPr/>
        </p:nvSpPr>
        <p:spPr bwMode="auto">
          <a:xfrm>
            <a:off x="9213452" y="5465054"/>
            <a:ext cx="655563" cy="112418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Rectangle 98"/>
          <p:cNvSpPr>
            <a:spLocks noChangeArrowheads="1"/>
          </p:cNvSpPr>
          <p:nvPr/>
        </p:nvSpPr>
        <p:spPr bwMode="auto">
          <a:xfrm>
            <a:off x="10108450" y="6141099"/>
            <a:ext cx="224070" cy="4481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Rectangle 99"/>
          <p:cNvSpPr>
            <a:spLocks noChangeArrowheads="1"/>
          </p:cNvSpPr>
          <p:nvPr/>
        </p:nvSpPr>
        <p:spPr bwMode="auto">
          <a:xfrm>
            <a:off x="10199359" y="4895281"/>
            <a:ext cx="485270" cy="169395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00"/>
          <p:cNvSpPr>
            <a:spLocks noChangeArrowheads="1"/>
          </p:cNvSpPr>
          <p:nvPr/>
        </p:nvSpPr>
        <p:spPr bwMode="auto">
          <a:xfrm>
            <a:off x="10199359" y="4895281"/>
            <a:ext cx="485270" cy="169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Rectangle 101"/>
          <p:cNvSpPr>
            <a:spLocks noChangeArrowheads="1"/>
          </p:cNvSpPr>
          <p:nvPr/>
        </p:nvSpPr>
        <p:spPr bwMode="auto">
          <a:xfrm>
            <a:off x="11623159" y="6019464"/>
            <a:ext cx="115235" cy="5697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102"/>
          <p:cNvSpPr>
            <a:spLocks noChangeArrowheads="1"/>
          </p:cNvSpPr>
          <p:nvPr/>
        </p:nvSpPr>
        <p:spPr bwMode="auto">
          <a:xfrm>
            <a:off x="11623159" y="6019464"/>
            <a:ext cx="115235" cy="56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103"/>
          <p:cNvSpPr>
            <a:spLocks noChangeArrowheads="1"/>
          </p:cNvSpPr>
          <p:nvPr/>
        </p:nvSpPr>
        <p:spPr bwMode="auto">
          <a:xfrm>
            <a:off x="11341472" y="5773629"/>
            <a:ext cx="325221" cy="81560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104"/>
          <p:cNvSpPr>
            <a:spLocks noChangeArrowheads="1"/>
          </p:cNvSpPr>
          <p:nvPr/>
        </p:nvSpPr>
        <p:spPr bwMode="auto">
          <a:xfrm>
            <a:off x="11341472" y="5773629"/>
            <a:ext cx="325221"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6" name="Rectangle 105"/>
          <p:cNvSpPr>
            <a:spLocks noChangeArrowheads="1"/>
          </p:cNvSpPr>
          <p:nvPr/>
        </p:nvSpPr>
        <p:spPr bwMode="auto">
          <a:xfrm>
            <a:off x="10981681" y="5494505"/>
            <a:ext cx="323940" cy="10947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7" name="Rectangle 106"/>
          <p:cNvSpPr>
            <a:spLocks noChangeArrowheads="1"/>
          </p:cNvSpPr>
          <p:nvPr/>
        </p:nvSpPr>
        <p:spPr bwMode="auto">
          <a:xfrm>
            <a:off x="10981681" y="5494505"/>
            <a:ext cx="323940" cy="109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107"/>
          <p:cNvSpPr>
            <a:spLocks noChangeArrowheads="1"/>
          </p:cNvSpPr>
          <p:nvPr/>
        </p:nvSpPr>
        <p:spPr bwMode="auto">
          <a:xfrm>
            <a:off x="10817790" y="5773629"/>
            <a:ext cx="323940" cy="81560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9" name="Rectangle 108"/>
          <p:cNvSpPr>
            <a:spLocks noChangeArrowheads="1"/>
          </p:cNvSpPr>
          <p:nvPr/>
        </p:nvSpPr>
        <p:spPr bwMode="auto">
          <a:xfrm>
            <a:off x="10817790" y="5773629"/>
            <a:ext cx="323940"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109"/>
          <p:cNvSpPr>
            <a:spLocks noChangeArrowheads="1"/>
          </p:cNvSpPr>
          <p:nvPr/>
        </p:nvSpPr>
        <p:spPr bwMode="auto">
          <a:xfrm>
            <a:off x="11239041" y="5844050"/>
            <a:ext cx="366193" cy="77591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p:cNvSpPr>
            <a:spLocks noChangeArrowheads="1"/>
          </p:cNvSpPr>
          <p:nvPr/>
        </p:nvSpPr>
        <p:spPr bwMode="auto">
          <a:xfrm>
            <a:off x="11239041" y="5844050"/>
            <a:ext cx="366193" cy="77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11"/>
          <p:cNvSpPr>
            <a:spLocks noChangeArrowheads="1"/>
          </p:cNvSpPr>
          <p:nvPr/>
        </p:nvSpPr>
        <p:spPr bwMode="auto">
          <a:xfrm>
            <a:off x="11438783" y="6529058"/>
            <a:ext cx="48655" cy="909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2"/>
          <p:cNvSpPr>
            <a:spLocks noChangeArrowheads="1"/>
          </p:cNvSpPr>
          <p:nvPr/>
        </p:nvSpPr>
        <p:spPr bwMode="auto">
          <a:xfrm>
            <a:off x="11356837" y="6529058"/>
            <a:ext cx="48655" cy="909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113"/>
          <p:cNvSpPr>
            <a:spLocks noChangeArrowheads="1"/>
          </p:cNvSpPr>
          <p:nvPr/>
        </p:nvSpPr>
        <p:spPr bwMode="auto">
          <a:xfrm>
            <a:off x="11274892" y="6207680"/>
            <a:ext cx="294491" cy="448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14"/>
          <p:cNvSpPr>
            <a:spLocks noChangeArrowheads="1"/>
          </p:cNvSpPr>
          <p:nvPr/>
        </p:nvSpPr>
        <p:spPr bwMode="auto">
          <a:xfrm>
            <a:off x="11274892" y="6207680"/>
            <a:ext cx="294491" cy="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5"/>
          <p:cNvSpPr>
            <a:spLocks noChangeArrowheads="1"/>
          </p:cNvSpPr>
          <p:nvPr/>
        </p:nvSpPr>
        <p:spPr bwMode="auto">
          <a:xfrm>
            <a:off x="11274892" y="6289626"/>
            <a:ext cx="294491" cy="448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16"/>
          <p:cNvSpPr>
            <a:spLocks noChangeArrowheads="1"/>
          </p:cNvSpPr>
          <p:nvPr/>
        </p:nvSpPr>
        <p:spPr bwMode="auto">
          <a:xfrm>
            <a:off x="11274892" y="6370290"/>
            <a:ext cx="294491" cy="4609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17"/>
          <p:cNvSpPr>
            <a:spLocks noChangeArrowheads="1"/>
          </p:cNvSpPr>
          <p:nvPr/>
        </p:nvSpPr>
        <p:spPr bwMode="auto">
          <a:xfrm>
            <a:off x="11274892" y="6452236"/>
            <a:ext cx="294491" cy="4609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18"/>
          <p:cNvSpPr>
            <a:spLocks noChangeArrowheads="1"/>
          </p:cNvSpPr>
          <p:nvPr/>
        </p:nvSpPr>
        <p:spPr bwMode="auto">
          <a:xfrm>
            <a:off x="11274892" y="6039950"/>
            <a:ext cx="294491" cy="4865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19"/>
          <p:cNvSpPr>
            <a:spLocks noChangeArrowheads="1"/>
          </p:cNvSpPr>
          <p:nvPr/>
        </p:nvSpPr>
        <p:spPr bwMode="auto">
          <a:xfrm>
            <a:off x="11274892" y="6039950"/>
            <a:ext cx="294491" cy="4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20"/>
          <p:cNvSpPr>
            <a:spLocks noChangeArrowheads="1"/>
          </p:cNvSpPr>
          <p:nvPr/>
        </p:nvSpPr>
        <p:spPr bwMode="auto">
          <a:xfrm>
            <a:off x="11274892" y="6121895"/>
            <a:ext cx="294491" cy="4865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21"/>
          <p:cNvSpPr>
            <a:spLocks noChangeArrowheads="1"/>
          </p:cNvSpPr>
          <p:nvPr/>
        </p:nvSpPr>
        <p:spPr bwMode="auto">
          <a:xfrm>
            <a:off x="11274892" y="6121895"/>
            <a:ext cx="294491" cy="4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22"/>
          <p:cNvSpPr>
            <a:spLocks noChangeArrowheads="1"/>
          </p:cNvSpPr>
          <p:nvPr/>
        </p:nvSpPr>
        <p:spPr bwMode="auto">
          <a:xfrm>
            <a:off x="11274892" y="5879902"/>
            <a:ext cx="294491" cy="448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4" name="Rectangle 123"/>
          <p:cNvSpPr>
            <a:spLocks noChangeArrowheads="1"/>
          </p:cNvSpPr>
          <p:nvPr/>
        </p:nvSpPr>
        <p:spPr bwMode="auto">
          <a:xfrm>
            <a:off x="11274892" y="5879902"/>
            <a:ext cx="294491" cy="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5" name="Rectangle 124"/>
          <p:cNvSpPr>
            <a:spLocks noChangeArrowheads="1"/>
          </p:cNvSpPr>
          <p:nvPr/>
        </p:nvSpPr>
        <p:spPr bwMode="auto">
          <a:xfrm>
            <a:off x="11274892" y="5961845"/>
            <a:ext cx="294491" cy="448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6" name="Rectangle 125"/>
          <p:cNvSpPr>
            <a:spLocks noChangeArrowheads="1"/>
          </p:cNvSpPr>
          <p:nvPr/>
        </p:nvSpPr>
        <p:spPr bwMode="auto">
          <a:xfrm>
            <a:off x="11274892" y="5961845"/>
            <a:ext cx="294491" cy="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126"/>
          <p:cNvSpPr>
            <a:spLocks/>
          </p:cNvSpPr>
          <p:nvPr/>
        </p:nvSpPr>
        <p:spPr bwMode="auto">
          <a:xfrm>
            <a:off x="8789642" y="6161588"/>
            <a:ext cx="545449" cy="468622"/>
          </a:xfrm>
          <a:custGeom>
            <a:avLst/>
            <a:gdLst>
              <a:gd name="T0" fmla="*/ 234 w 426"/>
              <a:gd name="T1" fmla="*/ 62 h 358"/>
              <a:gd name="T2" fmla="*/ 234 w 426"/>
              <a:gd name="T3" fmla="*/ 0 h 358"/>
              <a:gd name="T4" fmla="*/ 282 w 426"/>
              <a:gd name="T5" fmla="*/ 0 h 358"/>
              <a:gd name="T6" fmla="*/ 282 w 426"/>
              <a:gd name="T7" fmla="*/ 62 h 358"/>
              <a:gd name="T8" fmla="*/ 298 w 426"/>
              <a:gd name="T9" fmla="*/ 62 h 358"/>
              <a:gd name="T10" fmla="*/ 298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82" y="0"/>
                </a:lnTo>
                <a:lnTo>
                  <a:pt x="282" y="62"/>
                </a:lnTo>
                <a:lnTo>
                  <a:pt x="298" y="62"/>
                </a:lnTo>
                <a:lnTo>
                  <a:pt x="298"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Rectangle 127"/>
          <p:cNvSpPr>
            <a:spLocks noChangeArrowheads="1"/>
          </p:cNvSpPr>
          <p:nvPr/>
        </p:nvSpPr>
        <p:spPr bwMode="auto">
          <a:xfrm>
            <a:off x="9062367" y="5844050"/>
            <a:ext cx="366193" cy="77591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Rectangle 128"/>
          <p:cNvSpPr>
            <a:spLocks noChangeArrowheads="1"/>
          </p:cNvSpPr>
          <p:nvPr/>
        </p:nvSpPr>
        <p:spPr bwMode="auto">
          <a:xfrm>
            <a:off x="9262109" y="6529058"/>
            <a:ext cx="48655" cy="909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0" name="Rectangle 129"/>
          <p:cNvSpPr>
            <a:spLocks noChangeArrowheads="1"/>
          </p:cNvSpPr>
          <p:nvPr/>
        </p:nvSpPr>
        <p:spPr bwMode="auto">
          <a:xfrm>
            <a:off x="9180163" y="6529058"/>
            <a:ext cx="48655" cy="909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Rectangle 130"/>
          <p:cNvSpPr>
            <a:spLocks noChangeArrowheads="1"/>
          </p:cNvSpPr>
          <p:nvPr/>
        </p:nvSpPr>
        <p:spPr bwMode="auto">
          <a:xfrm>
            <a:off x="9098219" y="6207680"/>
            <a:ext cx="294491" cy="448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2" name="Rectangle 131"/>
          <p:cNvSpPr>
            <a:spLocks noChangeArrowheads="1"/>
          </p:cNvSpPr>
          <p:nvPr/>
        </p:nvSpPr>
        <p:spPr bwMode="auto">
          <a:xfrm>
            <a:off x="9098219" y="6289626"/>
            <a:ext cx="294491" cy="448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3" name="Rectangle 132"/>
          <p:cNvSpPr>
            <a:spLocks noChangeArrowheads="1"/>
          </p:cNvSpPr>
          <p:nvPr/>
        </p:nvSpPr>
        <p:spPr bwMode="auto">
          <a:xfrm>
            <a:off x="9098219" y="6370290"/>
            <a:ext cx="294491" cy="4609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4" name="Rectangle 133"/>
          <p:cNvSpPr>
            <a:spLocks noChangeArrowheads="1"/>
          </p:cNvSpPr>
          <p:nvPr/>
        </p:nvSpPr>
        <p:spPr bwMode="auto">
          <a:xfrm>
            <a:off x="9098219" y="6452236"/>
            <a:ext cx="294491" cy="4609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5" name="Rectangle 134"/>
          <p:cNvSpPr>
            <a:spLocks noChangeArrowheads="1"/>
          </p:cNvSpPr>
          <p:nvPr/>
        </p:nvSpPr>
        <p:spPr bwMode="auto">
          <a:xfrm>
            <a:off x="9098219" y="6039950"/>
            <a:ext cx="294491" cy="4865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6" name="Rectangle 135"/>
          <p:cNvSpPr>
            <a:spLocks noChangeArrowheads="1"/>
          </p:cNvSpPr>
          <p:nvPr/>
        </p:nvSpPr>
        <p:spPr bwMode="auto">
          <a:xfrm>
            <a:off x="9098219" y="6121895"/>
            <a:ext cx="294491" cy="4865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7" name="Rectangle 136"/>
          <p:cNvSpPr>
            <a:spLocks noChangeArrowheads="1"/>
          </p:cNvSpPr>
          <p:nvPr/>
        </p:nvSpPr>
        <p:spPr bwMode="auto">
          <a:xfrm>
            <a:off x="9098219" y="5879902"/>
            <a:ext cx="294491" cy="448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8" name="Rectangle 137"/>
          <p:cNvSpPr>
            <a:spLocks noChangeArrowheads="1"/>
          </p:cNvSpPr>
          <p:nvPr/>
        </p:nvSpPr>
        <p:spPr bwMode="auto">
          <a:xfrm>
            <a:off x="9098219" y="5961845"/>
            <a:ext cx="294491" cy="4481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138"/>
          <p:cNvSpPr>
            <a:spLocks/>
          </p:cNvSpPr>
          <p:nvPr/>
        </p:nvSpPr>
        <p:spPr bwMode="auto">
          <a:xfrm>
            <a:off x="10496409" y="6161587"/>
            <a:ext cx="545449" cy="45838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139"/>
          <p:cNvSpPr>
            <a:spLocks/>
          </p:cNvSpPr>
          <p:nvPr/>
        </p:nvSpPr>
        <p:spPr bwMode="auto">
          <a:xfrm>
            <a:off x="10208320" y="6161587"/>
            <a:ext cx="545449" cy="458380"/>
          </a:xfrm>
          <a:custGeom>
            <a:avLst/>
            <a:gdLst>
              <a:gd name="T0" fmla="*/ 234 w 426"/>
              <a:gd name="T1" fmla="*/ 62 h 358"/>
              <a:gd name="T2" fmla="*/ 234 w 426"/>
              <a:gd name="T3" fmla="*/ 0 h 358"/>
              <a:gd name="T4" fmla="*/ 279 w 426"/>
              <a:gd name="T5" fmla="*/ 0 h 358"/>
              <a:gd name="T6" fmla="*/ 279 w 426"/>
              <a:gd name="T7" fmla="*/ 62 h 358"/>
              <a:gd name="T8" fmla="*/ 296 w 426"/>
              <a:gd name="T9" fmla="*/ 62 h 358"/>
              <a:gd name="T10" fmla="*/ 296 w 426"/>
              <a:gd name="T11" fmla="*/ 0 h 358"/>
              <a:gd name="T12" fmla="*/ 343 w 426"/>
              <a:gd name="T13" fmla="*/ 0 h 358"/>
              <a:gd name="T14" fmla="*/ 343 w 426"/>
              <a:gd name="T15" fmla="*/ 62 h 358"/>
              <a:gd name="T16" fmla="*/ 426 w 426"/>
              <a:gd name="T17" fmla="*/ 62 h 358"/>
              <a:gd name="T18" fmla="*/ 426 w 426"/>
              <a:gd name="T19" fmla="*/ 76 h 358"/>
              <a:gd name="T20" fmla="*/ 407 w 426"/>
              <a:gd name="T21" fmla="*/ 76 h 358"/>
              <a:gd name="T22" fmla="*/ 407 w 426"/>
              <a:gd name="T23" fmla="*/ 358 h 358"/>
              <a:gd name="T24" fmla="*/ 19 w 426"/>
              <a:gd name="T25" fmla="*/ 358 h 358"/>
              <a:gd name="T26" fmla="*/ 19 w 426"/>
              <a:gd name="T27" fmla="*/ 76 h 358"/>
              <a:gd name="T28" fmla="*/ 0 w 426"/>
              <a:gd name="T29" fmla="*/ 76 h 358"/>
              <a:gd name="T30" fmla="*/ 0 w 426"/>
              <a:gd name="T31" fmla="*/ 62 h 358"/>
              <a:gd name="T32" fmla="*/ 234 w 426"/>
              <a:gd name="T33" fmla="*/ 6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358">
                <a:moveTo>
                  <a:pt x="234" y="62"/>
                </a:moveTo>
                <a:lnTo>
                  <a:pt x="234" y="0"/>
                </a:lnTo>
                <a:lnTo>
                  <a:pt x="279" y="0"/>
                </a:lnTo>
                <a:lnTo>
                  <a:pt x="279" y="62"/>
                </a:lnTo>
                <a:lnTo>
                  <a:pt x="296" y="62"/>
                </a:lnTo>
                <a:lnTo>
                  <a:pt x="296" y="0"/>
                </a:lnTo>
                <a:lnTo>
                  <a:pt x="343" y="0"/>
                </a:lnTo>
                <a:lnTo>
                  <a:pt x="343" y="62"/>
                </a:lnTo>
                <a:lnTo>
                  <a:pt x="426" y="62"/>
                </a:lnTo>
                <a:lnTo>
                  <a:pt x="426" y="76"/>
                </a:lnTo>
                <a:lnTo>
                  <a:pt x="407" y="76"/>
                </a:lnTo>
                <a:lnTo>
                  <a:pt x="407" y="358"/>
                </a:lnTo>
                <a:lnTo>
                  <a:pt x="19" y="358"/>
                </a:lnTo>
                <a:lnTo>
                  <a:pt x="19" y="76"/>
                </a:lnTo>
                <a:lnTo>
                  <a:pt x="0" y="76"/>
                </a:lnTo>
                <a:lnTo>
                  <a:pt x="0" y="62"/>
                </a:lnTo>
                <a:lnTo>
                  <a:pt x="234" y="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1" name="Rectangle 140"/>
          <p:cNvSpPr>
            <a:spLocks noChangeArrowheads="1"/>
          </p:cNvSpPr>
          <p:nvPr/>
        </p:nvSpPr>
        <p:spPr bwMode="auto">
          <a:xfrm>
            <a:off x="10893334" y="6001538"/>
            <a:ext cx="496793" cy="6184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Rectangle 141"/>
          <p:cNvSpPr>
            <a:spLocks noChangeArrowheads="1"/>
          </p:cNvSpPr>
          <p:nvPr/>
        </p:nvSpPr>
        <p:spPr bwMode="auto">
          <a:xfrm>
            <a:off x="10893334" y="6001538"/>
            <a:ext cx="496793" cy="61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Rectangle 142"/>
          <p:cNvSpPr>
            <a:spLocks noChangeArrowheads="1"/>
          </p:cNvSpPr>
          <p:nvPr/>
        </p:nvSpPr>
        <p:spPr bwMode="auto">
          <a:xfrm>
            <a:off x="10869005" y="5982332"/>
            <a:ext cx="545449" cy="192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4" name="Rectangle 143"/>
          <p:cNvSpPr>
            <a:spLocks noChangeArrowheads="1"/>
          </p:cNvSpPr>
          <p:nvPr/>
        </p:nvSpPr>
        <p:spPr bwMode="auto">
          <a:xfrm>
            <a:off x="10869005" y="5982332"/>
            <a:ext cx="545449" cy="19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5" name="Rectangle 144"/>
          <p:cNvSpPr>
            <a:spLocks noChangeArrowheads="1"/>
          </p:cNvSpPr>
          <p:nvPr/>
        </p:nvSpPr>
        <p:spPr bwMode="auto">
          <a:xfrm>
            <a:off x="11166057" y="6495768"/>
            <a:ext cx="64020" cy="12419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Rectangle 145"/>
          <p:cNvSpPr>
            <a:spLocks noChangeArrowheads="1"/>
          </p:cNvSpPr>
          <p:nvPr/>
        </p:nvSpPr>
        <p:spPr bwMode="auto">
          <a:xfrm>
            <a:off x="11053383" y="6495768"/>
            <a:ext cx="64020" cy="12419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Rectangle 146"/>
          <p:cNvSpPr>
            <a:spLocks noChangeArrowheads="1"/>
          </p:cNvSpPr>
          <p:nvPr/>
        </p:nvSpPr>
        <p:spPr bwMode="auto">
          <a:xfrm>
            <a:off x="10941989" y="6055313"/>
            <a:ext cx="399484" cy="66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Rectangle 147"/>
          <p:cNvSpPr>
            <a:spLocks noChangeArrowheads="1"/>
          </p:cNvSpPr>
          <p:nvPr/>
        </p:nvSpPr>
        <p:spPr bwMode="auto">
          <a:xfrm>
            <a:off x="10941989" y="6167988"/>
            <a:ext cx="399484" cy="6401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Rectangle 148"/>
          <p:cNvSpPr>
            <a:spLocks noChangeArrowheads="1"/>
          </p:cNvSpPr>
          <p:nvPr/>
        </p:nvSpPr>
        <p:spPr bwMode="auto">
          <a:xfrm>
            <a:off x="10941989" y="6279384"/>
            <a:ext cx="399484" cy="6401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0" name="Rectangle 149"/>
          <p:cNvSpPr>
            <a:spLocks noChangeArrowheads="1"/>
          </p:cNvSpPr>
          <p:nvPr/>
        </p:nvSpPr>
        <p:spPr bwMode="auto">
          <a:xfrm>
            <a:off x="10941989" y="6392057"/>
            <a:ext cx="399484" cy="6401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150"/>
          <p:cNvSpPr>
            <a:spLocks noChangeArrowheads="1"/>
          </p:cNvSpPr>
          <p:nvPr/>
        </p:nvSpPr>
        <p:spPr bwMode="auto">
          <a:xfrm>
            <a:off x="11390127" y="6589237"/>
            <a:ext cx="421250" cy="1267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151"/>
          <p:cNvSpPr>
            <a:spLocks noChangeArrowheads="1"/>
          </p:cNvSpPr>
          <p:nvPr/>
        </p:nvSpPr>
        <p:spPr bwMode="auto">
          <a:xfrm>
            <a:off x="10286426" y="5119350"/>
            <a:ext cx="498075" cy="150061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152"/>
          <p:cNvSpPr>
            <a:spLocks noChangeArrowheads="1"/>
          </p:cNvSpPr>
          <p:nvPr/>
        </p:nvSpPr>
        <p:spPr bwMode="auto">
          <a:xfrm>
            <a:off x="10286426" y="5119350"/>
            <a:ext cx="498075" cy="1500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53"/>
          <p:cNvSpPr>
            <a:spLocks noChangeArrowheads="1"/>
          </p:cNvSpPr>
          <p:nvPr/>
        </p:nvSpPr>
        <p:spPr bwMode="auto">
          <a:xfrm>
            <a:off x="10262099" y="5101424"/>
            <a:ext cx="546730" cy="1792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54"/>
          <p:cNvSpPr>
            <a:spLocks noChangeArrowheads="1"/>
          </p:cNvSpPr>
          <p:nvPr/>
        </p:nvSpPr>
        <p:spPr bwMode="auto">
          <a:xfrm>
            <a:off x="10262099" y="5101424"/>
            <a:ext cx="546730" cy="1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55"/>
          <p:cNvSpPr>
            <a:spLocks noChangeArrowheads="1"/>
          </p:cNvSpPr>
          <p:nvPr/>
        </p:nvSpPr>
        <p:spPr bwMode="auto">
          <a:xfrm>
            <a:off x="10559151" y="6495768"/>
            <a:ext cx="64020" cy="12419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56"/>
          <p:cNvSpPr>
            <a:spLocks noChangeArrowheads="1"/>
          </p:cNvSpPr>
          <p:nvPr/>
        </p:nvSpPr>
        <p:spPr bwMode="auto">
          <a:xfrm>
            <a:off x="10447754" y="6495768"/>
            <a:ext cx="66581" cy="12419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57"/>
          <p:cNvSpPr>
            <a:spLocks noChangeArrowheads="1"/>
          </p:cNvSpPr>
          <p:nvPr/>
        </p:nvSpPr>
        <p:spPr bwMode="auto">
          <a:xfrm>
            <a:off x="10335082" y="6055313"/>
            <a:ext cx="400764" cy="6658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8"/>
          <p:cNvSpPr>
            <a:spLocks noChangeArrowheads="1"/>
          </p:cNvSpPr>
          <p:nvPr/>
        </p:nvSpPr>
        <p:spPr bwMode="auto">
          <a:xfrm>
            <a:off x="10335082" y="6167988"/>
            <a:ext cx="400764" cy="640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0" name="Rectangle 159"/>
          <p:cNvSpPr>
            <a:spLocks noChangeArrowheads="1"/>
          </p:cNvSpPr>
          <p:nvPr/>
        </p:nvSpPr>
        <p:spPr bwMode="auto">
          <a:xfrm>
            <a:off x="10335082" y="6279384"/>
            <a:ext cx="400764" cy="640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1" name="Rectangle 160"/>
          <p:cNvSpPr>
            <a:spLocks noChangeArrowheads="1"/>
          </p:cNvSpPr>
          <p:nvPr/>
        </p:nvSpPr>
        <p:spPr bwMode="auto">
          <a:xfrm>
            <a:off x="10335082" y="6392057"/>
            <a:ext cx="400764" cy="640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2" name="Rectangle 161"/>
          <p:cNvSpPr>
            <a:spLocks noChangeArrowheads="1"/>
          </p:cNvSpPr>
          <p:nvPr/>
        </p:nvSpPr>
        <p:spPr bwMode="auto">
          <a:xfrm>
            <a:off x="10335082" y="5833807"/>
            <a:ext cx="400764" cy="640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3" name="Rectangle 162"/>
          <p:cNvSpPr>
            <a:spLocks noChangeArrowheads="1"/>
          </p:cNvSpPr>
          <p:nvPr/>
        </p:nvSpPr>
        <p:spPr bwMode="auto">
          <a:xfrm>
            <a:off x="10335082" y="5946481"/>
            <a:ext cx="400764" cy="640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4" name="Rectangle 163"/>
          <p:cNvSpPr>
            <a:spLocks noChangeArrowheads="1"/>
          </p:cNvSpPr>
          <p:nvPr/>
        </p:nvSpPr>
        <p:spPr bwMode="auto">
          <a:xfrm>
            <a:off x="10335082" y="5500906"/>
            <a:ext cx="400764" cy="640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5" name="Rectangle 164"/>
          <p:cNvSpPr>
            <a:spLocks noChangeArrowheads="1"/>
          </p:cNvSpPr>
          <p:nvPr/>
        </p:nvSpPr>
        <p:spPr bwMode="auto">
          <a:xfrm>
            <a:off x="10335082" y="5500906"/>
            <a:ext cx="400764" cy="6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165"/>
          <p:cNvSpPr>
            <a:spLocks noChangeArrowheads="1"/>
          </p:cNvSpPr>
          <p:nvPr/>
        </p:nvSpPr>
        <p:spPr bwMode="auto">
          <a:xfrm>
            <a:off x="10335082" y="5613581"/>
            <a:ext cx="400764" cy="6273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7" name="Rectangle 166"/>
          <p:cNvSpPr>
            <a:spLocks noChangeArrowheads="1"/>
          </p:cNvSpPr>
          <p:nvPr/>
        </p:nvSpPr>
        <p:spPr bwMode="auto">
          <a:xfrm>
            <a:off x="10335082" y="5724974"/>
            <a:ext cx="400764" cy="640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8" name="Rectangle 167"/>
          <p:cNvSpPr>
            <a:spLocks noChangeArrowheads="1"/>
          </p:cNvSpPr>
          <p:nvPr/>
        </p:nvSpPr>
        <p:spPr bwMode="auto">
          <a:xfrm>
            <a:off x="10335082" y="5279398"/>
            <a:ext cx="400764" cy="640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9" name="Rectangle 168"/>
          <p:cNvSpPr>
            <a:spLocks noChangeArrowheads="1"/>
          </p:cNvSpPr>
          <p:nvPr/>
        </p:nvSpPr>
        <p:spPr bwMode="auto">
          <a:xfrm>
            <a:off x="10335082" y="5279398"/>
            <a:ext cx="400764" cy="6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0" name="Rectangle 169"/>
          <p:cNvSpPr>
            <a:spLocks noChangeArrowheads="1"/>
          </p:cNvSpPr>
          <p:nvPr/>
        </p:nvSpPr>
        <p:spPr bwMode="auto">
          <a:xfrm>
            <a:off x="10335082" y="5388232"/>
            <a:ext cx="400764" cy="678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Rectangle 170"/>
          <p:cNvSpPr>
            <a:spLocks noChangeArrowheads="1"/>
          </p:cNvSpPr>
          <p:nvPr/>
        </p:nvSpPr>
        <p:spPr bwMode="auto">
          <a:xfrm>
            <a:off x="10335082" y="5388232"/>
            <a:ext cx="400764" cy="6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Rectangle 171"/>
          <p:cNvSpPr>
            <a:spLocks noChangeArrowheads="1"/>
          </p:cNvSpPr>
          <p:nvPr/>
        </p:nvSpPr>
        <p:spPr bwMode="auto">
          <a:xfrm>
            <a:off x="10335082" y="5164162"/>
            <a:ext cx="400764" cy="6401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Rectangle 172"/>
          <p:cNvSpPr>
            <a:spLocks noChangeArrowheads="1"/>
          </p:cNvSpPr>
          <p:nvPr/>
        </p:nvSpPr>
        <p:spPr bwMode="auto">
          <a:xfrm>
            <a:off x="10335082" y="5164162"/>
            <a:ext cx="400764" cy="6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Rectangle 173"/>
          <p:cNvSpPr>
            <a:spLocks noChangeArrowheads="1"/>
          </p:cNvSpPr>
          <p:nvPr/>
        </p:nvSpPr>
        <p:spPr bwMode="auto">
          <a:xfrm>
            <a:off x="9368383" y="5564926"/>
            <a:ext cx="496793" cy="105504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5" name="Rectangle 174"/>
          <p:cNvSpPr>
            <a:spLocks noChangeArrowheads="1"/>
          </p:cNvSpPr>
          <p:nvPr/>
        </p:nvSpPr>
        <p:spPr bwMode="auto">
          <a:xfrm>
            <a:off x="9641105" y="6495768"/>
            <a:ext cx="64020" cy="12419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6" name="Rectangle 175"/>
          <p:cNvSpPr>
            <a:spLocks noChangeArrowheads="1"/>
          </p:cNvSpPr>
          <p:nvPr/>
        </p:nvSpPr>
        <p:spPr bwMode="auto">
          <a:xfrm>
            <a:off x="9529711" y="6495768"/>
            <a:ext cx="66581" cy="12419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7" name="Rectangle 176"/>
          <p:cNvSpPr>
            <a:spLocks noChangeArrowheads="1"/>
          </p:cNvSpPr>
          <p:nvPr/>
        </p:nvSpPr>
        <p:spPr bwMode="auto">
          <a:xfrm>
            <a:off x="9417035" y="6055313"/>
            <a:ext cx="399484" cy="6658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8" name="Rectangle 177"/>
          <p:cNvSpPr>
            <a:spLocks noChangeArrowheads="1"/>
          </p:cNvSpPr>
          <p:nvPr/>
        </p:nvSpPr>
        <p:spPr bwMode="auto">
          <a:xfrm>
            <a:off x="9417035" y="6167988"/>
            <a:ext cx="399484" cy="6401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9" name="Rectangle 178"/>
          <p:cNvSpPr>
            <a:spLocks noChangeArrowheads="1"/>
          </p:cNvSpPr>
          <p:nvPr/>
        </p:nvSpPr>
        <p:spPr bwMode="auto">
          <a:xfrm>
            <a:off x="9417035" y="6279384"/>
            <a:ext cx="399484" cy="6401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0" name="Rectangle 179"/>
          <p:cNvSpPr>
            <a:spLocks noChangeArrowheads="1"/>
          </p:cNvSpPr>
          <p:nvPr/>
        </p:nvSpPr>
        <p:spPr bwMode="auto">
          <a:xfrm>
            <a:off x="9417035" y="6392057"/>
            <a:ext cx="399484" cy="6401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1" name="Rectangle 180"/>
          <p:cNvSpPr>
            <a:spLocks noChangeArrowheads="1"/>
          </p:cNvSpPr>
          <p:nvPr/>
        </p:nvSpPr>
        <p:spPr bwMode="auto">
          <a:xfrm>
            <a:off x="9417035" y="5833807"/>
            <a:ext cx="399484" cy="6401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2" name="Rectangle 181"/>
          <p:cNvSpPr>
            <a:spLocks noChangeArrowheads="1"/>
          </p:cNvSpPr>
          <p:nvPr/>
        </p:nvSpPr>
        <p:spPr bwMode="auto">
          <a:xfrm>
            <a:off x="9417035" y="5946481"/>
            <a:ext cx="399484" cy="6401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3" name="Rectangle 182"/>
          <p:cNvSpPr>
            <a:spLocks noChangeArrowheads="1"/>
          </p:cNvSpPr>
          <p:nvPr/>
        </p:nvSpPr>
        <p:spPr bwMode="auto">
          <a:xfrm>
            <a:off x="9417035" y="5613581"/>
            <a:ext cx="399484" cy="6273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4" name="Rectangle 183"/>
          <p:cNvSpPr>
            <a:spLocks noChangeArrowheads="1"/>
          </p:cNvSpPr>
          <p:nvPr/>
        </p:nvSpPr>
        <p:spPr bwMode="auto">
          <a:xfrm>
            <a:off x="9417035" y="5724974"/>
            <a:ext cx="399484" cy="6401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Rectangle 184"/>
          <p:cNvSpPr>
            <a:spLocks noChangeArrowheads="1"/>
          </p:cNvSpPr>
          <p:nvPr/>
        </p:nvSpPr>
        <p:spPr bwMode="auto">
          <a:xfrm>
            <a:off x="10744808" y="6589237"/>
            <a:ext cx="188218" cy="307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Rectangle 185"/>
          <p:cNvSpPr>
            <a:spLocks noChangeArrowheads="1"/>
          </p:cNvSpPr>
          <p:nvPr/>
        </p:nvSpPr>
        <p:spPr bwMode="auto">
          <a:xfrm>
            <a:off x="9865175" y="6589237"/>
            <a:ext cx="536486" cy="307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Rectangle 186"/>
          <p:cNvSpPr>
            <a:spLocks noChangeArrowheads="1"/>
          </p:cNvSpPr>
          <p:nvPr/>
        </p:nvSpPr>
        <p:spPr bwMode="auto">
          <a:xfrm>
            <a:off x="9319727" y="5844051"/>
            <a:ext cx="48655" cy="7720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Rectangle 187"/>
          <p:cNvSpPr>
            <a:spLocks noChangeArrowheads="1"/>
          </p:cNvSpPr>
          <p:nvPr/>
        </p:nvSpPr>
        <p:spPr bwMode="auto">
          <a:xfrm>
            <a:off x="9368382" y="5374148"/>
            <a:ext cx="306015" cy="973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Rectangle 188"/>
          <p:cNvSpPr>
            <a:spLocks noChangeArrowheads="1"/>
          </p:cNvSpPr>
          <p:nvPr/>
        </p:nvSpPr>
        <p:spPr bwMode="auto">
          <a:xfrm>
            <a:off x="10241611" y="4794132"/>
            <a:ext cx="160050" cy="10115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Rectangle 189"/>
          <p:cNvSpPr>
            <a:spLocks noChangeArrowheads="1"/>
          </p:cNvSpPr>
          <p:nvPr/>
        </p:nvSpPr>
        <p:spPr bwMode="auto">
          <a:xfrm>
            <a:off x="10241611" y="4794132"/>
            <a:ext cx="160050" cy="1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Rectangle 190"/>
          <p:cNvSpPr>
            <a:spLocks noChangeArrowheads="1"/>
          </p:cNvSpPr>
          <p:nvPr/>
        </p:nvSpPr>
        <p:spPr bwMode="auto">
          <a:xfrm>
            <a:off x="10441353" y="4846626"/>
            <a:ext cx="72983" cy="486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Rectangle 191"/>
          <p:cNvSpPr>
            <a:spLocks noChangeArrowheads="1"/>
          </p:cNvSpPr>
          <p:nvPr/>
        </p:nvSpPr>
        <p:spPr bwMode="auto">
          <a:xfrm>
            <a:off x="10441353" y="4846626"/>
            <a:ext cx="72983" cy="4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Rectangle 192"/>
          <p:cNvSpPr>
            <a:spLocks noChangeArrowheads="1"/>
          </p:cNvSpPr>
          <p:nvPr/>
        </p:nvSpPr>
        <p:spPr bwMode="auto">
          <a:xfrm>
            <a:off x="11117403" y="5456091"/>
            <a:ext cx="81946" cy="384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4" name="Rectangle 193"/>
          <p:cNvSpPr>
            <a:spLocks noChangeArrowheads="1"/>
          </p:cNvSpPr>
          <p:nvPr/>
        </p:nvSpPr>
        <p:spPr bwMode="auto">
          <a:xfrm>
            <a:off x="11117403" y="5456091"/>
            <a:ext cx="81946" cy="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5" name="Freeform 194"/>
          <p:cNvSpPr>
            <a:spLocks/>
          </p:cNvSpPr>
          <p:nvPr/>
        </p:nvSpPr>
        <p:spPr bwMode="auto">
          <a:xfrm>
            <a:off x="10199359" y="4895282"/>
            <a:ext cx="485270" cy="248396"/>
          </a:xfrm>
          <a:custGeom>
            <a:avLst/>
            <a:gdLst>
              <a:gd name="T0" fmla="*/ 379 w 379"/>
              <a:gd name="T1" fmla="*/ 0 h 194"/>
              <a:gd name="T2" fmla="*/ 0 w 379"/>
              <a:gd name="T3" fmla="*/ 0 h 194"/>
              <a:gd name="T4" fmla="*/ 0 w 379"/>
              <a:gd name="T5" fmla="*/ 137 h 194"/>
              <a:gd name="T6" fmla="*/ 68 w 379"/>
              <a:gd name="T7" fmla="*/ 194 h 194"/>
              <a:gd name="T8" fmla="*/ 68 w 379"/>
              <a:gd name="T9" fmla="*/ 175 h 194"/>
              <a:gd name="T10" fmla="*/ 379 w 379"/>
              <a:gd name="T11" fmla="*/ 175 h 194"/>
              <a:gd name="T12" fmla="*/ 49 w 379"/>
              <a:gd name="T13" fmla="*/ 175 h 194"/>
              <a:gd name="T14" fmla="*/ 49 w 379"/>
              <a:gd name="T15" fmla="*/ 161 h 194"/>
              <a:gd name="T16" fmla="*/ 379 w 379"/>
              <a:gd name="T17" fmla="*/ 161 h 194"/>
              <a:gd name="T18" fmla="*/ 379 w 379"/>
              <a:gd name="T19"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94">
                <a:moveTo>
                  <a:pt x="379" y="0"/>
                </a:moveTo>
                <a:lnTo>
                  <a:pt x="0" y="0"/>
                </a:lnTo>
                <a:lnTo>
                  <a:pt x="0" y="137"/>
                </a:lnTo>
                <a:lnTo>
                  <a:pt x="68" y="194"/>
                </a:lnTo>
                <a:lnTo>
                  <a:pt x="68" y="175"/>
                </a:lnTo>
                <a:lnTo>
                  <a:pt x="379" y="175"/>
                </a:lnTo>
                <a:lnTo>
                  <a:pt x="49" y="175"/>
                </a:lnTo>
                <a:lnTo>
                  <a:pt x="49" y="161"/>
                </a:lnTo>
                <a:lnTo>
                  <a:pt x="379" y="161"/>
                </a:lnTo>
                <a:lnTo>
                  <a:pt x="3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6" name="Freeform 195"/>
          <p:cNvSpPr>
            <a:spLocks/>
          </p:cNvSpPr>
          <p:nvPr/>
        </p:nvSpPr>
        <p:spPr bwMode="auto">
          <a:xfrm>
            <a:off x="11666694" y="6019464"/>
            <a:ext cx="71703" cy="339303"/>
          </a:xfrm>
          <a:custGeom>
            <a:avLst/>
            <a:gdLst>
              <a:gd name="T0" fmla="*/ 56 w 56"/>
              <a:gd name="T1" fmla="*/ 0 h 265"/>
              <a:gd name="T2" fmla="*/ 0 w 56"/>
              <a:gd name="T3" fmla="*/ 0 h 265"/>
              <a:gd name="T4" fmla="*/ 0 w 56"/>
              <a:gd name="T5" fmla="*/ 220 h 265"/>
              <a:gd name="T6" fmla="*/ 56 w 56"/>
              <a:gd name="T7" fmla="*/ 265 h 265"/>
              <a:gd name="T8" fmla="*/ 56 w 56"/>
              <a:gd name="T9" fmla="*/ 0 h 265"/>
            </a:gdLst>
            <a:ahLst/>
            <a:cxnLst>
              <a:cxn ang="0">
                <a:pos x="T0" y="T1"/>
              </a:cxn>
              <a:cxn ang="0">
                <a:pos x="T2" y="T3"/>
              </a:cxn>
              <a:cxn ang="0">
                <a:pos x="T4" y="T5"/>
              </a:cxn>
              <a:cxn ang="0">
                <a:pos x="T6" y="T7"/>
              </a:cxn>
              <a:cxn ang="0">
                <a:pos x="T8" y="T9"/>
              </a:cxn>
            </a:cxnLst>
            <a:rect l="0" t="0" r="r" b="b"/>
            <a:pathLst>
              <a:path w="56" h="265">
                <a:moveTo>
                  <a:pt x="56" y="0"/>
                </a:moveTo>
                <a:lnTo>
                  <a:pt x="0" y="0"/>
                </a:lnTo>
                <a:lnTo>
                  <a:pt x="0" y="220"/>
                </a:lnTo>
                <a:lnTo>
                  <a:pt x="56" y="265"/>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7" name="Freeform 196"/>
          <p:cNvSpPr>
            <a:spLocks/>
          </p:cNvSpPr>
          <p:nvPr/>
        </p:nvSpPr>
        <p:spPr bwMode="auto">
          <a:xfrm>
            <a:off x="11341472" y="5773629"/>
            <a:ext cx="325221" cy="527521"/>
          </a:xfrm>
          <a:custGeom>
            <a:avLst/>
            <a:gdLst>
              <a:gd name="T0" fmla="*/ 254 w 254"/>
              <a:gd name="T1" fmla="*/ 0 h 412"/>
              <a:gd name="T2" fmla="*/ 0 w 254"/>
              <a:gd name="T3" fmla="*/ 0 h 412"/>
              <a:gd name="T4" fmla="*/ 0 w 254"/>
              <a:gd name="T5" fmla="*/ 55 h 412"/>
              <a:gd name="T6" fmla="*/ 206 w 254"/>
              <a:gd name="T7" fmla="*/ 55 h 412"/>
              <a:gd name="T8" fmla="*/ 206 w 254"/>
              <a:gd name="T9" fmla="*/ 369 h 412"/>
              <a:gd name="T10" fmla="*/ 254 w 254"/>
              <a:gd name="T11" fmla="*/ 412 h 412"/>
              <a:gd name="T12" fmla="*/ 254 w 254"/>
              <a:gd name="T13" fmla="*/ 192 h 412"/>
              <a:gd name="T14" fmla="*/ 254 w 254"/>
              <a:gd name="T15" fmla="*/ 0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412">
                <a:moveTo>
                  <a:pt x="254" y="0"/>
                </a:moveTo>
                <a:lnTo>
                  <a:pt x="0" y="0"/>
                </a:lnTo>
                <a:lnTo>
                  <a:pt x="0" y="55"/>
                </a:lnTo>
                <a:lnTo>
                  <a:pt x="206" y="55"/>
                </a:lnTo>
                <a:lnTo>
                  <a:pt x="206" y="369"/>
                </a:lnTo>
                <a:lnTo>
                  <a:pt x="254" y="412"/>
                </a:lnTo>
                <a:lnTo>
                  <a:pt x="254" y="192"/>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8" name="Freeform 197"/>
          <p:cNvSpPr>
            <a:spLocks/>
          </p:cNvSpPr>
          <p:nvPr/>
        </p:nvSpPr>
        <p:spPr bwMode="auto">
          <a:xfrm>
            <a:off x="10981681" y="5494505"/>
            <a:ext cx="323940" cy="445576"/>
          </a:xfrm>
          <a:custGeom>
            <a:avLst/>
            <a:gdLst>
              <a:gd name="T0" fmla="*/ 253 w 253"/>
              <a:gd name="T1" fmla="*/ 0 h 348"/>
              <a:gd name="T2" fmla="*/ 0 w 253"/>
              <a:gd name="T3" fmla="*/ 0 h 348"/>
              <a:gd name="T4" fmla="*/ 0 w 253"/>
              <a:gd name="T5" fmla="*/ 180 h 348"/>
              <a:gd name="T6" fmla="*/ 45 w 253"/>
              <a:gd name="T7" fmla="*/ 218 h 348"/>
              <a:gd name="T8" fmla="*/ 125 w 253"/>
              <a:gd name="T9" fmla="*/ 218 h 348"/>
              <a:gd name="T10" fmla="*/ 125 w 253"/>
              <a:gd name="T11" fmla="*/ 287 h 348"/>
              <a:gd name="T12" fmla="*/ 201 w 253"/>
              <a:gd name="T13" fmla="*/ 348 h 348"/>
              <a:gd name="T14" fmla="*/ 201 w 253"/>
              <a:gd name="T15" fmla="*/ 273 h 348"/>
              <a:gd name="T16" fmla="*/ 253 w 253"/>
              <a:gd name="T17" fmla="*/ 273 h 348"/>
              <a:gd name="T18" fmla="*/ 253 w 253"/>
              <a:gd name="T1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48">
                <a:moveTo>
                  <a:pt x="253" y="0"/>
                </a:moveTo>
                <a:lnTo>
                  <a:pt x="0" y="0"/>
                </a:lnTo>
                <a:lnTo>
                  <a:pt x="0" y="180"/>
                </a:lnTo>
                <a:lnTo>
                  <a:pt x="45" y="218"/>
                </a:lnTo>
                <a:lnTo>
                  <a:pt x="125" y="218"/>
                </a:lnTo>
                <a:lnTo>
                  <a:pt x="125" y="287"/>
                </a:lnTo>
                <a:lnTo>
                  <a:pt x="201" y="348"/>
                </a:lnTo>
                <a:lnTo>
                  <a:pt x="201" y="273"/>
                </a:lnTo>
                <a:lnTo>
                  <a:pt x="253" y="273"/>
                </a:lnTo>
                <a:lnTo>
                  <a:pt x="2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9" name="Freeform 198"/>
          <p:cNvSpPr>
            <a:spLocks/>
          </p:cNvSpPr>
          <p:nvPr/>
        </p:nvSpPr>
        <p:spPr bwMode="auto">
          <a:xfrm>
            <a:off x="11039299" y="5773629"/>
            <a:ext cx="102431" cy="88347"/>
          </a:xfrm>
          <a:custGeom>
            <a:avLst/>
            <a:gdLst>
              <a:gd name="T0" fmla="*/ 80 w 80"/>
              <a:gd name="T1" fmla="*/ 0 h 69"/>
              <a:gd name="T2" fmla="*/ 0 w 80"/>
              <a:gd name="T3" fmla="*/ 0 h 69"/>
              <a:gd name="T4" fmla="*/ 80 w 80"/>
              <a:gd name="T5" fmla="*/ 69 h 69"/>
              <a:gd name="T6" fmla="*/ 80 w 80"/>
              <a:gd name="T7" fmla="*/ 0 h 69"/>
            </a:gdLst>
            <a:ahLst/>
            <a:cxnLst>
              <a:cxn ang="0">
                <a:pos x="T0" y="T1"/>
              </a:cxn>
              <a:cxn ang="0">
                <a:pos x="T2" y="T3"/>
              </a:cxn>
              <a:cxn ang="0">
                <a:pos x="T4" y="T5"/>
              </a:cxn>
              <a:cxn ang="0">
                <a:pos x="T6" y="T7"/>
              </a:cxn>
            </a:cxnLst>
            <a:rect l="0" t="0" r="r" b="b"/>
            <a:pathLst>
              <a:path w="80" h="69">
                <a:moveTo>
                  <a:pt x="80" y="0"/>
                </a:moveTo>
                <a:lnTo>
                  <a:pt x="0" y="0"/>
                </a:lnTo>
                <a:lnTo>
                  <a:pt x="80" y="69"/>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199"/>
          <p:cNvSpPr>
            <a:spLocks noEditPoints="1"/>
          </p:cNvSpPr>
          <p:nvPr/>
        </p:nvSpPr>
        <p:spPr bwMode="auto">
          <a:xfrm>
            <a:off x="11239041" y="5844050"/>
            <a:ext cx="366193" cy="402043"/>
          </a:xfrm>
          <a:custGeom>
            <a:avLst/>
            <a:gdLst>
              <a:gd name="T0" fmla="*/ 28 w 286"/>
              <a:gd name="T1" fmla="*/ 63 h 314"/>
              <a:gd name="T2" fmla="*/ 28 w 286"/>
              <a:gd name="T3" fmla="*/ 28 h 314"/>
              <a:gd name="T4" fmla="*/ 258 w 286"/>
              <a:gd name="T5" fmla="*/ 28 h 314"/>
              <a:gd name="T6" fmla="*/ 258 w 286"/>
              <a:gd name="T7" fmla="*/ 63 h 314"/>
              <a:gd name="T8" fmla="*/ 28 w 286"/>
              <a:gd name="T9" fmla="*/ 63 h 314"/>
              <a:gd name="T10" fmla="*/ 286 w 286"/>
              <a:gd name="T11" fmla="*/ 0 h 314"/>
              <a:gd name="T12" fmla="*/ 80 w 286"/>
              <a:gd name="T13" fmla="*/ 0 h 314"/>
              <a:gd name="T14" fmla="*/ 52 w 286"/>
              <a:gd name="T15" fmla="*/ 0 h 314"/>
              <a:gd name="T16" fmla="*/ 0 w 286"/>
              <a:gd name="T17" fmla="*/ 0 h 314"/>
              <a:gd name="T18" fmla="*/ 0 w 286"/>
              <a:gd name="T19" fmla="*/ 75 h 314"/>
              <a:gd name="T20" fmla="*/ 28 w 286"/>
              <a:gd name="T21" fmla="*/ 99 h 314"/>
              <a:gd name="T22" fmla="*/ 28 w 286"/>
              <a:gd name="T23" fmla="*/ 92 h 314"/>
              <a:gd name="T24" fmla="*/ 258 w 286"/>
              <a:gd name="T25" fmla="*/ 92 h 314"/>
              <a:gd name="T26" fmla="*/ 258 w 286"/>
              <a:gd name="T27" fmla="*/ 127 h 314"/>
              <a:gd name="T28" fmla="*/ 118 w 286"/>
              <a:gd name="T29" fmla="*/ 127 h 314"/>
              <a:gd name="T30" fmla="*/ 118 w 286"/>
              <a:gd name="T31" fmla="*/ 153 h 314"/>
              <a:gd name="T32" fmla="*/ 258 w 286"/>
              <a:gd name="T33" fmla="*/ 153 h 314"/>
              <a:gd name="T34" fmla="*/ 258 w 286"/>
              <a:gd name="T35" fmla="*/ 191 h 314"/>
              <a:gd name="T36" fmla="*/ 137 w 286"/>
              <a:gd name="T37" fmla="*/ 191 h 314"/>
              <a:gd name="T38" fmla="*/ 170 w 286"/>
              <a:gd name="T39" fmla="*/ 217 h 314"/>
              <a:gd name="T40" fmla="*/ 258 w 286"/>
              <a:gd name="T41" fmla="*/ 217 h 314"/>
              <a:gd name="T42" fmla="*/ 258 w 286"/>
              <a:gd name="T43" fmla="*/ 255 h 314"/>
              <a:gd name="T44" fmla="*/ 213 w 286"/>
              <a:gd name="T45" fmla="*/ 255 h 314"/>
              <a:gd name="T46" fmla="*/ 246 w 286"/>
              <a:gd name="T47" fmla="*/ 284 h 314"/>
              <a:gd name="T48" fmla="*/ 258 w 286"/>
              <a:gd name="T49" fmla="*/ 284 h 314"/>
              <a:gd name="T50" fmla="*/ 258 w 286"/>
              <a:gd name="T51" fmla="*/ 293 h 314"/>
              <a:gd name="T52" fmla="*/ 286 w 286"/>
              <a:gd name="T53" fmla="*/ 314 h 314"/>
              <a:gd name="T54" fmla="*/ 286 w 286"/>
              <a:gd name="T5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6" h="314">
                <a:moveTo>
                  <a:pt x="28" y="63"/>
                </a:moveTo>
                <a:lnTo>
                  <a:pt x="28" y="28"/>
                </a:lnTo>
                <a:lnTo>
                  <a:pt x="258" y="28"/>
                </a:lnTo>
                <a:lnTo>
                  <a:pt x="258" y="63"/>
                </a:lnTo>
                <a:lnTo>
                  <a:pt x="28" y="63"/>
                </a:lnTo>
                <a:moveTo>
                  <a:pt x="286" y="0"/>
                </a:moveTo>
                <a:lnTo>
                  <a:pt x="80" y="0"/>
                </a:lnTo>
                <a:lnTo>
                  <a:pt x="52" y="0"/>
                </a:lnTo>
                <a:lnTo>
                  <a:pt x="0" y="0"/>
                </a:lnTo>
                <a:lnTo>
                  <a:pt x="0" y="75"/>
                </a:lnTo>
                <a:lnTo>
                  <a:pt x="28" y="99"/>
                </a:lnTo>
                <a:lnTo>
                  <a:pt x="28" y="92"/>
                </a:lnTo>
                <a:lnTo>
                  <a:pt x="258" y="92"/>
                </a:lnTo>
                <a:lnTo>
                  <a:pt x="258" y="127"/>
                </a:lnTo>
                <a:lnTo>
                  <a:pt x="118" y="127"/>
                </a:lnTo>
                <a:lnTo>
                  <a:pt x="118" y="153"/>
                </a:lnTo>
                <a:lnTo>
                  <a:pt x="258" y="153"/>
                </a:lnTo>
                <a:lnTo>
                  <a:pt x="258" y="191"/>
                </a:lnTo>
                <a:lnTo>
                  <a:pt x="137" y="191"/>
                </a:lnTo>
                <a:lnTo>
                  <a:pt x="170" y="217"/>
                </a:lnTo>
                <a:lnTo>
                  <a:pt x="258" y="217"/>
                </a:lnTo>
                <a:lnTo>
                  <a:pt x="258" y="255"/>
                </a:lnTo>
                <a:lnTo>
                  <a:pt x="213" y="255"/>
                </a:lnTo>
                <a:lnTo>
                  <a:pt x="246" y="284"/>
                </a:lnTo>
                <a:lnTo>
                  <a:pt x="258" y="284"/>
                </a:lnTo>
                <a:lnTo>
                  <a:pt x="258" y="293"/>
                </a:lnTo>
                <a:lnTo>
                  <a:pt x="286" y="314"/>
                </a:lnTo>
                <a:lnTo>
                  <a:pt x="2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1" name="Freeform 200"/>
          <p:cNvSpPr>
            <a:spLocks/>
          </p:cNvSpPr>
          <p:nvPr/>
        </p:nvSpPr>
        <p:spPr bwMode="auto">
          <a:xfrm>
            <a:off x="11554019" y="6207681"/>
            <a:ext cx="15365" cy="11523"/>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close/>
              </a:path>
            </a:pathLst>
          </a:custGeom>
          <a:solidFill>
            <a:srgbClr val="CB3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2" name="Freeform 201"/>
          <p:cNvSpPr>
            <a:spLocks/>
          </p:cNvSpPr>
          <p:nvPr/>
        </p:nvSpPr>
        <p:spPr bwMode="auto">
          <a:xfrm>
            <a:off x="11554019" y="6207681"/>
            <a:ext cx="15365" cy="11523"/>
          </a:xfrm>
          <a:custGeom>
            <a:avLst/>
            <a:gdLst>
              <a:gd name="T0" fmla="*/ 12 w 12"/>
              <a:gd name="T1" fmla="*/ 0 h 9"/>
              <a:gd name="T2" fmla="*/ 0 w 12"/>
              <a:gd name="T3" fmla="*/ 0 h 9"/>
              <a:gd name="T4" fmla="*/ 12 w 12"/>
              <a:gd name="T5" fmla="*/ 9 h 9"/>
              <a:gd name="T6" fmla="*/ 12 w 12"/>
              <a:gd name="T7" fmla="*/ 0 h 9"/>
            </a:gdLst>
            <a:ahLst/>
            <a:cxnLst>
              <a:cxn ang="0">
                <a:pos x="T0" y="T1"/>
              </a:cxn>
              <a:cxn ang="0">
                <a:pos x="T2" y="T3"/>
              </a:cxn>
              <a:cxn ang="0">
                <a:pos x="T4" y="T5"/>
              </a:cxn>
              <a:cxn ang="0">
                <a:pos x="T6" y="T7"/>
              </a:cxn>
            </a:cxnLst>
            <a:rect l="0" t="0" r="r" b="b"/>
            <a:pathLst>
              <a:path w="12" h="9">
                <a:moveTo>
                  <a:pt x="12" y="0"/>
                </a:moveTo>
                <a:lnTo>
                  <a:pt x="0" y="0"/>
                </a:lnTo>
                <a:lnTo>
                  <a:pt x="12" y="9"/>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202"/>
          <p:cNvSpPr>
            <a:spLocks/>
          </p:cNvSpPr>
          <p:nvPr/>
        </p:nvSpPr>
        <p:spPr bwMode="auto">
          <a:xfrm>
            <a:off x="11390127" y="6039950"/>
            <a:ext cx="179256" cy="48655"/>
          </a:xfrm>
          <a:custGeom>
            <a:avLst/>
            <a:gdLst>
              <a:gd name="T0" fmla="*/ 140 w 140"/>
              <a:gd name="T1" fmla="*/ 0 h 38"/>
              <a:gd name="T2" fmla="*/ 0 w 140"/>
              <a:gd name="T3" fmla="*/ 0 h 38"/>
              <a:gd name="T4" fmla="*/ 0 w 140"/>
              <a:gd name="T5" fmla="*/ 22 h 38"/>
              <a:gd name="T6" fmla="*/ 19 w 140"/>
              <a:gd name="T7" fmla="*/ 38 h 38"/>
              <a:gd name="T8" fmla="*/ 140 w 140"/>
              <a:gd name="T9" fmla="*/ 38 h 38"/>
              <a:gd name="T10" fmla="*/ 140 w 140"/>
              <a:gd name="T11" fmla="*/ 0 h 38"/>
            </a:gdLst>
            <a:ahLst/>
            <a:cxnLst>
              <a:cxn ang="0">
                <a:pos x="T0" y="T1"/>
              </a:cxn>
              <a:cxn ang="0">
                <a:pos x="T2" y="T3"/>
              </a:cxn>
              <a:cxn ang="0">
                <a:pos x="T4" y="T5"/>
              </a:cxn>
              <a:cxn ang="0">
                <a:pos x="T6" y="T7"/>
              </a:cxn>
              <a:cxn ang="0">
                <a:pos x="T8" y="T9"/>
              </a:cxn>
              <a:cxn ang="0">
                <a:pos x="T10" y="T11"/>
              </a:cxn>
            </a:cxnLst>
            <a:rect l="0" t="0" r="r" b="b"/>
            <a:pathLst>
              <a:path w="140" h="38">
                <a:moveTo>
                  <a:pt x="140" y="0"/>
                </a:moveTo>
                <a:lnTo>
                  <a:pt x="0" y="0"/>
                </a:lnTo>
                <a:lnTo>
                  <a:pt x="0" y="22"/>
                </a:lnTo>
                <a:lnTo>
                  <a:pt x="19" y="38"/>
                </a:lnTo>
                <a:lnTo>
                  <a:pt x="140" y="3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Freeform 203"/>
          <p:cNvSpPr>
            <a:spLocks/>
          </p:cNvSpPr>
          <p:nvPr/>
        </p:nvSpPr>
        <p:spPr bwMode="auto">
          <a:xfrm>
            <a:off x="11456708" y="6121895"/>
            <a:ext cx="112675" cy="48655"/>
          </a:xfrm>
          <a:custGeom>
            <a:avLst/>
            <a:gdLst>
              <a:gd name="T0" fmla="*/ 88 w 88"/>
              <a:gd name="T1" fmla="*/ 0 h 38"/>
              <a:gd name="T2" fmla="*/ 0 w 88"/>
              <a:gd name="T3" fmla="*/ 0 h 38"/>
              <a:gd name="T4" fmla="*/ 43 w 88"/>
              <a:gd name="T5" fmla="*/ 38 h 38"/>
              <a:gd name="T6" fmla="*/ 88 w 88"/>
              <a:gd name="T7" fmla="*/ 38 h 38"/>
              <a:gd name="T8" fmla="*/ 88 w 88"/>
              <a:gd name="T9" fmla="*/ 0 h 38"/>
            </a:gdLst>
            <a:ahLst/>
            <a:cxnLst>
              <a:cxn ang="0">
                <a:pos x="T0" y="T1"/>
              </a:cxn>
              <a:cxn ang="0">
                <a:pos x="T2" y="T3"/>
              </a:cxn>
              <a:cxn ang="0">
                <a:pos x="T4" y="T5"/>
              </a:cxn>
              <a:cxn ang="0">
                <a:pos x="T6" y="T7"/>
              </a:cxn>
              <a:cxn ang="0">
                <a:pos x="T8" y="T9"/>
              </a:cxn>
            </a:cxnLst>
            <a:rect l="0" t="0" r="r" b="b"/>
            <a:pathLst>
              <a:path w="88" h="38">
                <a:moveTo>
                  <a:pt x="88" y="0"/>
                </a:moveTo>
                <a:lnTo>
                  <a:pt x="0" y="0"/>
                </a:lnTo>
                <a:lnTo>
                  <a:pt x="43" y="38"/>
                </a:lnTo>
                <a:lnTo>
                  <a:pt x="88" y="38"/>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5" name="Rectangle 204"/>
          <p:cNvSpPr>
            <a:spLocks noChangeArrowheads="1"/>
          </p:cNvSpPr>
          <p:nvPr/>
        </p:nvSpPr>
        <p:spPr bwMode="auto">
          <a:xfrm>
            <a:off x="11274892" y="5879902"/>
            <a:ext cx="294491" cy="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6" name="Freeform 205"/>
          <p:cNvSpPr>
            <a:spLocks/>
          </p:cNvSpPr>
          <p:nvPr/>
        </p:nvSpPr>
        <p:spPr bwMode="auto">
          <a:xfrm>
            <a:off x="11274892" y="5961845"/>
            <a:ext cx="294491" cy="44813"/>
          </a:xfrm>
          <a:custGeom>
            <a:avLst/>
            <a:gdLst>
              <a:gd name="T0" fmla="*/ 230 w 230"/>
              <a:gd name="T1" fmla="*/ 0 h 35"/>
              <a:gd name="T2" fmla="*/ 0 w 230"/>
              <a:gd name="T3" fmla="*/ 0 h 35"/>
              <a:gd name="T4" fmla="*/ 0 w 230"/>
              <a:gd name="T5" fmla="*/ 7 h 35"/>
              <a:gd name="T6" fmla="*/ 10 w 230"/>
              <a:gd name="T7" fmla="*/ 16 h 35"/>
              <a:gd name="T8" fmla="*/ 109 w 230"/>
              <a:gd name="T9" fmla="*/ 16 h 35"/>
              <a:gd name="T10" fmla="*/ 109 w 230"/>
              <a:gd name="T11" fmla="*/ 31 h 35"/>
              <a:gd name="T12" fmla="*/ 29 w 230"/>
              <a:gd name="T13" fmla="*/ 31 h 35"/>
              <a:gd name="T14" fmla="*/ 90 w 230"/>
              <a:gd name="T15" fmla="*/ 31 h 35"/>
              <a:gd name="T16" fmla="*/ 90 w 230"/>
              <a:gd name="T17" fmla="*/ 35 h 35"/>
              <a:gd name="T18" fmla="*/ 230 w 230"/>
              <a:gd name="T19" fmla="*/ 35 h 35"/>
              <a:gd name="T20" fmla="*/ 230 w 230"/>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35">
                <a:moveTo>
                  <a:pt x="230" y="0"/>
                </a:moveTo>
                <a:lnTo>
                  <a:pt x="0" y="0"/>
                </a:lnTo>
                <a:lnTo>
                  <a:pt x="0" y="7"/>
                </a:lnTo>
                <a:lnTo>
                  <a:pt x="10" y="16"/>
                </a:lnTo>
                <a:lnTo>
                  <a:pt x="109" y="16"/>
                </a:lnTo>
                <a:lnTo>
                  <a:pt x="109" y="31"/>
                </a:lnTo>
                <a:lnTo>
                  <a:pt x="29" y="31"/>
                </a:lnTo>
                <a:lnTo>
                  <a:pt x="90" y="31"/>
                </a:lnTo>
                <a:lnTo>
                  <a:pt x="90" y="35"/>
                </a:lnTo>
                <a:lnTo>
                  <a:pt x="230" y="35"/>
                </a:ln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7" name="Freeform 206"/>
          <p:cNvSpPr>
            <a:spLocks/>
          </p:cNvSpPr>
          <p:nvPr/>
        </p:nvSpPr>
        <p:spPr bwMode="auto">
          <a:xfrm>
            <a:off x="11312023" y="6001537"/>
            <a:ext cx="78105" cy="66581"/>
          </a:xfrm>
          <a:custGeom>
            <a:avLst/>
            <a:gdLst>
              <a:gd name="T0" fmla="*/ 61 w 61"/>
              <a:gd name="T1" fmla="*/ 0 h 52"/>
              <a:gd name="T2" fmla="*/ 0 w 61"/>
              <a:gd name="T3" fmla="*/ 0 h 52"/>
              <a:gd name="T4" fmla="*/ 61 w 61"/>
              <a:gd name="T5" fmla="*/ 52 h 52"/>
              <a:gd name="T6" fmla="*/ 61 w 61"/>
              <a:gd name="T7" fmla="*/ 30 h 52"/>
              <a:gd name="T8" fmla="*/ 61 w 61"/>
              <a:gd name="T9" fmla="*/ 4 h 52"/>
              <a:gd name="T10" fmla="*/ 61 w 61"/>
              <a:gd name="T11" fmla="*/ 0 h 52"/>
            </a:gdLst>
            <a:ahLst/>
            <a:cxnLst>
              <a:cxn ang="0">
                <a:pos x="T0" y="T1"/>
              </a:cxn>
              <a:cxn ang="0">
                <a:pos x="T2" y="T3"/>
              </a:cxn>
              <a:cxn ang="0">
                <a:pos x="T4" y="T5"/>
              </a:cxn>
              <a:cxn ang="0">
                <a:pos x="T6" y="T7"/>
              </a:cxn>
              <a:cxn ang="0">
                <a:pos x="T8" y="T9"/>
              </a:cxn>
              <a:cxn ang="0">
                <a:pos x="T10" y="T11"/>
              </a:cxn>
            </a:cxnLst>
            <a:rect l="0" t="0" r="r" b="b"/>
            <a:pathLst>
              <a:path w="61" h="52">
                <a:moveTo>
                  <a:pt x="61" y="0"/>
                </a:moveTo>
                <a:lnTo>
                  <a:pt x="0" y="0"/>
                </a:lnTo>
                <a:lnTo>
                  <a:pt x="61" y="52"/>
                </a:lnTo>
                <a:lnTo>
                  <a:pt x="61" y="30"/>
                </a:lnTo>
                <a:lnTo>
                  <a:pt x="61" y="4"/>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8" name="Freeform 207"/>
          <p:cNvSpPr>
            <a:spLocks/>
          </p:cNvSpPr>
          <p:nvPr/>
        </p:nvSpPr>
        <p:spPr bwMode="auto">
          <a:xfrm>
            <a:off x="11287696" y="5982332"/>
            <a:ext cx="126760" cy="19205"/>
          </a:xfrm>
          <a:custGeom>
            <a:avLst/>
            <a:gdLst>
              <a:gd name="T0" fmla="*/ 99 w 99"/>
              <a:gd name="T1" fmla="*/ 0 h 15"/>
              <a:gd name="T2" fmla="*/ 0 w 99"/>
              <a:gd name="T3" fmla="*/ 0 h 15"/>
              <a:gd name="T4" fmla="*/ 19 w 99"/>
              <a:gd name="T5" fmla="*/ 15 h 15"/>
              <a:gd name="T6" fmla="*/ 99 w 99"/>
              <a:gd name="T7" fmla="*/ 15 h 15"/>
              <a:gd name="T8" fmla="*/ 99 w 99"/>
              <a:gd name="T9" fmla="*/ 0 h 15"/>
            </a:gdLst>
            <a:ahLst/>
            <a:cxnLst>
              <a:cxn ang="0">
                <a:pos x="T0" y="T1"/>
              </a:cxn>
              <a:cxn ang="0">
                <a:pos x="T2" y="T3"/>
              </a:cxn>
              <a:cxn ang="0">
                <a:pos x="T4" y="T5"/>
              </a:cxn>
              <a:cxn ang="0">
                <a:pos x="T6" y="T7"/>
              </a:cxn>
              <a:cxn ang="0">
                <a:pos x="T8" y="T9"/>
              </a:cxn>
            </a:cxnLst>
            <a:rect l="0" t="0" r="r" b="b"/>
            <a:pathLst>
              <a:path w="99" h="15">
                <a:moveTo>
                  <a:pt x="99" y="0"/>
                </a:moveTo>
                <a:lnTo>
                  <a:pt x="0" y="0"/>
                </a:lnTo>
                <a:lnTo>
                  <a:pt x="19" y="15"/>
                </a:lnTo>
                <a:lnTo>
                  <a:pt x="99" y="15"/>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208"/>
          <p:cNvSpPr>
            <a:spLocks/>
          </p:cNvSpPr>
          <p:nvPr/>
        </p:nvSpPr>
        <p:spPr bwMode="auto">
          <a:xfrm>
            <a:off x="10286426" y="5119349"/>
            <a:ext cx="498075" cy="439174"/>
          </a:xfrm>
          <a:custGeom>
            <a:avLst/>
            <a:gdLst>
              <a:gd name="T0" fmla="*/ 389 w 389"/>
              <a:gd name="T1" fmla="*/ 0 h 343"/>
              <a:gd name="T2" fmla="*/ 311 w 389"/>
              <a:gd name="T3" fmla="*/ 0 h 343"/>
              <a:gd name="T4" fmla="*/ 0 w 389"/>
              <a:gd name="T5" fmla="*/ 0 h 343"/>
              <a:gd name="T6" fmla="*/ 0 w 389"/>
              <a:gd name="T7" fmla="*/ 19 h 343"/>
              <a:gd name="T8" fmla="*/ 38 w 389"/>
              <a:gd name="T9" fmla="*/ 52 h 343"/>
              <a:gd name="T10" fmla="*/ 38 w 389"/>
              <a:gd name="T11" fmla="*/ 35 h 343"/>
              <a:gd name="T12" fmla="*/ 351 w 389"/>
              <a:gd name="T13" fmla="*/ 35 h 343"/>
              <a:gd name="T14" fmla="*/ 351 w 389"/>
              <a:gd name="T15" fmla="*/ 85 h 343"/>
              <a:gd name="T16" fmla="*/ 81 w 389"/>
              <a:gd name="T17" fmla="*/ 85 h 343"/>
              <a:gd name="T18" fmla="*/ 126 w 389"/>
              <a:gd name="T19" fmla="*/ 125 h 343"/>
              <a:gd name="T20" fmla="*/ 351 w 389"/>
              <a:gd name="T21" fmla="*/ 125 h 343"/>
              <a:gd name="T22" fmla="*/ 351 w 389"/>
              <a:gd name="T23" fmla="*/ 175 h 343"/>
              <a:gd name="T24" fmla="*/ 185 w 389"/>
              <a:gd name="T25" fmla="*/ 175 h 343"/>
              <a:gd name="T26" fmla="*/ 230 w 389"/>
              <a:gd name="T27" fmla="*/ 210 h 343"/>
              <a:gd name="T28" fmla="*/ 351 w 389"/>
              <a:gd name="T29" fmla="*/ 210 h 343"/>
              <a:gd name="T30" fmla="*/ 351 w 389"/>
              <a:gd name="T31" fmla="*/ 263 h 343"/>
              <a:gd name="T32" fmla="*/ 289 w 389"/>
              <a:gd name="T33" fmla="*/ 263 h 343"/>
              <a:gd name="T34" fmla="*/ 334 w 389"/>
              <a:gd name="T35" fmla="*/ 298 h 343"/>
              <a:gd name="T36" fmla="*/ 351 w 389"/>
              <a:gd name="T37" fmla="*/ 298 h 343"/>
              <a:gd name="T38" fmla="*/ 351 w 389"/>
              <a:gd name="T39" fmla="*/ 315 h 343"/>
              <a:gd name="T40" fmla="*/ 389 w 389"/>
              <a:gd name="T41" fmla="*/ 343 h 343"/>
              <a:gd name="T42" fmla="*/ 389 w 389"/>
              <a:gd name="T4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9" h="343">
                <a:moveTo>
                  <a:pt x="389" y="0"/>
                </a:moveTo>
                <a:lnTo>
                  <a:pt x="311" y="0"/>
                </a:lnTo>
                <a:lnTo>
                  <a:pt x="0" y="0"/>
                </a:lnTo>
                <a:lnTo>
                  <a:pt x="0" y="19"/>
                </a:lnTo>
                <a:lnTo>
                  <a:pt x="38" y="52"/>
                </a:lnTo>
                <a:lnTo>
                  <a:pt x="38" y="35"/>
                </a:lnTo>
                <a:lnTo>
                  <a:pt x="351" y="35"/>
                </a:lnTo>
                <a:lnTo>
                  <a:pt x="351" y="85"/>
                </a:lnTo>
                <a:lnTo>
                  <a:pt x="81" y="85"/>
                </a:lnTo>
                <a:lnTo>
                  <a:pt x="126" y="125"/>
                </a:lnTo>
                <a:lnTo>
                  <a:pt x="351" y="125"/>
                </a:lnTo>
                <a:lnTo>
                  <a:pt x="351" y="175"/>
                </a:lnTo>
                <a:lnTo>
                  <a:pt x="185" y="175"/>
                </a:lnTo>
                <a:lnTo>
                  <a:pt x="230" y="210"/>
                </a:lnTo>
                <a:lnTo>
                  <a:pt x="351" y="210"/>
                </a:lnTo>
                <a:lnTo>
                  <a:pt x="351" y="263"/>
                </a:lnTo>
                <a:lnTo>
                  <a:pt x="289" y="263"/>
                </a:lnTo>
                <a:lnTo>
                  <a:pt x="334" y="298"/>
                </a:lnTo>
                <a:lnTo>
                  <a:pt x="351" y="298"/>
                </a:lnTo>
                <a:lnTo>
                  <a:pt x="351" y="315"/>
                </a:lnTo>
                <a:lnTo>
                  <a:pt x="389" y="343"/>
                </a:lnTo>
                <a:lnTo>
                  <a:pt x="3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209"/>
          <p:cNvSpPr>
            <a:spLocks/>
          </p:cNvSpPr>
          <p:nvPr/>
        </p:nvSpPr>
        <p:spPr bwMode="auto">
          <a:xfrm>
            <a:off x="10262099" y="5101424"/>
            <a:ext cx="546730" cy="17926"/>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1" name="Freeform 210"/>
          <p:cNvSpPr>
            <a:spLocks/>
          </p:cNvSpPr>
          <p:nvPr/>
        </p:nvSpPr>
        <p:spPr bwMode="auto">
          <a:xfrm>
            <a:off x="10262099" y="5101424"/>
            <a:ext cx="546730" cy="17926"/>
          </a:xfrm>
          <a:custGeom>
            <a:avLst/>
            <a:gdLst>
              <a:gd name="T0" fmla="*/ 427 w 427"/>
              <a:gd name="T1" fmla="*/ 0 h 14"/>
              <a:gd name="T2" fmla="*/ 330 w 427"/>
              <a:gd name="T3" fmla="*/ 0 h 14"/>
              <a:gd name="T4" fmla="*/ 0 w 427"/>
              <a:gd name="T5" fmla="*/ 0 h 14"/>
              <a:gd name="T6" fmla="*/ 0 w 427"/>
              <a:gd name="T7" fmla="*/ 14 h 14"/>
              <a:gd name="T8" fmla="*/ 330 w 427"/>
              <a:gd name="T9" fmla="*/ 14 h 14"/>
              <a:gd name="T10" fmla="*/ 427 w 427"/>
              <a:gd name="T11" fmla="*/ 14 h 14"/>
              <a:gd name="T12" fmla="*/ 427 w 4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27" h="14">
                <a:moveTo>
                  <a:pt x="427" y="0"/>
                </a:moveTo>
                <a:lnTo>
                  <a:pt x="330" y="0"/>
                </a:lnTo>
                <a:lnTo>
                  <a:pt x="0" y="0"/>
                </a:lnTo>
                <a:lnTo>
                  <a:pt x="0" y="14"/>
                </a:lnTo>
                <a:lnTo>
                  <a:pt x="330" y="14"/>
                </a:lnTo>
                <a:lnTo>
                  <a:pt x="427" y="14"/>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2" name="Freeform 211"/>
          <p:cNvSpPr>
            <a:spLocks/>
          </p:cNvSpPr>
          <p:nvPr/>
        </p:nvSpPr>
        <p:spPr bwMode="auto">
          <a:xfrm>
            <a:off x="10714078" y="5500905"/>
            <a:ext cx="21767" cy="2176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close/>
              </a:path>
            </a:pathLst>
          </a:custGeom>
          <a:solidFill>
            <a:srgbClr val="40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3" name="Freeform 212"/>
          <p:cNvSpPr>
            <a:spLocks/>
          </p:cNvSpPr>
          <p:nvPr/>
        </p:nvSpPr>
        <p:spPr bwMode="auto">
          <a:xfrm>
            <a:off x="10714078" y="5500905"/>
            <a:ext cx="21767" cy="21767"/>
          </a:xfrm>
          <a:custGeom>
            <a:avLst/>
            <a:gdLst>
              <a:gd name="T0" fmla="*/ 17 w 17"/>
              <a:gd name="T1" fmla="*/ 0 h 17"/>
              <a:gd name="T2" fmla="*/ 0 w 17"/>
              <a:gd name="T3" fmla="*/ 0 h 17"/>
              <a:gd name="T4" fmla="*/ 17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0" y="0"/>
                </a:lnTo>
                <a:lnTo>
                  <a:pt x="17" y="17"/>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4" name="Freeform 213"/>
          <p:cNvSpPr>
            <a:spLocks/>
          </p:cNvSpPr>
          <p:nvPr/>
        </p:nvSpPr>
        <p:spPr bwMode="auto">
          <a:xfrm>
            <a:off x="10447754" y="5279398"/>
            <a:ext cx="288089" cy="64019"/>
          </a:xfrm>
          <a:custGeom>
            <a:avLst/>
            <a:gdLst>
              <a:gd name="T0" fmla="*/ 225 w 225"/>
              <a:gd name="T1" fmla="*/ 0 h 50"/>
              <a:gd name="T2" fmla="*/ 0 w 225"/>
              <a:gd name="T3" fmla="*/ 0 h 50"/>
              <a:gd name="T4" fmla="*/ 59 w 225"/>
              <a:gd name="T5" fmla="*/ 50 h 50"/>
              <a:gd name="T6" fmla="*/ 225 w 225"/>
              <a:gd name="T7" fmla="*/ 50 h 50"/>
              <a:gd name="T8" fmla="*/ 225 w 225"/>
              <a:gd name="T9" fmla="*/ 0 h 50"/>
            </a:gdLst>
            <a:ahLst/>
            <a:cxnLst>
              <a:cxn ang="0">
                <a:pos x="T0" y="T1"/>
              </a:cxn>
              <a:cxn ang="0">
                <a:pos x="T2" y="T3"/>
              </a:cxn>
              <a:cxn ang="0">
                <a:pos x="T4" y="T5"/>
              </a:cxn>
              <a:cxn ang="0">
                <a:pos x="T6" y="T7"/>
              </a:cxn>
              <a:cxn ang="0">
                <a:pos x="T8" y="T9"/>
              </a:cxn>
            </a:cxnLst>
            <a:rect l="0" t="0" r="r" b="b"/>
            <a:pathLst>
              <a:path w="225" h="50">
                <a:moveTo>
                  <a:pt x="225" y="0"/>
                </a:moveTo>
                <a:lnTo>
                  <a:pt x="0" y="0"/>
                </a:lnTo>
                <a:lnTo>
                  <a:pt x="59" y="50"/>
                </a:lnTo>
                <a:lnTo>
                  <a:pt x="225" y="50"/>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5" name="Freeform 214"/>
          <p:cNvSpPr>
            <a:spLocks/>
          </p:cNvSpPr>
          <p:nvPr/>
        </p:nvSpPr>
        <p:spPr bwMode="auto">
          <a:xfrm>
            <a:off x="10580918" y="5388232"/>
            <a:ext cx="154928" cy="67860"/>
          </a:xfrm>
          <a:custGeom>
            <a:avLst/>
            <a:gdLst>
              <a:gd name="T0" fmla="*/ 121 w 121"/>
              <a:gd name="T1" fmla="*/ 0 h 53"/>
              <a:gd name="T2" fmla="*/ 0 w 121"/>
              <a:gd name="T3" fmla="*/ 0 h 53"/>
              <a:gd name="T4" fmla="*/ 59 w 121"/>
              <a:gd name="T5" fmla="*/ 53 h 53"/>
              <a:gd name="T6" fmla="*/ 121 w 121"/>
              <a:gd name="T7" fmla="*/ 53 h 53"/>
              <a:gd name="T8" fmla="*/ 121 w 121"/>
              <a:gd name="T9" fmla="*/ 0 h 53"/>
            </a:gdLst>
            <a:ahLst/>
            <a:cxnLst>
              <a:cxn ang="0">
                <a:pos x="T0" y="T1"/>
              </a:cxn>
              <a:cxn ang="0">
                <a:pos x="T2" y="T3"/>
              </a:cxn>
              <a:cxn ang="0">
                <a:pos x="T4" y="T5"/>
              </a:cxn>
              <a:cxn ang="0">
                <a:pos x="T6" y="T7"/>
              </a:cxn>
              <a:cxn ang="0">
                <a:pos x="T8" y="T9"/>
              </a:cxn>
            </a:cxnLst>
            <a:rect l="0" t="0" r="r" b="b"/>
            <a:pathLst>
              <a:path w="121" h="53">
                <a:moveTo>
                  <a:pt x="121" y="0"/>
                </a:moveTo>
                <a:lnTo>
                  <a:pt x="0" y="0"/>
                </a:lnTo>
                <a:lnTo>
                  <a:pt x="59" y="53"/>
                </a:lnTo>
                <a:lnTo>
                  <a:pt x="121" y="53"/>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6" name="Freeform 215"/>
          <p:cNvSpPr>
            <a:spLocks/>
          </p:cNvSpPr>
          <p:nvPr/>
        </p:nvSpPr>
        <p:spPr bwMode="auto">
          <a:xfrm>
            <a:off x="10335082" y="5164162"/>
            <a:ext cx="400764" cy="64019"/>
          </a:xfrm>
          <a:custGeom>
            <a:avLst/>
            <a:gdLst>
              <a:gd name="T0" fmla="*/ 313 w 313"/>
              <a:gd name="T1" fmla="*/ 0 h 50"/>
              <a:gd name="T2" fmla="*/ 0 w 313"/>
              <a:gd name="T3" fmla="*/ 0 h 50"/>
              <a:gd name="T4" fmla="*/ 0 w 313"/>
              <a:gd name="T5" fmla="*/ 17 h 50"/>
              <a:gd name="T6" fmla="*/ 43 w 313"/>
              <a:gd name="T7" fmla="*/ 50 h 50"/>
              <a:gd name="T8" fmla="*/ 313 w 313"/>
              <a:gd name="T9" fmla="*/ 50 h 50"/>
              <a:gd name="T10" fmla="*/ 313 w 313"/>
              <a:gd name="T11" fmla="*/ 0 h 50"/>
            </a:gdLst>
            <a:ahLst/>
            <a:cxnLst>
              <a:cxn ang="0">
                <a:pos x="T0" y="T1"/>
              </a:cxn>
              <a:cxn ang="0">
                <a:pos x="T2" y="T3"/>
              </a:cxn>
              <a:cxn ang="0">
                <a:pos x="T4" y="T5"/>
              </a:cxn>
              <a:cxn ang="0">
                <a:pos x="T6" y="T7"/>
              </a:cxn>
              <a:cxn ang="0">
                <a:pos x="T8" y="T9"/>
              </a:cxn>
              <a:cxn ang="0">
                <a:pos x="T10" y="T11"/>
              </a:cxn>
            </a:cxnLst>
            <a:rect l="0" t="0" r="r" b="b"/>
            <a:pathLst>
              <a:path w="313" h="50">
                <a:moveTo>
                  <a:pt x="313" y="0"/>
                </a:moveTo>
                <a:lnTo>
                  <a:pt x="0" y="0"/>
                </a:lnTo>
                <a:lnTo>
                  <a:pt x="0" y="17"/>
                </a:lnTo>
                <a:lnTo>
                  <a:pt x="43" y="50"/>
                </a:lnTo>
                <a:lnTo>
                  <a:pt x="313" y="50"/>
                </a:lnTo>
                <a:lnTo>
                  <a:pt x="3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7" name="Rectangle 216"/>
          <p:cNvSpPr>
            <a:spLocks noChangeArrowheads="1"/>
          </p:cNvSpPr>
          <p:nvPr/>
        </p:nvSpPr>
        <p:spPr bwMode="auto">
          <a:xfrm>
            <a:off x="10241611" y="4794132"/>
            <a:ext cx="160050" cy="1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8" name="Rectangle 217"/>
          <p:cNvSpPr>
            <a:spLocks noChangeArrowheads="1"/>
          </p:cNvSpPr>
          <p:nvPr/>
        </p:nvSpPr>
        <p:spPr bwMode="auto">
          <a:xfrm>
            <a:off x="10441353" y="4846626"/>
            <a:ext cx="72983" cy="4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Rectangle 218"/>
          <p:cNvSpPr>
            <a:spLocks noChangeArrowheads="1"/>
          </p:cNvSpPr>
          <p:nvPr/>
        </p:nvSpPr>
        <p:spPr bwMode="auto">
          <a:xfrm>
            <a:off x="11117403" y="5456091"/>
            <a:ext cx="81946" cy="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Freeform 219"/>
          <p:cNvSpPr>
            <a:spLocks/>
          </p:cNvSpPr>
          <p:nvPr/>
        </p:nvSpPr>
        <p:spPr bwMode="auto">
          <a:xfrm flipH="1">
            <a:off x="8601542" y="5322834"/>
            <a:ext cx="340141" cy="2239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 name="Group 2"/>
          <p:cNvGrpSpPr/>
          <p:nvPr/>
        </p:nvGrpSpPr>
        <p:grpSpPr>
          <a:xfrm>
            <a:off x="7701867" y="1732139"/>
            <a:ext cx="3330566" cy="2050854"/>
            <a:chOff x="7700505" y="1731897"/>
            <a:chExt cx="3331039" cy="2051145"/>
          </a:xfrm>
        </p:grpSpPr>
        <p:pic>
          <p:nvPicPr>
            <p:cNvPr id="39" name="Picture 38"/>
            <p:cNvPicPr>
              <a:picLocks noChangeAspect="1"/>
            </p:cNvPicPr>
            <p:nvPr/>
          </p:nvPicPr>
          <p:blipFill rotWithShape="1">
            <a:blip r:embed="rId3" cstate="screen">
              <a:extLst>
                <a:ext uri="{28A0092B-C50C-407E-A947-70E740481C1C}">
                  <a14:useLocalDpi xmlns:a14="http://schemas.microsoft.com/office/drawing/2010/main"/>
                </a:ext>
              </a:extLst>
            </a:blip>
            <a:srcRect t="13527"/>
            <a:stretch/>
          </p:blipFill>
          <p:spPr>
            <a:xfrm>
              <a:off x="7700505" y="1731897"/>
              <a:ext cx="3331039" cy="2049779"/>
            </a:xfrm>
            <a:prstGeom prst="rect">
              <a:avLst/>
            </a:prstGeom>
          </p:spPr>
        </p:pic>
        <p:sp>
          <p:nvSpPr>
            <p:cNvPr id="40" name="Rectangle 39"/>
            <p:cNvSpPr/>
            <p:nvPr/>
          </p:nvSpPr>
          <p:spPr bwMode="auto">
            <a:xfrm>
              <a:off x="7708205" y="3084393"/>
              <a:ext cx="3323339" cy="698649"/>
            </a:xfrm>
            <a:prstGeom prst="rect">
              <a:avLst/>
            </a:prstGeom>
            <a:gradFill>
              <a:gsLst>
                <a:gs pos="73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1" tIns="34290" rIns="91403" bIns="137105" numCol="1" spcCol="0" rtlCol="0" fromWordArt="0" anchor="b" anchorCtr="0" forceAA="0" compatLnSpc="1">
              <a:prstTxWarp prst="textNoShape">
                <a:avLst/>
              </a:prstTxWarp>
              <a:noAutofit/>
            </a:bodyPr>
            <a:lstStyle/>
            <a:p>
              <a:pPr marL="169779" marR="0" lvl="1" indent="-169779" algn="r" defTabSz="913799" eaLnBrk="1" fontAlgn="auto" latinLnBrk="0" hangingPunct="1">
                <a:lnSpc>
                  <a:spcPct val="100000"/>
                </a:lnSpc>
                <a:spcBef>
                  <a:spcPts val="0"/>
                </a:spcBef>
                <a:spcAft>
                  <a:spcPts val="0"/>
                </a:spcAft>
                <a:buClrTx/>
                <a:buSzPct val="80000"/>
                <a:buFontTx/>
                <a:buNone/>
                <a:tabLst/>
                <a:defRPr/>
              </a:pPr>
              <a:r>
                <a:rPr kumimoji="0" lang="en-US" altLang="zh-TW" sz="1799" b="1" i="0" u="none" strike="noStrike" kern="0" cap="all" spc="0" normalizeH="0" baseline="0" noProof="0" dirty="0">
                  <a:ln>
                    <a:noFill/>
                  </a:ln>
                  <a:gradFill flip="none" rotWithShape="1">
                    <a:gsLst>
                      <a:gs pos="0">
                        <a:srgbClr val="FFFFFF"/>
                      </a:gs>
                      <a:gs pos="86000">
                        <a:srgbClr val="FFFFFF"/>
                      </a:gs>
                    </a:gsLst>
                    <a:lin ang="5400000" scaled="1"/>
                    <a:tileRect/>
                  </a:gradFill>
                  <a:effectLst/>
                  <a:uLnTx/>
                  <a:uFillTx/>
                  <a:latin typeface="Calibri Light" panose="020F0302020204030204"/>
                </a:rPr>
                <a:t>Connected Customer</a:t>
              </a:r>
              <a:endParaRPr kumimoji="0" lang="en-US" sz="1799" b="1" i="0" u="none" strike="noStrike" kern="0" cap="all" spc="0" normalizeH="0" baseline="0" noProof="0" dirty="0">
                <a:ln>
                  <a:noFill/>
                </a:ln>
                <a:gradFill flip="none" rotWithShape="1">
                  <a:gsLst>
                    <a:gs pos="0">
                      <a:srgbClr val="FFFFFF"/>
                    </a:gs>
                    <a:gs pos="86000">
                      <a:srgbClr val="FFFFFF"/>
                    </a:gs>
                  </a:gsLst>
                  <a:lin ang="5400000" scaled="1"/>
                  <a:tileRect/>
                </a:gradFill>
                <a:effectLst/>
                <a:uLnTx/>
                <a:uFillTx/>
                <a:latin typeface="Calibri Light" panose="020F0302020204030204"/>
              </a:endParaRPr>
            </a:p>
          </p:txBody>
        </p:sp>
      </p:grpSp>
      <p:sp>
        <p:nvSpPr>
          <p:cNvPr id="55" name="Rectangle 54"/>
          <p:cNvSpPr/>
          <p:nvPr/>
        </p:nvSpPr>
        <p:spPr>
          <a:xfrm>
            <a:off x="2451" y="1495151"/>
            <a:ext cx="7630989" cy="2321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49"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rgbClr val="FFFFFF"/>
              </a:solidFill>
              <a:effectLst/>
              <a:uLnTx/>
              <a:uFillTx/>
              <a:latin typeface="Segoe UI"/>
            </a:endParaRPr>
          </a:p>
        </p:txBody>
      </p:sp>
      <p:grpSp>
        <p:nvGrpSpPr>
          <p:cNvPr id="5" name="Group 4"/>
          <p:cNvGrpSpPr/>
          <p:nvPr/>
        </p:nvGrpSpPr>
        <p:grpSpPr>
          <a:xfrm>
            <a:off x="4556845" y="1914731"/>
            <a:ext cx="3208658" cy="1021374"/>
            <a:chOff x="4555038" y="1939096"/>
            <a:chExt cx="3209113" cy="1021519"/>
          </a:xfrm>
        </p:grpSpPr>
        <p:sp>
          <p:nvSpPr>
            <p:cNvPr id="15" name="Oval 2"/>
            <p:cNvSpPr/>
            <p:nvPr/>
          </p:nvSpPr>
          <p:spPr bwMode="auto">
            <a:xfrm>
              <a:off x="5188489" y="1939096"/>
              <a:ext cx="1558174" cy="1021519"/>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lumMod val="65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b" anchorCtr="0" forceAA="0" compatLnSpc="1">
              <a:prstTxWarp prst="textNoShape">
                <a:avLst/>
              </a:prstTxWarp>
              <a:noAutofit/>
            </a:bodyPr>
            <a:lstStyle/>
            <a:p>
              <a:pPr marL="0" marR="0" lvl="0" indent="0" algn="ctr" defTabSz="913950" eaLnBrk="1" fontAlgn="auto" latinLnBrk="0" hangingPunct="1">
                <a:lnSpc>
                  <a:spcPct val="90000"/>
                </a:lnSpc>
                <a:spcBef>
                  <a:spcPts val="0"/>
                </a:spcBef>
                <a:spcAft>
                  <a:spcPts val="0"/>
                </a:spcAft>
                <a:buClrTx/>
                <a:buSzTx/>
                <a:buFontTx/>
                <a:buNone/>
                <a:tabLst/>
                <a:defRPr/>
              </a:pPr>
              <a:endParaRPr kumimoji="0" lang="en-US" sz="1200" b="1" i="0" u="none" strike="noStrike" kern="0" cap="none" spc="-38"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17" name="bottom"/>
            <p:cNvGrpSpPr/>
            <p:nvPr/>
          </p:nvGrpSpPr>
          <p:grpSpPr>
            <a:xfrm>
              <a:off x="4555038" y="2296944"/>
              <a:ext cx="3209113" cy="467381"/>
              <a:chOff x="4065567" y="4253618"/>
              <a:chExt cx="3210786" cy="467625"/>
            </a:xfrm>
            <a:solidFill>
              <a:schemeClr val="tx2"/>
            </a:solidFill>
          </p:grpSpPr>
          <p:cxnSp>
            <p:nvCxnSpPr>
              <p:cNvPr id="19" name="Straight Connector 18"/>
              <p:cNvCxnSpPr/>
              <p:nvPr/>
            </p:nvCxnSpPr>
            <p:spPr>
              <a:xfrm>
                <a:off x="5699433" y="4472201"/>
                <a:ext cx="1576920" cy="6557"/>
              </a:xfrm>
              <a:prstGeom prst="line">
                <a:avLst/>
              </a:prstGeom>
              <a:grpFill/>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065567" y="4472201"/>
                <a:ext cx="1199919" cy="6557"/>
              </a:xfrm>
              <a:prstGeom prst="line">
                <a:avLst/>
              </a:prstGeom>
              <a:grpFill/>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bwMode="auto">
              <a:xfrm rot="5400000">
                <a:off x="4203745" y="4391035"/>
                <a:ext cx="274463" cy="168890"/>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7" rIns="45677" bIns="91355" numCol="1" spcCol="0" rtlCol="0" fromWordArt="0" anchor="b" anchorCtr="0" forceAA="0" compatLnSpc="1">
                <a:prstTxWarp prst="textNoShape">
                  <a:avLst/>
                </a:prstTxWarp>
                <a:noAutofit/>
              </a:bodyPr>
              <a:lstStyle/>
              <a:p>
                <a:pPr marL="0" marR="0" lvl="0" indent="0" algn="ctr" defTabSz="913101" eaLnBrk="1" fontAlgn="auto" latinLnBrk="0" hangingPunct="1">
                  <a:lnSpc>
                    <a:spcPct val="100000"/>
                  </a:lnSpc>
                  <a:spcBef>
                    <a:spcPts val="0"/>
                  </a:spcBef>
                  <a:spcAft>
                    <a:spcPts val="0"/>
                  </a:spcAft>
                  <a:buClrTx/>
                  <a:buSzTx/>
                  <a:buFontTx/>
                  <a:buNone/>
                  <a:tabLst/>
                  <a:defRPr/>
                </a:pPr>
                <a:endParaRPr kumimoji="0" lang="en-US" sz="1797"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6745129" y="4391035"/>
                <a:ext cx="274463" cy="168890"/>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5" tIns="45677" rIns="45677" bIns="91355" numCol="1" spcCol="0" rtlCol="0" fromWordArt="0" anchor="b" anchorCtr="0" forceAA="0" compatLnSpc="1">
                <a:prstTxWarp prst="textNoShape">
                  <a:avLst/>
                </a:prstTxWarp>
                <a:noAutofit/>
              </a:bodyPr>
              <a:lstStyle/>
              <a:p>
                <a:pPr marL="0" marR="0" lvl="0" indent="0" algn="ctr" defTabSz="913101" eaLnBrk="1" fontAlgn="auto" latinLnBrk="0" hangingPunct="1">
                  <a:lnSpc>
                    <a:spcPct val="100000"/>
                  </a:lnSpc>
                  <a:spcBef>
                    <a:spcPts val="0"/>
                  </a:spcBef>
                  <a:spcAft>
                    <a:spcPts val="0"/>
                  </a:spcAft>
                  <a:buClrTx/>
                  <a:buSzTx/>
                  <a:buFontTx/>
                  <a:buNone/>
                  <a:tabLst/>
                  <a:defRPr/>
                </a:pPr>
                <a:endParaRPr kumimoji="0" lang="en-US" sz="1797"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p:cNvGrpSpPr/>
              <p:nvPr/>
            </p:nvGrpSpPr>
            <p:grpSpPr>
              <a:xfrm>
                <a:off x="5219759" y="4253618"/>
                <a:ext cx="502071" cy="467625"/>
                <a:chOff x="7391513" y="3588979"/>
                <a:chExt cx="428625" cy="428625"/>
              </a:xfrm>
              <a:grpFill/>
            </p:grpSpPr>
            <p:sp>
              <p:nvSpPr>
                <p:cNvPr id="33" name="Freeform 127"/>
                <p:cNvSpPr>
                  <a:spLocks/>
                </p:cNvSpPr>
                <p:nvPr/>
              </p:nvSpPr>
              <p:spPr bwMode="auto">
                <a:xfrm>
                  <a:off x="7391513" y="3588979"/>
                  <a:ext cx="428625" cy="428625"/>
                </a:xfrm>
                <a:custGeom>
                  <a:avLst/>
                  <a:gdLst>
                    <a:gd name="T0" fmla="*/ 489 w 538"/>
                    <a:gd name="T1" fmla="*/ 270 h 540"/>
                    <a:gd name="T2" fmla="*/ 480 w 538"/>
                    <a:gd name="T3" fmla="*/ 335 h 540"/>
                    <a:gd name="T4" fmla="*/ 452 w 538"/>
                    <a:gd name="T5" fmla="*/ 392 h 540"/>
                    <a:gd name="T6" fmla="*/ 424 w 538"/>
                    <a:gd name="T7" fmla="*/ 426 h 540"/>
                    <a:gd name="T8" fmla="*/ 373 w 538"/>
                    <a:gd name="T9" fmla="*/ 463 h 540"/>
                    <a:gd name="T10" fmla="*/ 314 w 538"/>
                    <a:gd name="T11" fmla="*/ 485 h 540"/>
                    <a:gd name="T12" fmla="*/ 268 w 538"/>
                    <a:gd name="T13" fmla="*/ 489 h 540"/>
                    <a:gd name="T14" fmla="*/ 203 w 538"/>
                    <a:gd name="T15" fmla="*/ 480 h 540"/>
                    <a:gd name="T16" fmla="*/ 146 w 538"/>
                    <a:gd name="T17" fmla="*/ 452 h 540"/>
                    <a:gd name="T18" fmla="*/ 113 w 538"/>
                    <a:gd name="T19" fmla="*/ 426 h 540"/>
                    <a:gd name="T20" fmla="*/ 75 w 538"/>
                    <a:gd name="T21" fmla="*/ 375 h 540"/>
                    <a:gd name="T22" fmla="*/ 53 w 538"/>
                    <a:gd name="T23" fmla="*/ 314 h 540"/>
                    <a:gd name="T24" fmla="*/ 49 w 538"/>
                    <a:gd name="T25" fmla="*/ 270 h 540"/>
                    <a:gd name="T26" fmla="*/ 58 w 538"/>
                    <a:gd name="T27" fmla="*/ 205 h 540"/>
                    <a:gd name="T28" fmla="*/ 86 w 538"/>
                    <a:gd name="T29" fmla="*/ 146 h 540"/>
                    <a:gd name="T30" fmla="*/ 113 w 538"/>
                    <a:gd name="T31" fmla="*/ 114 h 540"/>
                    <a:gd name="T32" fmla="*/ 165 w 538"/>
                    <a:gd name="T33" fmla="*/ 76 h 540"/>
                    <a:gd name="T34" fmla="*/ 224 w 538"/>
                    <a:gd name="T35" fmla="*/ 54 h 540"/>
                    <a:gd name="T36" fmla="*/ 268 w 538"/>
                    <a:gd name="T37" fmla="*/ 49 h 540"/>
                    <a:gd name="T38" fmla="*/ 335 w 538"/>
                    <a:gd name="T39" fmla="*/ 60 h 540"/>
                    <a:gd name="T40" fmla="*/ 392 w 538"/>
                    <a:gd name="T41" fmla="*/ 88 h 540"/>
                    <a:gd name="T42" fmla="*/ 424 w 538"/>
                    <a:gd name="T43" fmla="*/ 114 h 540"/>
                    <a:gd name="T44" fmla="*/ 463 w 538"/>
                    <a:gd name="T45" fmla="*/ 165 h 540"/>
                    <a:gd name="T46" fmla="*/ 485 w 538"/>
                    <a:gd name="T47" fmla="*/ 226 h 540"/>
                    <a:gd name="T48" fmla="*/ 514 w 538"/>
                    <a:gd name="T49" fmla="*/ 270 h 540"/>
                    <a:gd name="T50" fmla="*/ 537 w 538"/>
                    <a:gd name="T51" fmla="*/ 242 h 540"/>
                    <a:gd name="T52" fmla="*/ 518 w 538"/>
                    <a:gd name="T53" fmla="*/ 165 h 540"/>
                    <a:gd name="T54" fmla="*/ 477 w 538"/>
                    <a:gd name="T55" fmla="*/ 98 h 540"/>
                    <a:gd name="T56" fmla="*/ 441 w 538"/>
                    <a:gd name="T57" fmla="*/ 61 h 540"/>
                    <a:gd name="T58" fmla="*/ 373 w 538"/>
                    <a:gd name="T59" fmla="*/ 21 h 540"/>
                    <a:gd name="T60" fmla="*/ 296 w 538"/>
                    <a:gd name="T61" fmla="*/ 1 h 540"/>
                    <a:gd name="T62" fmla="*/ 242 w 538"/>
                    <a:gd name="T63" fmla="*/ 1 h 540"/>
                    <a:gd name="T64" fmla="*/ 163 w 538"/>
                    <a:gd name="T65" fmla="*/ 21 h 540"/>
                    <a:gd name="T66" fmla="*/ 97 w 538"/>
                    <a:gd name="T67" fmla="*/ 61 h 540"/>
                    <a:gd name="T68" fmla="*/ 61 w 538"/>
                    <a:gd name="T69" fmla="*/ 98 h 540"/>
                    <a:gd name="T70" fmla="*/ 20 w 538"/>
                    <a:gd name="T71" fmla="*/ 165 h 540"/>
                    <a:gd name="T72" fmla="*/ 1 w 538"/>
                    <a:gd name="T73" fmla="*/ 242 h 540"/>
                    <a:gd name="T74" fmla="*/ 1 w 538"/>
                    <a:gd name="T75" fmla="*/ 298 h 540"/>
                    <a:gd name="T76" fmla="*/ 20 w 538"/>
                    <a:gd name="T77" fmla="*/ 375 h 540"/>
                    <a:gd name="T78" fmla="*/ 61 w 538"/>
                    <a:gd name="T79" fmla="*/ 442 h 540"/>
                    <a:gd name="T80" fmla="*/ 97 w 538"/>
                    <a:gd name="T81" fmla="*/ 477 h 540"/>
                    <a:gd name="T82" fmla="*/ 163 w 538"/>
                    <a:gd name="T83" fmla="*/ 519 h 540"/>
                    <a:gd name="T84" fmla="*/ 242 w 538"/>
                    <a:gd name="T85" fmla="*/ 539 h 540"/>
                    <a:gd name="T86" fmla="*/ 296 w 538"/>
                    <a:gd name="T87" fmla="*/ 539 h 540"/>
                    <a:gd name="T88" fmla="*/ 373 w 538"/>
                    <a:gd name="T89" fmla="*/ 519 h 540"/>
                    <a:gd name="T90" fmla="*/ 441 w 538"/>
                    <a:gd name="T91" fmla="*/ 477 h 540"/>
                    <a:gd name="T92" fmla="*/ 477 w 538"/>
                    <a:gd name="T93" fmla="*/ 442 h 540"/>
                    <a:gd name="T94" fmla="*/ 518 w 538"/>
                    <a:gd name="T95" fmla="*/ 375 h 540"/>
                    <a:gd name="T96" fmla="*/ 537 w 538"/>
                    <a:gd name="T97" fmla="*/ 29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40">
                      <a:moveTo>
                        <a:pt x="514" y="270"/>
                      </a:moveTo>
                      <a:lnTo>
                        <a:pt x="489" y="270"/>
                      </a:lnTo>
                      <a:lnTo>
                        <a:pt x="489" y="270"/>
                      </a:lnTo>
                      <a:lnTo>
                        <a:pt x="488" y="293"/>
                      </a:lnTo>
                      <a:lnTo>
                        <a:pt x="485" y="314"/>
                      </a:lnTo>
                      <a:lnTo>
                        <a:pt x="480" y="335"/>
                      </a:lnTo>
                      <a:lnTo>
                        <a:pt x="472" y="355"/>
                      </a:lnTo>
                      <a:lnTo>
                        <a:pt x="463" y="375"/>
                      </a:lnTo>
                      <a:lnTo>
                        <a:pt x="452" y="392"/>
                      </a:lnTo>
                      <a:lnTo>
                        <a:pt x="439" y="410"/>
                      </a:lnTo>
                      <a:lnTo>
                        <a:pt x="424" y="426"/>
                      </a:lnTo>
                      <a:lnTo>
                        <a:pt x="424" y="426"/>
                      </a:lnTo>
                      <a:lnTo>
                        <a:pt x="409" y="440"/>
                      </a:lnTo>
                      <a:lnTo>
                        <a:pt x="392" y="452"/>
                      </a:lnTo>
                      <a:lnTo>
                        <a:pt x="373" y="463"/>
                      </a:lnTo>
                      <a:lnTo>
                        <a:pt x="355" y="472"/>
                      </a:lnTo>
                      <a:lnTo>
                        <a:pt x="335" y="480"/>
                      </a:lnTo>
                      <a:lnTo>
                        <a:pt x="314" y="485"/>
                      </a:lnTo>
                      <a:lnTo>
                        <a:pt x="291" y="488"/>
                      </a:lnTo>
                      <a:lnTo>
                        <a:pt x="268" y="489"/>
                      </a:lnTo>
                      <a:lnTo>
                        <a:pt x="268" y="489"/>
                      </a:lnTo>
                      <a:lnTo>
                        <a:pt x="247" y="488"/>
                      </a:lnTo>
                      <a:lnTo>
                        <a:pt x="224" y="485"/>
                      </a:lnTo>
                      <a:lnTo>
                        <a:pt x="203" y="480"/>
                      </a:lnTo>
                      <a:lnTo>
                        <a:pt x="183" y="472"/>
                      </a:lnTo>
                      <a:lnTo>
                        <a:pt x="165" y="463"/>
                      </a:lnTo>
                      <a:lnTo>
                        <a:pt x="146" y="452"/>
                      </a:lnTo>
                      <a:lnTo>
                        <a:pt x="129" y="440"/>
                      </a:lnTo>
                      <a:lnTo>
                        <a:pt x="113" y="426"/>
                      </a:lnTo>
                      <a:lnTo>
                        <a:pt x="113" y="426"/>
                      </a:lnTo>
                      <a:lnTo>
                        <a:pt x="99" y="410"/>
                      </a:lnTo>
                      <a:lnTo>
                        <a:pt x="86" y="392"/>
                      </a:lnTo>
                      <a:lnTo>
                        <a:pt x="75" y="375"/>
                      </a:lnTo>
                      <a:lnTo>
                        <a:pt x="66" y="355"/>
                      </a:lnTo>
                      <a:lnTo>
                        <a:pt x="58" y="335"/>
                      </a:lnTo>
                      <a:lnTo>
                        <a:pt x="53" y="314"/>
                      </a:lnTo>
                      <a:lnTo>
                        <a:pt x="50" y="293"/>
                      </a:lnTo>
                      <a:lnTo>
                        <a:pt x="49" y="270"/>
                      </a:lnTo>
                      <a:lnTo>
                        <a:pt x="49" y="270"/>
                      </a:lnTo>
                      <a:lnTo>
                        <a:pt x="50" y="247"/>
                      </a:lnTo>
                      <a:lnTo>
                        <a:pt x="53" y="226"/>
                      </a:lnTo>
                      <a:lnTo>
                        <a:pt x="58" y="205"/>
                      </a:lnTo>
                      <a:lnTo>
                        <a:pt x="66" y="183"/>
                      </a:lnTo>
                      <a:lnTo>
                        <a:pt x="75" y="165"/>
                      </a:lnTo>
                      <a:lnTo>
                        <a:pt x="86" y="146"/>
                      </a:lnTo>
                      <a:lnTo>
                        <a:pt x="99" y="130"/>
                      </a:lnTo>
                      <a:lnTo>
                        <a:pt x="113" y="114"/>
                      </a:lnTo>
                      <a:lnTo>
                        <a:pt x="113" y="114"/>
                      </a:lnTo>
                      <a:lnTo>
                        <a:pt x="129" y="100"/>
                      </a:lnTo>
                      <a:lnTo>
                        <a:pt x="146" y="88"/>
                      </a:lnTo>
                      <a:lnTo>
                        <a:pt x="165" y="76"/>
                      </a:lnTo>
                      <a:lnTo>
                        <a:pt x="183" y="66"/>
                      </a:lnTo>
                      <a:lnTo>
                        <a:pt x="203" y="60"/>
                      </a:lnTo>
                      <a:lnTo>
                        <a:pt x="224" y="54"/>
                      </a:lnTo>
                      <a:lnTo>
                        <a:pt x="247" y="50"/>
                      </a:lnTo>
                      <a:lnTo>
                        <a:pt x="268" y="49"/>
                      </a:lnTo>
                      <a:lnTo>
                        <a:pt x="268" y="49"/>
                      </a:lnTo>
                      <a:lnTo>
                        <a:pt x="291" y="50"/>
                      </a:lnTo>
                      <a:lnTo>
                        <a:pt x="314" y="54"/>
                      </a:lnTo>
                      <a:lnTo>
                        <a:pt x="335" y="60"/>
                      </a:lnTo>
                      <a:lnTo>
                        <a:pt x="355" y="66"/>
                      </a:lnTo>
                      <a:lnTo>
                        <a:pt x="373" y="76"/>
                      </a:lnTo>
                      <a:lnTo>
                        <a:pt x="392" y="88"/>
                      </a:lnTo>
                      <a:lnTo>
                        <a:pt x="409" y="100"/>
                      </a:lnTo>
                      <a:lnTo>
                        <a:pt x="424" y="114"/>
                      </a:lnTo>
                      <a:lnTo>
                        <a:pt x="424" y="114"/>
                      </a:lnTo>
                      <a:lnTo>
                        <a:pt x="439" y="130"/>
                      </a:lnTo>
                      <a:lnTo>
                        <a:pt x="452" y="146"/>
                      </a:lnTo>
                      <a:lnTo>
                        <a:pt x="463" y="165"/>
                      </a:lnTo>
                      <a:lnTo>
                        <a:pt x="472" y="183"/>
                      </a:lnTo>
                      <a:lnTo>
                        <a:pt x="480" y="205"/>
                      </a:lnTo>
                      <a:lnTo>
                        <a:pt x="485" y="226"/>
                      </a:lnTo>
                      <a:lnTo>
                        <a:pt x="488" y="247"/>
                      </a:lnTo>
                      <a:lnTo>
                        <a:pt x="489" y="270"/>
                      </a:lnTo>
                      <a:lnTo>
                        <a:pt x="514" y="270"/>
                      </a:lnTo>
                      <a:lnTo>
                        <a:pt x="538" y="270"/>
                      </a:lnTo>
                      <a:lnTo>
                        <a:pt x="538" y="270"/>
                      </a:lnTo>
                      <a:lnTo>
                        <a:pt x="537" y="242"/>
                      </a:lnTo>
                      <a:lnTo>
                        <a:pt x="533" y="215"/>
                      </a:lnTo>
                      <a:lnTo>
                        <a:pt x="526" y="190"/>
                      </a:lnTo>
                      <a:lnTo>
                        <a:pt x="518" y="165"/>
                      </a:lnTo>
                      <a:lnTo>
                        <a:pt x="506" y="141"/>
                      </a:lnTo>
                      <a:lnTo>
                        <a:pt x="493" y="118"/>
                      </a:lnTo>
                      <a:lnTo>
                        <a:pt x="477" y="98"/>
                      </a:lnTo>
                      <a:lnTo>
                        <a:pt x="460" y="78"/>
                      </a:lnTo>
                      <a:lnTo>
                        <a:pt x="460" y="78"/>
                      </a:lnTo>
                      <a:lnTo>
                        <a:pt x="441" y="61"/>
                      </a:lnTo>
                      <a:lnTo>
                        <a:pt x="420" y="46"/>
                      </a:lnTo>
                      <a:lnTo>
                        <a:pt x="397" y="32"/>
                      </a:lnTo>
                      <a:lnTo>
                        <a:pt x="373" y="21"/>
                      </a:lnTo>
                      <a:lnTo>
                        <a:pt x="349" y="12"/>
                      </a:lnTo>
                      <a:lnTo>
                        <a:pt x="323" y="5"/>
                      </a:lnTo>
                      <a:lnTo>
                        <a:pt x="296" y="1"/>
                      </a:lnTo>
                      <a:lnTo>
                        <a:pt x="268" y="0"/>
                      </a:lnTo>
                      <a:lnTo>
                        <a:pt x="268" y="0"/>
                      </a:lnTo>
                      <a:lnTo>
                        <a:pt x="242" y="1"/>
                      </a:lnTo>
                      <a:lnTo>
                        <a:pt x="215" y="5"/>
                      </a:lnTo>
                      <a:lnTo>
                        <a:pt x="188" y="12"/>
                      </a:lnTo>
                      <a:lnTo>
                        <a:pt x="163" y="21"/>
                      </a:lnTo>
                      <a:lnTo>
                        <a:pt x="141" y="32"/>
                      </a:lnTo>
                      <a:lnTo>
                        <a:pt x="118" y="46"/>
                      </a:lnTo>
                      <a:lnTo>
                        <a:pt x="97" y="61"/>
                      </a:lnTo>
                      <a:lnTo>
                        <a:pt x="78" y="78"/>
                      </a:lnTo>
                      <a:lnTo>
                        <a:pt x="78" y="78"/>
                      </a:lnTo>
                      <a:lnTo>
                        <a:pt x="61" y="98"/>
                      </a:lnTo>
                      <a:lnTo>
                        <a:pt x="45" y="118"/>
                      </a:lnTo>
                      <a:lnTo>
                        <a:pt x="32" y="141"/>
                      </a:lnTo>
                      <a:lnTo>
                        <a:pt x="20" y="165"/>
                      </a:lnTo>
                      <a:lnTo>
                        <a:pt x="12" y="190"/>
                      </a:lnTo>
                      <a:lnTo>
                        <a:pt x="5" y="215"/>
                      </a:lnTo>
                      <a:lnTo>
                        <a:pt x="1" y="242"/>
                      </a:lnTo>
                      <a:lnTo>
                        <a:pt x="0" y="270"/>
                      </a:lnTo>
                      <a:lnTo>
                        <a:pt x="0" y="270"/>
                      </a:lnTo>
                      <a:lnTo>
                        <a:pt x="1" y="298"/>
                      </a:lnTo>
                      <a:lnTo>
                        <a:pt x="5" y="324"/>
                      </a:lnTo>
                      <a:lnTo>
                        <a:pt x="12" y="350"/>
                      </a:lnTo>
                      <a:lnTo>
                        <a:pt x="20" y="375"/>
                      </a:lnTo>
                      <a:lnTo>
                        <a:pt x="32" y="399"/>
                      </a:lnTo>
                      <a:lnTo>
                        <a:pt x="45" y="420"/>
                      </a:lnTo>
                      <a:lnTo>
                        <a:pt x="61" y="442"/>
                      </a:lnTo>
                      <a:lnTo>
                        <a:pt x="78" y="460"/>
                      </a:lnTo>
                      <a:lnTo>
                        <a:pt x="78" y="460"/>
                      </a:lnTo>
                      <a:lnTo>
                        <a:pt x="97" y="477"/>
                      </a:lnTo>
                      <a:lnTo>
                        <a:pt x="118" y="493"/>
                      </a:lnTo>
                      <a:lnTo>
                        <a:pt x="141" y="507"/>
                      </a:lnTo>
                      <a:lnTo>
                        <a:pt x="163" y="519"/>
                      </a:lnTo>
                      <a:lnTo>
                        <a:pt x="188" y="528"/>
                      </a:lnTo>
                      <a:lnTo>
                        <a:pt x="215" y="535"/>
                      </a:lnTo>
                      <a:lnTo>
                        <a:pt x="242" y="539"/>
                      </a:lnTo>
                      <a:lnTo>
                        <a:pt x="268" y="540"/>
                      </a:lnTo>
                      <a:lnTo>
                        <a:pt x="268" y="540"/>
                      </a:lnTo>
                      <a:lnTo>
                        <a:pt x="296" y="539"/>
                      </a:lnTo>
                      <a:lnTo>
                        <a:pt x="323" y="535"/>
                      </a:lnTo>
                      <a:lnTo>
                        <a:pt x="349" y="528"/>
                      </a:lnTo>
                      <a:lnTo>
                        <a:pt x="373" y="519"/>
                      </a:lnTo>
                      <a:lnTo>
                        <a:pt x="397" y="507"/>
                      </a:lnTo>
                      <a:lnTo>
                        <a:pt x="420" y="493"/>
                      </a:lnTo>
                      <a:lnTo>
                        <a:pt x="441" y="477"/>
                      </a:lnTo>
                      <a:lnTo>
                        <a:pt x="460" y="460"/>
                      </a:lnTo>
                      <a:lnTo>
                        <a:pt x="460" y="460"/>
                      </a:lnTo>
                      <a:lnTo>
                        <a:pt x="477" y="442"/>
                      </a:lnTo>
                      <a:lnTo>
                        <a:pt x="493" y="420"/>
                      </a:lnTo>
                      <a:lnTo>
                        <a:pt x="506" y="399"/>
                      </a:lnTo>
                      <a:lnTo>
                        <a:pt x="518" y="375"/>
                      </a:lnTo>
                      <a:lnTo>
                        <a:pt x="526" y="350"/>
                      </a:lnTo>
                      <a:lnTo>
                        <a:pt x="533" y="324"/>
                      </a:lnTo>
                      <a:lnTo>
                        <a:pt x="537" y="298"/>
                      </a:lnTo>
                      <a:lnTo>
                        <a:pt x="538" y="270"/>
                      </a:lnTo>
                      <a:lnTo>
                        <a:pt x="514" y="2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7" rIns="91355" bIns="45677" numCol="1" anchor="t" anchorCtr="0" compatLnSpc="1">
                  <a:prstTxWarp prst="textNoShape">
                    <a:avLst/>
                  </a:prstTxWarp>
                </a:bodyPr>
                <a:lstStyle/>
                <a:p>
                  <a:pPr marL="0" marR="0" lvl="0" indent="0" defTabSz="91395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000000"/>
                    </a:solidFill>
                    <a:effectLst/>
                    <a:uLnTx/>
                    <a:uFillTx/>
                    <a:latin typeface="Segoe UI"/>
                  </a:endParaRPr>
                </a:p>
              </p:txBody>
            </p:sp>
            <p:sp>
              <p:nvSpPr>
                <p:cNvPr id="34" name="Freeform 128"/>
                <p:cNvSpPr>
                  <a:spLocks noEditPoints="1"/>
                </p:cNvSpPr>
                <p:nvPr/>
              </p:nvSpPr>
              <p:spPr bwMode="auto">
                <a:xfrm>
                  <a:off x="7550694" y="3668886"/>
                  <a:ext cx="109538" cy="249238"/>
                </a:xfrm>
                <a:custGeom>
                  <a:avLst/>
                  <a:gdLst>
                    <a:gd name="T0" fmla="*/ 88 w 137"/>
                    <a:gd name="T1" fmla="*/ 236 h 314"/>
                    <a:gd name="T2" fmla="*/ 89 w 137"/>
                    <a:gd name="T3" fmla="*/ 274 h 314"/>
                    <a:gd name="T4" fmla="*/ 101 w 137"/>
                    <a:gd name="T5" fmla="*/ 286 h 314"/>
                    <a:gd name="T6" fmla="*/ 112 w 137"/>
                    <a:gd name="T7" fmla="*/ 283 h 314"/>
                    <a:gd name="T8" fmla="*/ 128 w 137"/>
                    <a:gd name="T9" fmla="*/ 283 h 314"/>
                    <a:gd name="T10" fmla="*/ 137 w 137"/>
                    <a:gd name="T11" fmla="*/ 298 h 314"/>
                    <a:gd name="T12" fmla="*/ 132 w 137"/>
                    <a:gd name="T13" fmla="*/ 308 h 314"/>
                    <a:gd name="T14" fmla="*/ 117 w 137"/>
                    <a:gd name="T15" fmla="*/ 314 h 314"/>
                    <a:gd name="T16" fmla="*/ 93 w 137"/>
                    <a:gd name="T17" fmla="*/ 311 h 314"/>
                    <a:gd name="T18" fmla="*/ 57 w 137"/>
                    <a:gd name="T19" fmla="*/ 310 h 314"/>
                    <a:gd name="T20" fmla="*/ 19 w 137"/>
                    <a:gd name="T21" fmla="*/ 314 h 314"/>
                    <a:gd name="T22" fmla="*/ 4 w 137"/>
                    <a:gd name="T23" fmla="*/ 310 h 314"/>
                    <a:gd name="T24" fmla="*/ 0 w 137"/>
                    <a:gd name="T25" fmla="*/ 298 h 314"/>
                    <a:gd name="T26" fmla="*/ 9 w 137"/>
                    <a:gd name="T27" fmla="*/ 283 h 314"/>
                    <a:gd name="T28" fmla="*/ 27 w 137"/>
                    <a:gd name="T29" fmla="*/ 283 h 314"/>
                    <a:gd name="T30" fmla="*/ 39 w 137"/>
                    <a:gd name="T31" fmla="*/ 284 h 314"/>
                    <a:gd name="T32" fmla="*/ 48 w 137"/>
                    <a:gd name="T33" fmla="*/ 278 h 314"/>
                    <a:gd name="T34" fmla="*/ 52 w 137"/>
                    <a:gd name="T35" fmla="*/ 255 h 314"/>
                    <a:gd name="T36" fmla="*/ 52 w 137"/>
                    <a:gd name="T37" fmla="*/ 175 h 314"/>
                    <a:gd name="T38" fmla="*/ 51 w 137"/>
                    <a:gd name="T39" fmla="*/ 121 h 314"/>
                    <a:gd name="T40" fmla="*/ 41 w 137"/>
                    <a:gd name="T41" fmla="*/ 105 h 314"/>
                    <a:gd name="T42" fmla="*/ 27 w 137"/>
                    <a:gd name="T43" fmla="*/ 106 h 314"/>
                    <a:gd name="T44" fmla="*/ 17 w 137"/>
                    <a:gd name="T45" fmla="*/ 107 h 314"/>
                    <a:gd name="T46" fmla="*/ 1 w 137"/>
                    <a:gd name="T47" fmla="*/ 99 h 314"/>
                    <a:gd name="T48" fmla="*/ 1 w 137"/>
                    <a:gd name="T49" fmla="*/ 86 h 314"/>
                    <a:gd name="T50" fmla="*/ 12 w 137"/>
                    <a:gd name="T51" fmla="*/ 78 h 314"/>
                    <a:gd name="T52" fmla="*/ 33 w 137"/>
                    <a:gd name="T53" fmla="*/ 77 h 314"/>
                    <a:gd name="T54" fmla="*/ 52 w 137"/>
                    <a:gd name="T55" fmla="*/ 79 h 314"/>
                    <a:gd name="T56" fmla="*/ 76 w 137"/>
                    <a:gd name="T57" fmla="*/ 77 h 314"/>
                    <a:gd name="T58" fmla="*/ 87 w 137"/>
                    <a:gd name="T59" fmla="*/ 81 h 314"/>
                    <a:gd name="T60" fmla="*/ 89 w 137"/>
                    <a:gd name="T61" fmla="*/ 95 h 314"/>
                    <a:gd name="T62" fmla="*/ 88 w 137"/>
                    <a:gd name="T63" fmla="*/ 106 h 314"/>
                    <a:gd name="T64" fmla="*/ 88 w 137"/>
                    <a:gd name="T65" fmla="*/ 135 h 314"/>
                    <a:gd name="T66" fmla="*/ 63 w 137"/>
                    <a:gd name="T67" fmla="*/ 52 h 314"/>
                    <a:gd name="T68" fmla="*/ 53 w 137"/>
                    <a:gd name="T69" fmla="*/ 50 h 314"/>
                    <a:gd name="T70" fmla="*/ 44 w 137"/>
                    <a:gd name="T71" fmla="*/ 44 h 314"/>
                    <a:gd name="T72" fmla="*/ 37 w 137"/>
                    <a:gd name="T73" fmla="*/ 30 h 314"/>
                    <a:gd name="T74" fmla="*/ 37 w 137"/>
                    <a:gd name="T75" fmla="*/ 20 h 314"/>
                    <a:gd name="T76" fmla="*/ 44 w 137"/>
                    <a:gd name="T77" fmla="*/ 6 h 314"/>
                    <a:gd name="T78" fmla="*/ 53 w 137"/>
                    <a:gd name="T79" fmla="*/ 1 h 314"/>
                    <a:gd name="T80" fmla="*/ 63 w 137"/>
                    <a:gd name="T81" fmla="*/ 0 h 314"/>
                    <a:gd name="T82" fmla="*/ 77 w 137"/>
                    <a:gd name="T83" fmla="*/ 4 h 314"/>
                    <a:gd name="T84" fmla="*/ 85 w 137"/>
                    <a:gd name="T85" fmla="*/ 10 h 314"/>
                    <a:gd name="T86" fmla="*/ 89 w 137"/>
                    <a:gd name="T87" fmla="*/ 25 h 314"/>
                    <a:gd name="T88" fmla="*/ 88 w 137"/>
                    <a:gd name="T89" fmla="*/ 36 h 314"/>
                    <a:gd name="T90" fmla="*/ 81 w 137"/>
                    <a:gd name="T91" fmla="*/ 44 h 314"/>
                    <a:gd name="T92" fmla="*/ 68 w 137"/>
                    <a:gd name="T93" fmla="*/ 5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4">
                      <a:moveTo>
                        <a:pt x="88" y="175"/>
                      </a:moveTo>
                      <a:lnTo>
                        <a:pt x="88" y="236"/>
                      </a:lnTo>
                      <a:lnTo>
                        <a:pt x="88" y="236"/>
                      </a:lnTo>
                      <a:lnTo>
                        <a:pt x="88" y="264"/>
                      </a:lnTo>
                      <a:lnTo>
                        <a:pt x="88" y="264"/>
                      </a:lnTo>
                      <a:lnTo>
                        <a:pt x="89" y="274"/>
                      </a:lnTo>
                      <a:lnTo>
                        <a:pt x="92" y="280"/>
                      </a:lnTo>
                      <a:lnTo>
                        <a:pt x="96" y="284"/>
                      </a:lnTo>
                      <a:lnTo>
                        <a:pt x="101" y="286"/>
                      </a:lnTo>
                      <a:lnTo>
                        <a:pt x="101" y="286"/>
                      </a:lnTo>
                      <a:lnTo>
                        <a:pt x="112" y="283"/>
                      </a:lnTo>
                      <a:lnTo>
                        <a:pt x="112" y="283"/>
                      </a:lnTo>
                      <a:lnTo>
                        <a:pt x="120" y="282"/>
                      </a:lnTo>
                      <a:lnTo>
                        <a:pt x="120" y="282"/>
                      </a:lnTo>
                      <a:lnTo>
                        <a:pt x="128" y="283"/>
                      </a:lnTo>
                      <a:lnTo>
                        <a:pt x="133" y="286"/>
                      </a:lnTo>
                      <a:lnTo>
                        <a:pt x="136" y="291"/>
                      </a:lnTo>
                      <a:lnTo>
                        <a:pt x="137" y="298"/>
                      </a:lnTo>
                      <a:lnTo>
                        <a:pt x="137" y="298"/>
                      </a:lnTo>
                      <a:lnTo>
                        <a:pt x="136" y="304"/>
                      </a:lnTo>
                      <a:lnTo>
                        <a:pt x="132" y="308"/>
                      </a:lnTo>
                      <a:lnTo>
                        <a:pt x="132" y="308"/>
                      </a:lnTo>
                      <a:lnTo>
                        <a:pt x="125" y="312"/>
                      </a:lnTo>
                      <a:lnTo>
                        <a:pt x="117" y="314"/>
                      </a:lnTo>
                      <a:lnTo>
                        <a:pt x="117" y="314"/>
                      </a:lnTo>
                      <a:lnTo>
                        <a:pt x="93" y="311"/>
                      </a:lnTo>
                      <a:lnTo>
                        <a:pt x="93" y="311"/>
                      </a:lnTo>
                      <a:lnTo>
                        <a:pt x="71" y="310"/>
                      </a:lnTo>
                      <a:lnTo>
                        <a:pt x="71" y="310"/>
                      </a:lnTo>
                      <a:lnTo>
                        <a:pt x="57" y="310"/>
                      </a:lnTo>
                      <a:lnTo>
                        <a:pt x="43" y="311"/>
                      </a:lnTo>
                      <a:lnTo>
                        <a:pt x="43" y="311"/>
                      </a:lnTo>
                      <a:lnTo>
                        <a:pt x="19" y="314"/>
                      </a:lnTo>
                      <a:lnTo>
                        <a:pt x="19" y="314"/>
                      </a:lnTo>
                      <a:lnTo>
                        <a:pt x="11" y="312"/>
                      </a:lnTo>
                      <a:lnTo>
                        <a:pt x="4" y="310"/>
                      </a:lnTo>
                      <a:lnTo>
                        <a:pt x="1" y="304"/>
                      </a:lnTo>
                      <a:lnTo>
                        <a:pt x="0" y="298"/>
                      </a:lnTo>
                      <a:lnTo>
                        <a:pt x="0" y="298"/>
                      </a:lnTo>
                      <a:lnTo>
                        <a:pt x="1" y="291"/>
                      </a:lnTo>
                      <a:lnTo>
                        <a:pt x="4" y="286"/>
                      </a:lnTo>
                      <a:lnTo>
                        <a:pt x="9" y="283"/>
                      </a:lnTo>
                      <a:lnTo>
                        <a:pt x="16" y="282"/>
                      </a:lnTo>
                      <a:lnTo>
                        <a:pt x="16" y="282"/>
                      </a:lnTo>
                      <a:lnTo>
                        <a:pt x="27" y="283"/>
                      </a:lnTo>
                      <a:lnTo>
                        <a:pt x="27" y="283"/>
                      </a:lnTo>
                      <a:lnTo>
                        <a:pt x="39" y="284"/>
                      </a:lnTo>
                      <a:lnTo>
                        <a:pt x="39" y="284"/>
                      </a:lnTo>
                      <a:lnTo>
                        <a:pt x="41" y="284"/>
                      </a:lnTo>
                      <a:lnTo>
                        <a:pt x="44" y="283"/>
                      </a:lnTo>
                      <a:lnTo>
                        <a:pt x="48" y="278"/>
                      </a:lnTo>
                      <a:lnTo>
                        <a:pt x="51" y="268"/>
                      </a:lnTo>
                      <a:lnTo>
                        <a:pt x="52" y="255"/>
                      </a:lnTo>
                      <a:lnTo>
                        <a:pt x="52" y="255"/>
                      </a:lnTo>
                      <a:lnTo>
                        <a:pt x="52" y="214"/>
                      </a:lnTo>
                      <a:lnTo>
                        <a:pt x="52" y="175"/>
                      </a:lnTo>
                      <a:lnTo>
                        <a:pt x="52" y="175"/>
                      </a:lnTo>
                      <a:lnTo>
                        <a:pt x="52" y="134"/>
                      </a:lnTo>
                      <a:lnTo>
                        <a:pt x="52" y="134"/>
                      </a:lnTo>
                      <a:lnTo>
                        <a:pt x="51" y="121"/>
                      </a:lnTo>
                      <a:lnTo>
                        <a:pt x="48" y="111"/>
                      </a:lnTo>
                      <a:lnTo>
                        <a:pt x="43" y="106"/>
                      </a:lnTo>
                      <a:lnTo>
                        <a:pt x="41" y="105"/>
                      </a:lnTo>
                      <a:lnTo>
                        <a:pt x="37" y="105"/>
                      </a:lnTo>
                      <a:lnTo>
                        <a:pt x="37" y="105"/>
                      </a:lnTo>
                      <a:lnTo>
                        <a:pt x="27" y="106"/>
                      </a:lnTo>
                      <a:lnTo>
                        <a:pt x="27" y="106"/>
                      </a:lnTo>
                      <a:lnTo>
                        <a:pt x="17" y="107"/>
                      </a:lnTo>
                      <a:lnTo>
                        <a:pt x="17" y="107"/>
                      </a:lnTo>
                      <a:lnTo>
                        <a:pt x="9" y="106"/>
                      </a:lnTo>
                      <a:lnTo>
                        <a:pt x="4" y="103"/>
                      </a:lnTo>
                      <a:lnTo>
                        <a:pt x="1" y="99"/>
                      </a:lnTo>
                      <a:lnTo>
                        <a:pt x="0" y="93"/>
                      </a:lnTo>
                      <a:lnTo>
                        <a:pt x="0" y="93"/>
                      </a:lnTo>
                      <a:lnTo>
                        <a:pt x="1" y="86"/>
                      </a:lnTo>
                      <a:lnTo>
                        <a:pt x="3" y="83"/>
                      </a:lnTo>
                      <a:lnTo>
                        <a:pt x="5" y="81"/>
                      </a:lnTo>
                      <a:lnTo>
                        <a:pt x="12" y="78"/>
                      </a:lnTo>
                      <a:lnTo>
                        <a:pt x="20" y="77"/>
                      </a:lnTo>
                      <a:lnTo>
                        <a:pt x="20" y="77"/>
                      </a:lnTo>
                      <a:lnTo>
                        <a:pt x="33" y="77"/>
                      </a:lnTo>
                      <a:lnTo>
                        <a:pt x="33" y="77"/>
                      </a:lnTo>
                      <a:lnTo>
                        <a:pt x="52" y="79"/>
                      </a:lnTo>
                      <a:lnTo>
                        <a:pt x="52" y="79"/>
                      </a:lnTo>
                      <a:lnTo>
                        <a:pt x="64" y="78"/>
                      </a:lnTo>
                      <a:lnTo>
                        <a:pt x="64" y="78"/>
                      </a:lnTo>
                      <a:lnTo>
                        <a:pt x="76" y="77"/>
                      </a:lnTo>
                      <a:lnTo>
                        <a:pt x="76" y="77"/>
                      </a:lnTo>
                      <a:lnTo>
                        <a:pt x="81" y="78"/>
                      </a:lnTo>
                      <a:lnTo>
                        <a:pt x="87" y="81"/>
                      </a:lnTo>
                      <a:lnTo>
                        <a:pt x="88" y="87"/>
                      </a:lnTo>
                      <a:lnTo>
                        <a:pt x="89" y="95"/>
                      </a:lnTo>
                      <a:lnTo>
                        <a:pt x="89" y="95"/>
                      </a:lnTo>
                      <a:lnTo>
                        <a:pt x="89" y="101"/>
                      </a:lnTo>
                      <a:lnTo>
                        <a:pt x="89" y="101"/>
                      </a:lnTo>
                      <a:lnTo>
                        <a:pt x="88" y="106"/>
                      </a:lnTo>
                      <a:lnTo>
                        <a:pt x="88" y="106"/>
                      </a:lnTo>
                      <a:lnTo>
                        <a:pt x="88" y="135"/>
                      </a:lnTo>
                      <a:lnTo>
                        <a:pt x="88" y="135"/>
                      </a:lnTo>
                      <a:lnTo>
                        <a:pt x="88" y="175"/>
                      </a:lnTo>
                      <a:lnTo>
                        <a:pt x="88" y="175"/>
                      </a:lnTo>
                      <a:close/>
                      <a:moveTo>
                        <a:pt x="63" y="52"/>
                      </a:moveTo>
                      <a:lnTo>
                        <a:pt x="63" y="52"/>
                      </a:lnTo>
                      <a:lnTo>
                        <a:pt x="57" y="52"/>
                      </a:lnTo>
                      <a:lnTo>
                        <a:pt x="53" y="50"/>
                      </a:lnTo>
                      <a:lnTo>
                        <a:pt x="48" y="48"/>
                      </a:lnTo>
                      <a:lnTo>
                        <a:pt x="44" y="44"/>
                      </a:lnTo>
                      <a:lnTo>
                        <a:pt x="44" y="44"/>
                      </a:lnTo>
                      <a:lnTo>
                        <a:pt x="41" y="40"/>
                      </a:lnTo>
                      <a:lnTo>
                        <a:pt x="39" y="36"/>
                      </a:lnTo>
                      <a:lnTo>
                        <a:pt x="37" y="30"/>
                      </a:lnTo>
                      <a:lnTo>
                        <a:pt x="36" y="25"/>
                      </a:lnTo>
                      <a:lnTo>
                        <a:pt x="36" y="25"/>
                      </a:lnTo>
                      <a:lnTo>
                        <a:pt x="37" y="20"/>
                      </a:lnTo>
                      <a:lnTo>
                        <a:pt x="39" y="16"/>
                      </a:lnTo>
                      <a:lnTo>
                        <a:pt x="41" y="10"/>
                      </a:lnTo>
                      <a:lnTo>
                        <a:pt x="44" y="6"/>
                      </a:lnTo>
                      <a:lnTo>
                        <a:pt x="44" y="6"/>
                      </a:lnTo>
                      <a:lnTo>
                        <a:pt x="48" y="4"/>
                      </a:lnTo>
                      <a:lnTo>
                        <a:pt x="53" y="1"/>
                      </a:lnTo>
                      <a:lnTo>
                        <a:pt x="57" y="0"/>
                      </a:lnTo>
                      <a:lnTo>
                        <a:pt x="63" y="0"/>
                      </a:lnTo>
                      <a:lnTo>
                        <a:pt x="63" y="0"/>
                      </a:lnTo>
                      <a:lnTo>
                        <a:pt x="68" y="0"/>
                      </a:lnTo>
                      <a:lnTo>
                        <a:pt x="73" y="1"/>
                      </a:lnTo>
                      <a:lnTo>
                        <a:pt x="77" y="4"/>
                      </a:lnTo>
                      <a:lnTo>
                        <a:pt x="81" y="6"/>
                      </a:lnTo>
                      <a:lnTo>
                        <a:pt x="81" y="6"/>
                      </a:lnTo>
                      <a:lnTo>
                        <a:pt x="85" y="10"/>
                      </a:lnTo>
                      <a:lnTo>
                        <a:pt x="88" y="16"/>
                      </a:lnTo>
                      <a:lnTo>
                        <a:pt x="89" y="20"/>
                      </a:lnTo>
                      <a:lnTo>
                        <a:pt x="89" y="25"/>
                      </a:lnTo>
                      <a:lnTo>
                        <a:pt x="89" y="25"/>
                      </a:lnTo>
                      <a:lnTo>
                        <a:pt x="89" y="30"/>
                      </a:lnTo>
                      <a:lnTo>
                        <a:pt x="88" y="36"/>
                      </a:lnTo>
                      <a:lnTo>
                        <a:pt x="85" y="40"/>
                      </a:lnTo>
                      <a:lnTo>
                        <a:pt x="81" y="44"/>
                      </a:lnTo>
                      <a:lnTo>
                        <a:pt x="81" y="44"/>
                      </a:lnTo>
                      <a:lnTo>
                        <a:pt x="77" y="48"/>
                      </a:lnTo>
                      <a:lnTo>
                        <a:pt x="73" y="50"/>
                      </a:lnTo>
                      <a:lnTo>
                        <a:pt x="68" y="52"/>
                      </a:lnTo>
                      <a:lnTo>
                        <a:pt x="63" y="52"/>
                      </a:lnTo>
                      <a:lnTo>
                        <a:pt x="63"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7" rIns="91355" bIns="45677" numCol="1" anchor="t" anchorCtr="0" compatLnSpc="1">
                  <a:prstTxWarp prst="textNoShape">
                    <a:avLst/>
                  </a:prstTxWarp>
                </a:bodyPr>
                <a:lstStyle/>
                <a:p>
                  <a:pPr marL="0" marR="0" lvl="0" indent="0" defTabSz="913950"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a:ln>
                      <a:noFill/>
                    </a:ln>
                    <a:solidFill>
                      <a:srgbClr val="000000"/>
                    </a:solidFill>
                    <a:effectLst/>
                    <a:uLnTx/>
                    <a:uFillTx/>
                    <a:latin typeface="Segoe UI"/>
                  </a:endParaRPr>
                </a:p>
              </p:txBody>
            </p:sp>
          </p:grpSp>
        </p:grpSp>
      </p:grpSp>
      <p:sp>
        <p:nvSpPr>
          <p:cNvPr id="6" name="Rectangle 5"/>
          <p:cNvSpPr/>
          <p:nvPr/>
        </p:nvSpPr>
        <p:spPr>
          <a:xfrm>
            <a:off x="2453" y="1485043"/>
            <a:ext cx="4613062" cy="2321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49"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rgbClr val="FFFFFF"/>
              </a:solidFill>
              <a:effectLst/>
              <a:uLnTx/>
              <a:uFillTx/>
              <a:latin typeface="Segoe UI"/>
            </a:endParaRPr>
          </a:p>
        </p:txBody>
      </p:sp>
      <p:sp>
        <p:nvSpPr>
          <p:cNvPr id="68" name="Rectangle 67"/>
          <p:cNvSpPr/>
          <p:nvPr/>
        </p:nvSpPr>
        <p:spPr>
          <a:xfrm>
            <a:off x="167486" y="141024"/>
            <a:ext cx="11920503" cy="1588218"/>
          </a:xfrm>
          <a:prstGeom prst="rect">
            <a:avLst/>
          </a:prstGeom>
          <a:gradFill>
            <a:gsLst>
              <a:gs pos="39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91390" rIns="91390" bIns="91390" numCol="1" spcCol="0" rtlCol="0" fromWordArt="0" anchor="b" anchorCtr="0" forceAA="0" compatLnSpc="1">
            <a:prstTxWarp prst="textNoShape">
              <a:avLst/>
            </a:prstTxWarp>
            <a:noAutofit/>
          </a:bodyPr>
          <a:lstStyle/>
          <a:p>
            <a:pPr marL="0" marR="0" lvl="0" indent="0" algn="r" defTabSz="91395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ndParaRPr>
          </a:p>
        </p:txBody>
      </p:sp>
      <p:sp>
        <p:nvSpPr>
          <p:cNvPr id="4" name="Title 1"/>
          <p:cNvSpPr>
            <a:spLocks noGrp="1"/>
          </p:cNvSpPr>
          <p:nvPr>
            <p:ph type="title"/>
          </p:nvPr>
        </p:nvSpPr>
        <p:spPr/>
        <p:txBody>
          <a:bodyPr>
            <a:normAutofit/>
          </a:bodyPr>
          <a:lstStyle/>
          <a:p>
            <a:r>
              <a:rPr lang="en-US" altLang="zh-TW" dirty="0"/>
              <a:t>Industry 4.0 – </a:t>
            </a:r>
            <a:r>
              <a:rPr lang="en-US" altLang="zh-TW" sz="4000" dirty="0"/>
              <a:t>Connected Factory and Customer</a:t>
            </a:r>
            <a:endParaRPr lang="en-US" dirty="0"/>
          </a:p>
        </p:txBody>
      </p:sp>
      <p:grpSp>
        <p:nvGrpSpPr>
          <p:cNvPr id="2" name="Group 1"/>
          <p:cNvGrpSpPr/>
          <p:nvPr/>
        </p:nvGrpSpPr>
        <p:grpSpPr>
          <a:xfrm>
            <a:off x="1031086" y="1711643"/>
            <a:ext cx="3533455" cy="2052696"/>
            <a:chOff x="1028780" y="1711399"/>
            <a:chExt cx="3533956" cy="2052987"/>
          </a:xfrm>
        </p:grpSpPr>
        <p:pic>
          <p:nvPicPr>
            <p:cNvPr id="41" name="Picture 40"/>
            <p:cNvPicPr>
              <a:picLocks noChangeAspect="1"/>
            </p:cNvPicPr>
            <p:nvPr/>
          </p:nvPicPr>
          <p:blipFill rotWithShape="1">
            <a:blip r:embed="rId4" cstate="screen">
              <a:extLst>
                <a:ext uri="{28A0092B-C50C-407E-A947-70E740481C1C}">
                  <a14:useLocalDpi xmlns:a14="http://schemas.microsoft.com/office/drawing/2010/main"/>
                </a:ext>
              </a:extLst>
            </a:blip>
            <a:srcRect l="6040"/>
            <a:stretch/>
          </p:blipFill>
          <p:spPr>
            <a:xfrm>
              <a:off x="1028780" y="1711399"/>
              <a:ext cx="3526258" cy="2052987"/>
            </a:xfrm>
            <a:prstGeom prst="rect">
              <a:avLst/>
            </a:prstGeom>
          </p:spPr>
        </p:pic>
        <p:sp>
          <p:nvSpPr>
            <p:cNvPr id="42" name="Rectangle 41"/>
            <p:cNvSpPr/>
            <p:nvPr/>
          </p:nvSpPr>
          <p:spPr bwMode="auto">
            <a:xfrm>
              <a:off x="1035508" y="3062530"/>
              <a:ext cx="3527228" cy="698649"/>
            </a:xfrm>
            <a:prstGeom prst="rect">
              <a:avLst/>
            </a:prstGeom>
            <a:gradFill>
              <a:gsLst>
                <a:gs pos="73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34290" rIns="45702" bIns="137105" numCol="1" spcCol="0" rtlCol="0" fromWordArt="0" anchor="b" anchorCtr="0" forceAA="0" compatLnSpc="1">
              <a:prstTxWarp prst="textNoShape">
                <a:avLst/>
              </a:prstTxWarp>
              <a:noAutofit/>
            </a:bodyPr>
            <a:lstStyle/>
            <a:p>
              <a:pPr marL="0" marR="0" lvl="1" indent="-171154" defTabSz="913799" eaLnBrk="1" fontAlgn="auto" latinLnBrk="0" hangingPunct="1">
                <a:lnSpc>
                  <a:spcPct val="100000"/>
                </a:lnSpc>
                <a:spcBef>
                  <a:spcPts val="0"/>
                </a:spcBef>
                <a:spcAft>
                  <a:spcPts val="0"/>
                </a:spcAft>
                <a:buClrTx/>
                <a:buSzPct val="80000"/>
                <a:buFontTx/>
                <a:buNone/>
                <a:tabLst/>
                <a:defRPr/>
              </a:pPr>
              <a:r>
                <a:rPr kumimoji="0" lang="en-US" altLang="zh-TW" sz="1799" b="1" i="0" u="none" strike="noStrike" kern="0" cap="all" spc="0" normalizeH="0" baseline="0" noProof="0" dirty="0">
                  <a:ln>
                    <a:noFill/>
                  </a:ln>
                  <a:gradFill flip="none" rotWithShape="1">
                    <a:gsLst>
                      <a:gs pos="0">
                        <a:srgbClr val="FFFFFF"/>
                      </a:gs>
                      <a:gs pos="86000">
                        <a:srgbClr val="FFFFFF"/>
                      </a:gs>
                    </a:gsLst>
                    <a:lin ang="5400000" scaled="1"/>
                    <a:tileRect/>
                  </a:gradFill>
                  <a:effectLst/>
                  <a:uLnTx/>
                  <a:uFillTx/>
                  <a:latin typeface="Calibri Light" panose="020F0302020204030204"/>
                </a:rPr>
                <a:t>Connected Business Network</a:t>
              </a:r>
              <a:endParaRPr kumimoji="0" lang="en-US" sz="1799" b="1" i="0" u="none" strike="noStrike" kern="0" cap="all" spc="0" normalizeH="0" baseline="0" noProof="0" dirty="0">
                <a:ln>
                  <a:noFill/>
                </a:ln>
                <a:gradFill flip="none" rotWithShape="1">
                  <a:gsLst>
                    <a:gs pos="0">
                      <a:srgbClr val="FFFFFF"/>
                    </a:gs>
                    <a:gs pos="86000">
                      <a:srgbClr val="FFFFFF"/>
                    </a:gs>
                  </a:gsLst>
                  <a:lin ang="5400000" scaled="1"/>
                  <a:tileRect/>
                </a:gradFill>
                <a:effectLst/>
                <a:uLnTx/>
                <a:uFillTx/>
                <a:latin typeface="Calibri Light" panose="020F0302020204030204"/>
              </a:endParaRPr>
            </a:p>
          </p:txBody>
        </p:sp>
      </p:grpSp>
      <p:sp>
        <p:nvSpPr>
          <p:cNvPr id="37" name="Slide Number Placeholder 26"/>
          <p:cNvSpPr txBox="1">
            <a:spLocks/>
          </p:cNvSpPr>
          <p:nvPr/>
        </p:nvSpPr>
        <p:spPr>
          <a:xfrm>
            <a:off x="11310659" y="6343185"/>
            <a:ext cx="555516" cy="1344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4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765" b="0" i="0" u="none" strike="noStrike" kern="1200" cap="none" spc="0" normalizeH="0" baseline="0" noProof="0">
                <a:ln>
                  <a:noFill/>
                </a:ln>
                <a:solidFill>
                  <a:srgbClr val="505050"/>
                </a:solidFill>
                <a:effectLst/>
                <a:uLnTx/>
                <a:uFillTx/>
                <a:latin typeface="Segoe UI"/>
                <a:ea typeface="+mn-ea"/>
                <a:cs typeface="+mn-cs"/>
              </a:rPr>
              <a:pPr marL="0" marR="0" lvl="0" indent="0" algn="l" defTabSz="914347" rtl="0" eaLnBrk="1" fontAlgn="auto" latinLnBrk="0" hangingPunct="1">
                <a:lnSpc>
                  <a:spcPct val="100000"/>
                </a:lnSpc>
                <a:spcBef>
                  <a:spcPts val="0"/>
                </a:spcBef>
                <a:spcAft>
                  <a:spcPts val="0"/>
                </a:spcAft>
                <a:buClrTx/>
                <a:buSzTx/>
                <a:buFontTx/>
                <a:buNone/>
                <a:tabLst/>
                <a:defRPr/>
              </a:pPr>
              <a:t>5</a:t>
            </a:fld>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p:cNvGrpSpPr/>
          <p:nvPr/>
        </p:nvGrpSpPr>
        <p:grpSpPr>
          <a:xfrm>
            <a:off x="227425" y="5937137"/>
            <a:ext cx="314164" cy="608928"/>
            <a:chOff x="6229350" y="5232400"/>
            <a:chExt cx="539750" cy="1046162"/>
          </a:xfrm>
        </p:grpSpPr>
        <p:sp>
          <p:nvSpPr>
            <p:cNvPr id="48" name="Freeform 47"/>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48"/>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49"/>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p:cNvGrpSpPr/>
          <p:nvPr/>
        </p:nvGrpSpPr>
        <p:grpSpPr>
          <a:xfrm>
            <a:off x="10947" y="3979637"/>
            <a:ext cx="1671123" cy="1714272"/>
            <a:chOff x="14154282" y="2732561"/>
            <a:chExt cx="1671361" cy="1714515"/>
          </a:xfrm>
        </p:grpSpPr>
        <p:sp>
          <p:nvSpPr>
            <p:cNvPr id="72" name="Freeform 71"/>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73" name="Oval 72"/>
            <p:cNvSpPr>
              <a:spLocks noChangeArrowheads="1"/>
            </p:cNvSpPr>
            <p:nvPr/>
          </p:nvSpPr>
          <p:spPr bwMode="black">
            <a:xfrm>
              <a:off x="14818730" y="3418629"/>
              <a:ext cx="342467" cy="342376"/>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grpSp>
      <p:sp>
        <p:nvSpPr>
          <p:cNvPr id="8" name="Oval 7"/>
          <p:cNvSpPr/>
          <p:nvPr/>
        </p:nvSpPr>
        <p:spPr bwMode="auto">
          <a:xfrm>
            <a:off x="11470593" y="5071026"/>
            <a:ext cx="254684" cy="2546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cs typeface="Arial" charset="0"/>
            </a:endParaRPr>
          </a:p>
        </p:txBody>
      </p:sp>
      <p:grpSp>
        <p:nvGrpSpPr>
          <p:cNvPr id="32" name="Group 31"/>
          <p:cNvGrpSpPr/>
          <p:nvPr/>
        </p:nvGrpSpPr>
        <p:grpSpPr>
          <a:xfrm>
            <a:off x="11393415" y="4972203"/>
            <a:ext cx="424927" cy="427276"/>
            <a:chOff x="4003914" y="5281257"/>
            <a:chExt cx="514806" cy="517653"/>
          </a:xfrm>
          <a:solidFill>
            <a:srgbClr val="FFFFFF">
              <a:lumMod val="65000"/>
            </a:srgbClr>
          </a:solidFill>
        </p:grpSpPr>
        <p:sp>
          <p:nvSpPr>
            <p:cNvPr id="35" name="Freeform 34"/>
            <p:cNvSpPr>
              <a:spLocks noEditPoints="1"/>
            </p:cNvSpPr>
            <p:nvPr/>
          </p:nvSpPr>
          <p:spPr bwMode="black">
            <a:xfrm>
              <a:off x="4003914" y="5281257"/>
              <a:ext cx="514806" cy="51765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36" name="Oval 35"/>
            <p:cNvSpPr>
              <a:spLocks noChangeArrowheads="1"/>
            </p:cNvSpPr>
            <p:nvPr/>
          </p:nvSpPr>
          <p:spPr bwMode="black">
            <a:xfrm>
              <a:off x="4213567" y="5501296"/>
              <a:ext cx="95500" cy="954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grpSp>
      <p:sp>
        <p:nvSpPr>
          <p:cNvPr id="75" name="Freeform 74"/>
          <p:cNvSpPr>
            <a:spLocks/>
          </p:cNvSpPr>
          <p:nvPr/>
        </p:nvSpPr>
        <p:spPr bwMode="auto">
          <a:xfrm>
            <a:off x="10143821" y="394735"/>
            <a:ext cx="1641438" cy="1080794"/>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75"/>
          <p:cNvSpPr>
            <a:spLocks/>
          </p:cNvSpPr>
          <p:nvPr/>
        </p:nvSpPr>
        <p:spPr bwMode="auto">
          <a:xfrm>
            <a:off x="9450988" y="739384"/>
            <a:ext cx="1236347" cy="887939"/>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Freeform 220"/>
          <p:cNvSpPr>
            <a:spLocks/>
          </p:cNvSpPr>
          <p:nvPr/>
        </p:nvSpPr>
        <p:spPr bwMode="auto">
          <a:xfrm flipH="1">
            <a:off x="9667818" y="4870954"/>
            <a:ext cx="340141" cy="2239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1" name="Oval 340"/>
          <p:cNvSpPr/>
          <p:nvPr/>
        </p:nvSpPr>
        <p:spPr bwMode="auto">
          <a:xfrm>
            <a:off x="7829796" y="5043726"/>
            <a:ext cx="254684" cy="2546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eaLnBrk="1" fontAlgn="auto" latinLnBrk="0" hangingPunct="1">
              <a:lnSpc>
                <a:spcPct val="100000"/>
              </a:lnSpc>
              <a:spcBef>
                <a:spcPts val="0"/>
              </a:spcBef>
              <a:spcAft>
                <a:spcPts val="0"/>
              </a:spcAft>
              <a:buClrTx/>
              <a:buSzTx/>
              <a:buFontTx/>
              <a:buNone/>
              <a:tabLst/>
              <a:defRPr/>
            </a:pPr>
            <a:endParaRPr kumimoji="0" lang="en-US" sz="2200" b="0" i="0" u="none" strike="noStrike" kern="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cs typeface="Arial" charset="0"/>
            </a:endParaRPr>
          </a:p>
        </p:txBody>
      </p:sp>
      <p:sp>
        <p:nvSpPr>
          <p:cNvPr id="30" name="Freeform 29"/>
          <p:cNvSpPr>
            <a:spLocks noEditPoints="1"/>
          </p:cNvSpPr>
          <p:nvPr/>
        </p:nvSpPr>
        <p:spPr bwMode="black">
          <a:xfrm>
            <a:off x="7633440" y="4819604"/>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51" name="Rectangle 50"/>
          <p:cNvSpPr>
            <a:spLocks/>
          </p:cNvSpPr>
          <p:nvPr/>
        </p:nvSpPr>
        <p:spPr bwMode="auto">
          <a:xfrm>
            <a:off x="1043145" y="3915989"/>
            <a:ext cx="2514243" cy="218899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950" rtl="0" eaLnBrk="1" fontAlgn="auto" latinLnBrk="0" hangingPunct="1">
              <a:lnSpc>
                <a:spcPct val="100000"/>
              </a:lnSpc>
              <a:spcBef>
                <a:spcPts val="0"/>
              </a:spcBef>
              <a:spcAft>
                <a:spcPts val="0"/>
              </a:spcAft>
              <a:buClrTx/>
              <a:buSzTx/>
              <a:buFontTx/>
              <a:buNone/>
              <a:tabLst/>
              <a:defRPr/>
            </a:pPr>
            <a:r>
              <a:rPr kumimoji="0" lang="en-US" altLang="zh-TW"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Connected Device</a:t>
            </a:r>
          </a:p>
          <a:p>
            <a:pPr marL="0" marR="0" lvl="0" indent="0" algn="l" defTabSz="913950" rtl="0" eaLnBrk="1" fontAlgn="auto" latinLnBrk="0" hangingPunct="1">
              <a:lnSpc>
                <a:spcPct val="100000"/>
              </a:lnSpc>
              <a:spcBef>
                <a:spcPts val="0"/>
              </a:spcBef>
              <a:spcAft>
                <a:spcPts val="0"/>
              </a:spcAft>
              <a:buClrTx/>
              <a:buSzTx/>
              <a:buFontTx/>
              <a:buNone/>
              <a:tabLst/>
              <a:defRPr/>
            </a:pPr>
            <a:r>
              <a:rPr kumimoji="0" lang="en-US" altLang="zh-TW"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Realize new manufacturing</a:t>
            </a:r>
            <a:r>
              <a:rPr kumimoji="0" lang="en-US" altLang="zh-TW" sz="2100" b="0" i="0" u="none" strike="noStrike" kern="1200" cap="none" spc="0" normalizeH="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flow and service model</a:t>
            </a:r>
            <a:endParaRPr kumimoji="0" lang="en-US"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52" name="Rectangle 51"/>
          <p:cNvSpPr>
            <a:spLocks/>
          </p:cNvSpPr>
          <p:nvPr/>
        </p:nvSpPr>
        <p:spPr bwMode="auto">
          <a:xfrm>
            <a:off x="3534826" y="3915989"/>
            <a:ext cx="2514243" cy="21889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950" rtl="0" eaLnBrk="1" fontAlgn="auto" latinLnBrk="0" hangingPunct="1">
              <a:lnSpc>
                <a:spcPct val="100000"/>
              </a:lnSpc>
              <a:spcBef>
                <a:spcPts val="0"/>
              </a:spcBef>
              <a:spcAft>
                <a:spcPts val="0"/>
              </a:spcAft>
              <a:buClrTx/>
              <a:buSzTx/>
              <a:buFontTx/>
              <a:buNone/>
              <a:tabLst/>
              <a:defRPr/>
            </a:pPr>
            <a:r>
              <a:rPr kumimoji="0" lang="en-US" altLang="zh-TW"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Customer insight Factory as a Service</a:t>
            </a:r>
            <a:endParaRPr kumimoji="0" lang="en-US"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53" name="Rectangle 52"/>
          <p:cNvSpPr>
            <a:spLocks/>
          </p:cNvSpPr>
          <p:nvPr/>
        </p:nvSpPr>
        <p:spPr bwMode="auto">
          <a:xfrm>
            <a:off x="6026507" y="3915989"/>
            <a:ext cx="2514243" cy="218899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950" rtl="0" eaLnBrk="1" fontAlgn="auto" latinLnBrk="0" hangingPunct="1">
              <a:lnSpc>
                <a:spcPct val="100000"/>
              </a:lnSpc>
              <a:spcBef>
                <a:spcPts val="0"/>
              </a:spcBef>
              <a:spcAft>
                <a:spcPts val="0"/>
              </a:spcAft>
              <a:buClrTx/>
              <a:buSzTx/>
              <a:buFontTx/>
              <a:buNone/>
              <a:tabLst/>
              <a:defRPr/>
            </a:pPr>
            <a:r>
              <a:rPr kumimoji="0" lang="en-US" altLang="zh-TW"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Proactive and predative</a:t>
            </a:r>
            <a:r>
              <a:rPr kumimoji="0" lang="en-US" altLang="zh-TW" sz="2100" b="0" i="0" u="none" strike="noStrike" kern="1200" cap="none" spc="0" normalizeH="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maintenance</a:t>
            </a:r>
            <a:endParaRPr kumimoji="0" lang="en-US"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54" name="Rectangle 53"/>
          <p:cNvSpPr>
            <a:spLocks/>
          </p:cNvSpPr>
          <p:nvPr/>
        </p:nvSpPr>
        <p:spPr bwMode="auto">
          <a:xfrm>
            <a:off x="8518189" y="3915989"/>
            <a:ext cx="2514243" cy="218899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950" rtl="0" eaLnBrk="1" fontAlgn="auto" latinLnBrk="0" hangingPunct="1">
              <a:lnSpc>
                <a:spcPct val="100000"/>
              </a:lnSpc>
              <a:spcBef>
                <a:spcPts val="0"/>
              </a:spcBef>
              <a:spcAft>
                <a:spcPts val="0"/>
              </a:spcAft>
              <a:buClrTx/>
              <a:buSzTx/>
              <a:buFontTx/>
              <a:buNone/>
              <a:tabLst/>
              <a:defRPr/>
            </a:pPr>
            <a:r>
              <a:rPr kumimoji="0" lang="en-US" altLang="zh-TW"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 oriented organization</a:t>
            </a:r>
          </a:p>
          <a:p>
            <a:pPr marL="0" marR="0" lvl="0" indent="0" algn="l" defTabSz="913950" rtl="0" eaLnBrk="1" fontAlgn="auto" latinLnBrk="0" hangingPunct="1">
              <a:lnSpc>
                <a:spcPct val="100000"/>
              </a:lnSpc>
              <a:spcBef>
                <a:spcPts val="0"/>
              </a:spcBef>
              <a:spcAft>
                <a:spcPts val="0"/>
              </a:spcAft>
              <a:buClrTx/>
              <a:buSzTx/>
              <a:buFontTx/>
              <a:buNone/>
              <a:tabLst/>
              <a:defRPr/>
            </a:pPr>
            <a:r>
              <a:rPr lang="en-US" altLang="zh-TW" sz="2100" dirty="0">
                <a:solidFill>
                  <a:prstClr val="white"/>
                </a:solidFill>
                <a:latin typeface="Segoe UI Light" panose="020B0502040204020203" pitchFamily="34" charset="0"/>
                <a:cs typeface="Segoe UI Light" panose="020B0502040204020203" pitchFamily="34" charset="0"/>
              </a:rPr>
              <a:t>New </a:t>
            </a:r>
            <a:r>
              <a:rPr kumimoji="0" lang="en-US" altLang="zh-TW" sz="2100" b="0" i="0" u="none" strike="noStrike" kern="1200" cap="none" spc="0" normalizeH="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grows by digital transformation</a:t>
            </a:r>
            <a:endParaRPr kumimoji="0" lang="en-US" altLang="zh-TW"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3950" rtl="0" eaLnBrk="1" fontAlgn="auto" latinLnBrk="0" hangingPunct="1">
              <a:lnSpc>
                <a:spcPct val="100000"/>
              </a:lnSpc>
              <a:spcBef>
                <a:spcPts val="0"/>
              </a:spcBef>
              <a:spcAft>
                <a:spcPts val="0"/>
              </a:spcAft>
              <a:buClrTx/>
              <a:buSzTx/>
              <a:buFontTx/>
              <a:buNone/>
              <a:tabLst/>
              <a:defRPr/>
            </a:pPr>
            <a:endParaRPr kumimoji="0" lang="sv-SE" sz="21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81" name="Group 80"/>
          <p:cNvGrpSpPr/>
          <p:nvPr/>
        </p:nvGrpSpPr>
        <p:grpSpPr>
          <a:xfrm>
            <a:off x="10946" y="5902308"/>
            <a:ext cx="12188542" cy="985316"/>
            <a:chOff x="881" y="5726483"/>
            <a:chExt cx="12434712" cy="1268043"/>
          </a:xfrm>
        </p:grpSpPr>
        <p:grpSp>
          <p:nvGrpSpPr>
            <p:cNvPr id="82" name="Group 81"/>
            <p:cNvGrpSpPr/>
            <p:nvPr/>
          </p:nvGrpSpPr>
          <p:grpSpPr>
            <a:xfrm>
              <a:off x="10994607" y="5726483"/>
              <a:ext cx="242065" cy="572793"/>
              <a:chOff x="6229350" y="5232400"/>
              <a:chExt cx="539750" cy="1046162"/>
            </a:xfrm>
          </p:grpSpPr>
          <p:sp>
            <p:nvSpPr>
              <p:cNvPr id="94" name="Freeform 93"/>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94"/>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95"/>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Freeform 82"/>
            <p:cNvSpPr/>
            <p:nvPr/>
          </p:nvSpPr>
          <p:spPr bwMode="auto">
            <a:xfrm>
              <a:off x="881" y="6268853"/>
              <a:ext cx="9187015" cy="725673"/>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89617" tIns="44808" rIns="89617" bIns="44808"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Segoe UI"/>
                <a:ea typeface="+mn-ea"/>
                <a:cs typeface="+mn-cs"/>
              </a:endParaRPr>
            </a:p>
          </p:txBody>
        </p:sp>
        <p:grpSp>
          <p:nvGrpSpPr>
            <p:cNvPr id="84" name="Group 83"/>
            <p:cNvGrpSpPr/>
            <p:nvPr/>
          </p:nvGrpSpPr>
          <p:grpSpPr>
            <a:xfrm>
              <a:off x="1410083" y="5981280"/>
              <a:ext cx="262495" cy="621137"/>
              <a:chOff x="6229350" y="5232400"/>
              <a:chExt cx="539750" cy="1046162"/>
            </a:xfrm>
          </p:grpSpPr>
          <p:sp>
            <p:nvSpPr>
              <p:cNvPr id="91" name="Freeform 90"/>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91"/>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92"/>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 name="Freeform 84"/>
            <p:cNvSpPr/>
            <p:nvPr/>
          </p:nvSpPr>
          <p:spPr bwMode="auto">
            <a:xfrm>
              <a:off x="882" y="6163097"/>
              <a:ext cx="12434711" cy="831426"/>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11576651" y="5821811"/>
              <a:ext cx="262495" cy="621137"/>
              <a:chOff x="6229350" y="5232400"/>
              <a:chExt cx="539750" cy="1046162"/>
            </a:xfrm>
          </p:grpSpPr>
          <p:sp>
            <p:nvSpPr>
              <p:cNvPr id="88" name="Freeform 87"/>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88"/>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89"/>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Freeform 86"/>
            <p:cNvSpPr/>
            <p:nvPr/>
          </p:nvSpPr>
          <p:spPr bwMode="auto">
            <a:xfrm>
              <a:off x="2860270" y="6386968"/>
              <a:ext cx="9575322" cy="607557"/>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0 h 685064"/>
                <a:gd name="connsiteX1" fmla="*/ 12192000 w 12192000"/>
                <a:gd name="connsiteY1" fmla="*/ 685064 h 685064"/>
                <a:gd name="connsiteX2" fmla="*/ 0 w 12192000"/>
                <a:gd name="connsiteY2" fmla="*/ 685064 h 685064"/>
                <a:gd name="connsiteX3" fmla="*/ 139734 w 12192000"/>
                <a:gd name="connsiteY3" fmla="*/ 595896 h 685064"/>
                <a:gd name="connsiteX4" fmla="*/ 2603500 w 12192000"/>
                <a:gd name="connsiteY4" fmla="*/ 278664 h 685064"/>
                <a:gd name="connsiteX5" fmla="*/ 7112000 w 12192000"/>
                <a:gd name="connsiteY5" fmla="*/ 634264 h 685064"/>
                <a:gd name="connsiteX6" fmla="*/ 12102114 w 12192000"/>
                <a:gd name="connsiteY6" fmla="*/ 652 h 685064"/>
                <a:gd name="connsiteX7" fmla="*/ 12192000 w 12192000"/>
                <a:gd name="connsiteY7"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2603500 w 12192000"/>
                <a:gd name="connsiteY3" fmla="*/ 278664 h 685064"/>
                <a:gd name="connsiteX4" fmla="*/ 7112000 w 12192000"/>
                <a:gd name="connsiteY4" fmla="*/ 634264 h 685064"/>
                <a:gd name="connsiteX5" fmla="*/ 12102114 w 12192000"/>
                <a:gd name="connsiteY5" fmla="*/ 652 h 685064"/>
                <a:gd name="connsiteX6" fmla="*/ 12192000 w 12192000"/>
                <a:gd name="connsiteY6" fmla="*/ 0 h 685064"/>
                <a:gd name="connsiteX0" fmla="*/ 12192000 w 12192000"/>
                <a:gd name="connsiteY0" fmla="*/ 0 h 685064"/>
                <a:gd name="connsiteX1" fmla="*/ 12192000 w 12192000"/>
                <a:gd name="connsiteY1" fmla="*/ 685064 h 685064"/>
                <a:gd name="connsiteX2" fmla="*/ 0 w 12192000"/>
                <a:gd name="connsiteY2" fmla="*/ 685064 h 685064"/>
                <a:gd name="connsiteX3" fmla="*/ 7112000 w 12192000"/>
                <a:gd name="connsiteY3" fmla="*/ 634264 h 685064"/>
                <a:gd name="connsiteX4" fmla="*/ 12102114 w 12192000"/>
                <a:gd name="connsiteY4" fmla="*/ 652 h 685064"/>
                <a:gd name="connsiteX5" fmla="*/ 12192000 w 12192000"/>
                <a:gd name="connsiteY5" fmla="*/ 0 h 685064"/>
                <a:gd name="connsiteX0" fmla="*/ 12102114 w 12192000"/>
                <a:gd name="connsiteY0" fmla="*/ 0 h 684412"/>
                <a:gd name="connsiteX1" fmla="*/ 12192000 w 12192000"/>
                <a:gd name="connsiteY1" fmla="*/ 684412 h 684412"/>
                <a:gd name="connsiteX2" fmla="*/ 0 w 12192000"/>
                <a:gd name="connsiteY2" fmla="*/ 684412 h 684412"/>
                <a:gd name="connsiteX3" fmla="*/ 7112000 w 12192000"/>
                <a:gd name="connsiteY3" fmla="*/ 633612 h 684412"/>
                <a:gd name="connsiteX4" fmla="*/ 12102114 w 12192000"/>
                <a:gd name="connsiteY4" fmla="*/ 0 h 684412"/>
                <a:gd name="connsiteX0" fmla="*/ 12184576 w 12192000"/>
                <a:gd name="connsiteY0" fmla="*/ 0 h 354212"/>
                <a:gd name="connsiteX1" fmla="*/ 12192000 w 12192000"/>
                <a:gd name="connsiteY1" fmla="*/ 354212 h 354212"/>
                <a:gd name="connsiteX2" fmla="*/ 0 w 12192000"/>
                <a:gd name="connsiteY2" fmla="*/ 354212 h 354212"/>
                <a:gd name="connsiteX3" fmla="*/ 7112000 w 12192000"/>
                <a:gd name="connsiteY3" fmla="*/ 303412 h 354212"/>
                <a:gd name="connsiteX4" fmla="*/ 12184576 w 12192000"/>
                <a:gd name="connsiteY4" fmla="*/ 0 h 354212"/>
                <a:gd name="connsiteX0" fmla="*/ 12184576 w 12192000"/>
                <a:gd name="connsiteY0" fmla="*/ 241486 h 595698"/>
                <a:gd name="connsiteX1" fmla="*/ 12192000 w 12192000"/>
                <a:gd name="connsiteY1" fmla="*/ 595698 h 595698"/>
                <a:gd name="connsiteX2" fmla="*/ 0 w 12192000"/>
                <a:gd name="connsiteY2" fmla="*/ 595698 h 595698"/>
                <a:gd name="connsiteX3" fmla="*/ 7112000 w 12192000"/>
                <a:gd name="connsiteY3" fmla="*/ 544898 h 595698"/>
                <a:gd name="connsiteX4" fmla="*/ 12184576 w 12192000"/>
                <a:gd name="connsiteY4" fmla="*/ 241486 h 59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95698">
                  <a:moveTo>
                    <a:pt x="12184576" y="241486"/>
                  </a:moveTo>
                  <a:lnTo>
                    <a:pt x="12192000" y="595698"/>
                  </a:lnTo>
                  <a:lnTo>
                    <a:pt x="0" y="595698"/>
                  </a:lnTo>
                  <a:lnTo>
                    <a:pt x="7112000" y="544898"/>
                  </a:lnTo>
                  <a:cubicBezTo>
                    <a:pt x="8626078" y="501242"/>
                    <a:pt x="10703525" y="-427570"/>
                    <a:pt x="12184576" y="241486"/>
                  </a:cubicBezTo>
                  <a:close/>
                </a:path>
              </a:pathLst>
            </a:custGeom>
            <a:solidFill>
              <a:srgbClr val="A7D971"/>
            </a:solidFill>
            <a:ln>
              <a:noFill/>
            </a:ln>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1599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4" decel="100000"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500" fill="hold"/>
                                        <p:tgtEl>
                                          <p:spTgt spid="53"/>
                                        </p:tgtEl>
                                        <p:attrNameLst>
                                          <p:attrName>ppt_x</p:attrName>
                                        </p:attrNameLst>
                                      </p:cBhvr>
                                      <p:tavLst>
                                        <p:tav tm="0">
                                          <p:val>
                                            <p:strVal val="#ppt_x"/>
                                          </p:val>
                                        </p:tav>
                                        <p:tav tm="100000">
                                          <p:val>
                                            <p:strVal val="#ppt_x"/>
                                          </p:val>
                                        </p:tav>
                                      </p:tavLst>
                                    </p:anim>
                                    <p:anim calcmode="lin" valueType="num">
                                      <p:cBhvr additive="base">
                                        <p:cTn id="29" dur="500" fill="hold"/>
                                        <p:tgtEl>
                                          <p:spTgt spid="53"/>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75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500" fill="hold"/>
                                        <p:tgtEl>
                                          <p:spTgt spid="54"/>
                                        </p:tgtEl>
                                        <p:attrNameLst>
                                          <p:attrName>ppt_x</p:attrName>
                                        </p:attrNameLst>
                                      </p:cBhvr>
                                      <p:tavLst>
                                        <p:tav tm="0">
                                          <p:val>
                                            <p:strVal val="#ppt_x"/>
                                          </p:val>
                                        </p:tav>
                                        <p:tav tm="100000">
                                          <p:val>
                                            <p:strVal val="#ppt_x"/>
                                          </p:val>
                                        </p:tav>
                                      </p:tavLst>
                                    </p:anim>
                                    <p:anim calcmode="lin" valueType="num">
                                      <p:cBhvr additive="base">
                                        <p:cTn id="3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5. Review Code</a:t>
            </a:r>
            <a:endParaRPr lang="zh-TW" altLang="en-US" dirty="0"/>
          </a:p>
        </p:txBody>
      </p:sp>
      <p:pic>
        <p:nvPicPr>
          <p:cNvPr id="3" name="Picture 2"/>
          <p:cNvPicPr>
            <a:picLocks noChangeAspect="1"/>
          </p:cNvPicPr>
          <p:nvPr/>
        </p:nvPicPr>
        <p:blipFill>
          <a:blip r:embed="rId3"/>
          <a:stretch>
            <a:fillRect/>
          </a:stretch>
        </p:blipFill>
        <p:spPr>
          <a:xfrm>
            <a:off x="335213" y="1546827"/>
            <a:ext cx="3009501" cy="1656349"/>
          </a:xfrm>
          <a:prstGeom prst="rect">
            <a:avLst/>
          </a:prstGeom>
          <a:ln>
            <a:solidFill>
              <a:schemeClr val="accent1"/>
            </a:solidFill>
          </a:ln>
        </p:spPr>
      </p:pic>
      <p:cxnSp>
        <p:nvCxnSpPr>
          <p:cNvPr id="8" name="Connector: Elbow 7"/>
          <p:cNvCxnSpPr>
            <a:cxnSpLocks/>
            <a:stCxn id="3" idx="3"/>
          </p:cNvCxnSpPr>
          <p:nvPr/>
        </p:nvCxnSpPr>
        <p:spPr>
          <a:xfrm>
            <a:off x="3344714" y="2375002"/>
            <a:ext cx="1111246" cy="208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p:cNvCxnSpPr>
            <a:cxnSpLocks/>
            <a:stCxn id="3" idx="3"/>
          </p:cNvCxnSpPr>
          <p:nvPr/>
        </p:nvCxnSpPr>
        <p:spPr>
          <a:xfrm>
            <a:off x="3344714" y="2375002"/>
            <a:ext cx="1111246" cy="314295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3955331" y="1868431"/>
            <a:ext cx="451033" cy="544722"/>
            <a:chOff x="5370125" y="932273"/>
            <a:chExt cx="451033" cy="544722"/>
          </a:xfrm>
        </p:grpSpPr>
        <p:sp>
          <p:nvSpPr>
            <p:cNvPr id="15" name="Oval 14"/>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7" name="Group 16"/>
          <p:cNvGrpSpPr/>
          <p:nvPr/>
        </p:nvGrpSpPr>
        <p:grpSpPr>
          <a:xfrm>
            <a:off x="3944989" y="5019003"/>
            <a:ext cx="487902" cy="544722"/>
            <a:chOff x="5351691" y="932273"/>
            <a:chExt cx="487902" cy="544722"/>
          </a:xfrm>
        </p:grpSpPr>
        <p:sp>
          <p:nvSpPr>
            <p:cNvPr id="18" name="Oval 1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5351691"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pic>
        <p:nvPicPr>
          <p:cNvPr id="7" name="Picture 6"/>
          <p:cNvPicPr>
            <a:picLocks noChangeAspect="1"/>
          </p:cNvPicPr>
          <p:nvPr/>
        </p:nvPicPr>
        <p:blipFill>
          <a:blip r:embed="rId4"/>
          <a:stretch>
            <a:fillRect/>
          </a:stretch>
        </p:blipFill>
        <p:spPr>
          <a:xfrm>
            <a:off x="4449075" y="4103576"/>
            <a:ext cx="3631437" cy="2663053"/>
          </a:xfrm>
          <a:prstGeom prst="rect">
            <a:avLst/>
          </a:prstGeom>
          <a:ln>
            <a:solidFill>
              <a:schemeClr val="accent1"/>
            </a:solidFill>
          </a:ln>
        </p:spPr>
      </p:pic>
      <p:pic>
        <p:nvPicPr>
          <p:cNvPr id="20" name="Picture 19">
            <a:extLst>
              <a:ext uri="{FF2B5EF4-FFF2-40B4-BE49-F238E27FC236}">
                <a16:creationId xmlns:a16="http://schemas.microsoft.com/office/drawing/2014/main" id="{47677366-E7DC-43C0-AF3B-25452E65E58F}"/>
              </a:ext>
            </a:extLst>
          </p:cNvPr>
          <p:cNvPicPr>
            <a:picLocks noChangeAspect="1"/>
          </p:cNvPicPr>
          <p:nvPr/>
        </p:nvPicPr>
        <p:blipFill>
          <a:blip r:embed="rId5"/>
          <a:stretch>
            <a:fillRect/>
          </a:stretch>
        </p:blipFill>
        <p:spPr>
          <a:xfrm>
            <a:off x="4455960" y="628421"/>
            <a:ext cx="5962023" cy="3221870"/>
          </a:xfrm>
          <a:prstGeom prst="rect">
            <a:avLst/>
          </a:prstGeom>
          <a:ln>
            <a:solidFill>
              <a:schemeClr val="accent1"/>
            </a:solidFill>
          </a:ln>
        </p:spPr>
      </p:pic>
    </p:spTree>
    <p:extLst>
      <p:ext uri="{BB962C8B-B14F-4D97-AF65-F5344CB8AC3E}">
        <p14:creationId xmlns:p14="http://schemas.microsoft.com/office/powerpoint/2010/main" val="31273728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49514" y="1086356"/>
            <a:ext cx="6414235" cy="3326618"/>
          </a:xfrm>
          <a:prstGeom prst="rect">
            <a:avLst/>
          </a:prstGeom>
          <a:ln>
            <a:solidFill>
              <a:schemeClr val="accent1"/>
            </a:solidFill>
          </a:ln>
        </p:spPr>
      </p:pic>
      <p:sp>
        <p:nvSpPr>
          <p:cNvPr id="2" name="Title 1"/>
          <p:cNvSpPr>
            <a:spLocks noGrp="1"/>
          </p:cNvSpPr>
          <p:nvPr>
            <p:ph type="title"/>
          </p:nvPr>
        </p:nvSpPr>
        <p:spPr/>
        <p:txBody>
          <a:bodyPr/>
          <a:lstStyle/>
          <a:p>
            <a:r>
              <a:rPr lang="en-US" altLang="zh-TW" dirty="0"/>
              <a:t>5. Modify Code</a:t>
            </a:r>
            <a:endParaRPr lang="zh-TW" altLang="en-US" dirty="0"/>
          </a:p>
        </p:txBody>
      </p:sp>
      <p:pic>
        <p:nvPicPr>
          <p:cNvPr id="4" name="Picture 3"/>
          <p:cNvPicPr>
            <a:picLocks noChangeAspect="1"/>
          </p:cNvPicPr>
          <p:nvPr/>
        </p:nvPicPr>
        <p:blipFill>
          <a:blip r:embed="rId4"/>
          <a:stretch>
            <a:fillRect/>
          </a:stretch>
        </p:blipFill>
        <p:spPr>
          <a:xfrm>
            <a:off x="2108066" y="3704412"/>
            <a:ext cx="8029117" cy="2788971"/>
          </a:xfrm>
          <a:prstGeom prst="rect">
            <a:avLst/>
          </a:prstGeom>
          <a:ln>
            <a:solidFill>
              <a:schemeClr val="accent1"/>
            </a:solidFill>
          </a:ln>
        </p:spPr>
      </p:pic>
      <p:sp>
        <p:nvSpPr>
          <p:cNvPr id="10" name="Speech Bubble: Rectangle 9"/>
          <p:cNvSpPr/>
          <p:nvPr/>
        </p:nvSpPr>
        <p:spPr bwMode="auto">
          <a:xfrm>
            <a:off x="9004852" y="4922645"/>
            <a:ext cx="2971800" cy="1269433"/>
          </a:xfrm>
          <a:prstGeom prst="wedgeRectCallout">
            <a:avLst>
              <a:gd name="adj1" fmla="val -122482"/>
              <a:gd name="adj2" fmla="val 2186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ltLang="zh-TW"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altLang="zh-TW" sz="1400" dirty="0">
                <a:gradFill>
                  <a:gsLst>
                    <a:gs pos="0">
                      <a:srgbClr val="FFFFFF"/>
                    </a:gs>
                    <a:gs pos="100000">
                      <a:srgbClr val="FFFFFF"/>
                    </a:gs>
                  </a:gsLst>
                  <a:lin ang="5400000" scaled="0"/>
                </a:gradFill>
                <a:ea typeface="Segoe UI" pitchFamily="34" charset="0"/>
                <a:cs typeface="Segoe UI" pitchFamily="34" charset="0"/>
              </a:rPr>
              <a:t>1. Change </a:t>
            </a:r>
            <a:r>
              <a:rPr lang="en-US" altLang="zh-TW" sz="1400" dirty="0" err="1">
                <a:gradFill>
                  <a:gsLst>
                    <a:gs pos="0">
                      <a:srgbClr val="FFFFFF"/>
                    </a:gs>
                    <a:gs pos="100000">
                      <a:srgbClr val="FFFFFF"/>
                    </a:gs>
                  </a:gsLst>
                  <a:lin ang="5400000" scaled="0"/>
                </a:gradFill>
                <a:ea typeface="Segoe UI" pitchFamily="34" charset="0"/>
                <a:cs typeface="Segoe UI" pitchFamily="34" charset="0"/>
              </a:rPr>
              <a:t>MessageCatalog</a:t>
            </a:r>
            <a:r>
              <a:rPr lang="en-US" altLang="zh-TW" sz="1400" dirty="0">
                <a:gradFill>
                  <a:gsLst>
                    <a:gs pos="0">
                      <a:srgbClr val="FFFFFF"/>
                    </a:gs>
                    <a:gs pos="100000">
                      <a:srgbClr val="FFFFFF"/>
                    </a:gs>
                  </a:gsLst>
                  <a:lin ang="5400000" scaled="0"/>
                </a:gradFill>
                <a:ea typeface="Segoe UI" pitchFamily="34" charset="0"/>
                <a:cs typeface="Segoe UI" pitchFamily="34" charset="0"/>
              </a:rPr>
              <a:t> ID</a:t>
            </a:r>
          </a:p>
          <a:p>
            <a:pPr defTabSz="932472" fontAlgn="base">
              <a:lnSpc>
                <a:spcPct val="90000"/>
              </a:lnSpc>
              <a:spcBef>
                <a:spcPct val="0"/>
              </a:spcBef>
              <a:spcAft>
                <a:spcPct val="0"/>
              </a:spcAft>
            </a:pPr>
            <a:endParaRPr lang="en-US" altLang="zh-TW" sz="1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altLang="zh-TW" sz="1400" dirty="0">
                <a:gradFill>
                  <a:gsLst>
                    <a:gs pos="0">
                      <a:srgbClr val="FFFFFF"/>
                    </a:gs>
                    <a:gs pos="100000">
                      <a:srgbClr val="FFFFFF"/>
                    </a:gs>
                  </a:gsLst>
                  <a:lin ang="5400000" scaled="0"/>
                </a:gradFill>
                <a:ea typeface="Segoe UI" pitchFamily="34" charset="0"/>
                <a:cs typeface="Segoe UI" pitchFamily="34" charset="0"/>
              </a:rPr>
              <a:t>2. Add Customized Fields at here</a:t>
            </a:r>
            <a:endParaRPr lang="zh-TW" altLang="en-US" sz="1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10898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6. Build and Run it</a:t>
            </a:r>
            <a:endParaRPr lang="zh-TW" altLang="en-US" dirty="0"/>
          </a:p>
        </p:txBody>
      </p:sp>
      <p:grpSp>
        <p:nvGrpSpPr>
          <p:cNvPr id="8" name="Group 7"/>
          <p:cNvGrpSpPr/>
          <p:nvPr/>
        </p:nvGrpSpPr>
        <p:grpSpPr>
          <a:xfrm>
            <a:off x="715366" y="1132677"/>
            <a:ext cx="8124825" cy="1362075"/>
            <a:chOff x="715366" y="1132677"/>
            <a:chExt cx="8124825" cy="1362075"/>
          </a:xfrm>
        </p:grpSpPr>
        <p:pic>
          <p:nvPicPr>
            <p:cNvPr id="4" name="Picture 3"/>
            <p:cNvPicPr>
              <a:picLocks noChangeAspect="1"/>
            </p:cNvPicPr>
            <p:nvPr/>
          </p:nvPicPr>
          <p:blipFill>
            <a:blip r:embed="rId3"/>
            <a:stretch>
              <a:fillRect/>
            </a:stretch>
          </p:blipFill>
          <p:spPr>
            <a:xfrm>
              <a:off x="715366" y="1132677"/>
              <a:ext cx="8124825" cy="1362075"/>
            </a:xfrm>
            <a:prstGeom prst="rect">
              <a:avLst/>
            </a:prstGeom>
          </p:spPr>
        </p:pic>
        <p:sp>
          <p:nvSpPr>
            <p:cNvPr id="6" name="Rectangle 5"/>
            <p:cNvSpPr/>
            <p:nvPr/>
          </p:nvSpPr>
          <p:spPr bwMode="auto">
            <a:xfrm>
              <a:off x="4483808" y="1592077"/>
              <a:ext cx="705528" cy="33419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 name="Picture 4"/>
          <p:cNvPicPr>
            <a:picLocks noChangeAspect="1"/>
          </p:cNvPicPr>
          <p:nvPr/>
        </p:nvPicPr>
        <p:blipFill>
          <a:blip r:embed="rId4"/>
          <a:stretch>
            <a:fillRect/>
          </a:stretch>
        </p:blipFill>
        <p:spPr>
          <a:xfrm>
            <a:off x="3530254" y="2594114"/>
            <a:ext cx="8097079" cy="3886598"/>
          </a:xfrm>
          <a:prstGeom prst="rect">
            <a:avLst/>
          </a:prstGeom>
          <a:ln>
            <a:solidFill>
              <a:schemeClr val="accent1"/>
            </a:solidFill>
          </a:ln>
        </p:spPr>
      </p:pic>
    </p:spTree>
    <p:extLst>
      <p:ext uri="{BB962C8B-B14F-4D97-AF65-F5344CB8AC3E}">
        <p14:creationId xmlns:p14="http://schemas.microsoft.com/office/powerpoint/2010/main" val="257485716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221" y="170255"/>
            <a:ext cx="10515600" cy="729156"/>
          </a:xfrm>
        </p:spPr>
        <p:txBody>
          <a:bodyPr/>
          <a:lstStyle/>
          <a:p>
            <a:r>
              <a:rPr lang="en-US" altLang="zh-TW" dirty="0"/>
              <a:t>Agenda</a:t>
            </a:r>
            <a:endParaRPr lang="zh-TW" altLang="en-US" dirty="0"/>
          </a:p>
        </p:txBody>
      </p:sp>
      <p:sp>
        <p:nvSpPr>
          <p:cNvPr id="3" name="TextBox 2"/>
          <p:cNvSpPr txBox="1"/>
          <p:nvPr/>
        </p:nvSpPr>
        <p:spPr>
          <a:xfrm>
            <a:off x="1243513" y="1017828"/>
            <a:ext cx="9899175" cy="550920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400" dirty="0"/>
              <a:t>Industry 4.0 and Smart Factory		09:00 ~ 09:15</a:t>
            </a:r>
          </a:p>
          <a:p>
            <a:pPr marL="457200" indent="-457200">
              <a:lnSpc>
                <a:spcPct val="150000"/>
              </a:lnSpc>
              <a:buFont typeface="Arial" panose="020B0604020202020204" pitchFamily="34" charset="0"/>
              <a:buChar char="•"/>
            </a:pPr>
            <a:r>
              <a:rPr lang="en-US" altLang="zh-TW" sz="2400" dirty="0"/>
              <a:t>Core Concept					09:15 ~ 09:30</a:t>
            </a:r>
          </a:p>
          <a:p>
            <a:pPr marL="457200" indent="-457200">
              <a:lnSpc>
                <a:spcPct val="150000"/>
              </a:lnSpc>
              <a:buFont typeface="Arial" panose="020B0604020202020204" pitchFamily="34" charset="0"/>
              <a:buChar char="•"/>
            </a:pPr>
            <a:r>
              <a:rPr lang="en-US" altLang="zh-TW" sz="2400" dirty="0"/>
              <a:t>Smart Factory Toolkit (A)			09:30 ~ 11:00</a:t>
            </a:r>
          </a:p>
          <a:p>
            <a:pPr lvl="2">
              <a:lnSpc>
                <a:spcPct val="150000"/>
              </a:lnSpc>
            </a:pPr>
            <a:r>
              <a:rPr lang="en-US" altLang="zh-TW" dirty="0"/>
              <a:t>Login and User Interface		</a:t>
            </a:r>
          </a:p>
          <a:p>
            <a:pPr lvl="2">
              <a:lnSpc>
                <a:spcPct val="150000"/>
              </a:lnSpc>
            </a:pPr>
            <a:r>
              <a:rPr lang="en-US" altLang="zh-TW" dirty="0"/>
              <a:t>Basic Management			</a:t>
            </a:r>
          </a:p>
          <a:p>
            <a:pPr marL="457200" indent="-457200">
              <a:lnSpc>
                <a:spcPct val="150000"/>
              </a:lnSpc>
              <a:buFont typeface="Arial" panose="020B0604020202020204" pitchFamily="34" charset="0"/>
              <a:buChar char="•"/>
            </a:pPr>
            <a:r>
              <a:rPr lang="en-US" altLang="zh-TW" sz="2400" dirty="0"/>
              <a:t>Smart Factory Toolkit (B)			11:20 ~ 12:00</a:t>
            </a:r>
          </a:p>
          <a:p>
            <a:pPr>
              <a:lnSpc>
                <a:spcPct val="150000"/>
              </a:lnSpc>
            </a:pPr>
            <a:r>
              <a:rPr lang="en-US" altLang="zh-TW" sz="2400" dirty="0"/>
              <a:t>	</a:t>
            </a:r>
            <a:r>
              <a:rPr lang="en-US" altLang="zh-TW" dirty="0"/>
              <a:t>Device SDK and HOL</a:t>
            </a:r>
            <a:endParaRPr lang="en-US" altLang="zh-TW" sz="2400" dirty="0"/>
          </a:p>
          <a:p>
            <a:pPr marL="457200" indent="-457200">
              <a:lnSpc>
                <a:spcPct val="150000"/>
              </a:lnSpc>
              <a:buFont typeface="Arial" panose="020B0604020202020204" pitchFamily="34" charset="0"/>
              <a:buChar char="•"/>
            </a:pPr>
            <a:r>
              <a:rPr lang="en-US" altLang="zh-TW" sz="2400" dirty="0">
                <a:solidFill>
                  <a:srgbClr val="FF0000"/>
                </a:solidFill>
              </a:rPr>
              <a:t>Smart Factory Toolkit (C)			13:30 ~ 16:00</a:t>
            </a:r>
          </a:p>
          <a:p>
            <a:pPr lvl="2">
              <a:lnSpc>
                <a:spcPct val="150000"/>
              </a:lnSpc>
            </a:pPr>
            <a:r>
              <a:rPr lang="en-US" altLang="zh-TW" dirty="0">
                <a:solidFill>
                  <a:srgbClr val="FF0000"/>
                </a:solidFill>
              </a:rPr>
              <a:t>Dashboard and Widget		</a:t>
            </a:r>
          </a:p>
          <a:p>
            <a:pPr lvl="2">
              <a:lnSpc>
                <a:spcPct val="150000"/>
              </a:lnSpc>
            </a:pPr>
            <a:r>
              <a:rPr lang="en-US" altLang="zh-TW" dirty="0">
                <a:solidFill>
                  <a:srgbClr val="FF0000"/>
                </a:solidFill>
              </a:rPr>
              <a:t>Operation</a:t>
            </a:r>
          </a:p>
          <a:p>
            <a:pPr lvl="2"/>
            <a:r>
              <a:rPr lang="en-US" altLang="zh-TW" dirty="0">
                <a:solidFill>
                  <a:srgbClr val="FF0000"/>
                </a:solidFill>
              </a:rPr>
              <a:t>Alarm and Action</a:t>
            </a:r>
            <a:endParaRPr lang="en-US" altLang="zh-TW" sz="2800" dirty="0">
              <a:solidFill>
                <a:srgbClr val="FF0000"/>
              </a:solidFill>
            </a:endParaRPr>
          </a:p>
        </p:txBody>
      </p:sp>
    </p:spTree>
    <p:extLst>
      <p:ext uri="{BB962C8B-B14F-4D97-AF65-F5344CB8AC3E}">
        <p14:creationId xmlns:p14="http://schemas.microsoft.com/office/powerpoint/2010/main" val="30338530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Management Flow</a:t>
            </a:r>
            <a:endParaRPr lang="zh-TW" altLang="en-US" dirty="0"/>
          </a:p>
        </p:txBody>
      </p:sp>
      <p:sp>
        <p:nvSpPr>
          <p:cNvPr id="3" name="Rectangle 2"/>
          <p:cNvSpPr/>
          <p:nvPr/>
        </p:nvSpPr>
        <p:spPr>
          <a:xfrm>
            <a:off x="782918" y="2959437"/>
            <a:ext cx="10733742" cy="35847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Rectangle 3"/>
          <p:cNvSpPr/>
          <p:nvPr/>
        </p:nvSpPr>
        <p:spPr>
          <a:xfrm>
            <a:off x="782918" y="1406557"/>
            <a:ext cx="10733742" cy="13784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958305" y="1866773"/>
            <a:ext cx="1905330" cy="523220"/>
          </a:xfrm>
          <a:prstGeom prst="rect">
            <a:avLst/>
          </a:prstGeom>
          <a:noFill/>
        </p:spPr>
        <p:txBody>
          <a:bodyPr wrap="none" rtlCol="0">
            <a:spAutoFit/>
          </a:bodyPr>
          <a:lstStyle/>
          <a:p>
            <a:r>
              <a:rPr lang="en-US" altLang="zh-TW" sz="2800" dirty="0"/>
              <a:t>User &amp; Role</a:t>
            </a:r>
            <a:endParaRPr lang="zh-TW" altLang="en-US" sz="2800" dirty="0"/>
          </a:p>
        </p:txBody>
      </p:sp>
      <p:sp>
        <p:nvSpPr>
          <p:cNvPr id="6" name="TextBox 5"/>
          <p:cNvSpPr txBox="1"/>
          <p:nvPr/>
        </p:nvSpPr>
        <p:spPr>
          <a:xfrm>
            <a:off x="1010726" y="4160576"/>
            <a:ext cx="1822615" cy="954107"/>
          </a:xfrm>
          <a:prstGeom prst="rect">
            <a:avLst/>
          </a:prstGeom>
          <a:noFill/>
        </p:spPr>
        <p:txBody>
          <a:bodyPr wrap="none" rtlCol="0">
            <a:spAutoFit/>
          </a:bodyPr>
          <a:lstStyle/>
          <a:p>
            <a:r>
              <a:rPr lang="en-US" altLang="zh-TW" sz="2800" dirty="0"/>
              <a:t>Remote</a:t>
            </a:r>
          </a:p>
          <a:p>
            <a:r>
              <a:rPr lang="en-US" altLang="zh-TW" sz="2800" dirty="0"/>
              <a:t>Monitoring</a:t>
            </a:r>
          </a:p>
        </p:txBody>
      </p:sp>
      <p:grpSp>
        <p:nvGrpSpPr>
          <p:cNvPr id="7" name="Group 6"/>
          <p:cNvGrpSpPr/>
          <p:nvPr/>
        </p:nvGrpSpPr>
        <p:grpSpPr>
          <a:xfrm>
            <a:off x="3251505" y="1579722"/>
            <a:ext cx="4628942" cy="1108785"/>
            <a:chOff x="3251505" y="1687302"/>
            <a:chExt cx="4628942" cy="1108785"/>
          </a:xfrm>
        </p:grpSpPr>
        <p:grpSp>
          <p:nvGrpSpPr>
            <p:cNvPr id="8" name="Group 7"/>
            <p:cNvGrpSpPr/>
            <p:nvPr/>
          </p:nvGrpSpPr>
          <p:grpSpPr>
            <a:xfrm>
              <a:off x="3251505" y="1687302"/>
              <a:ext cx="4628942" cy="1108785"/>
              <a:chOff x="3667788" y="1100421"/>
              <a:chExt cx="4628942" cy="1108785"/>
            </a:xfrm>
          </p:grpSpPr>
          <p:grpSp>
            <p:nvGrpSpPr>
              <p:cNvPr id="12" name="Group 11"/>
              <p:cNvGrpSpPr/>
              <p:nvPr/>
            </p:nvGrpSpPr>
            <p:grpSpPr>
              <a:xfrm>
                <a:off x="3667788" y="1111926"/>
                <a:ext cx="1214307" cy="1097280"/>
                <a:chOff x="1985042" y="1769035"/>
                <a:chExt cx="1214307" cy="1097280"/>
              </a:xfrm>
            </p:grpSpPr>
            <p:sp>
              <p:nvSpPr>
                <p:cNvPr id="21" name="Oval 20"/>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2" name="TextBox 21"/>
                <p:cNvSpPr txBox="1"/>
                <p:nvPr/>
              </p:nvSpPr>
              <p:spPr>
                <a:xfrm>
                  <a:off x="1985042" y="2121811"/>
                  <a:ext cx="1214307" cy="338554"/>
                </a:xfrm>
                <a:prstGeom prst="rect">
                  <a:avLst/>
                </a:prstGeom>
                <a:noFill/>
              </p:spPr>
              <p:txBody>
                <a:bodyPr wrap="none" rtlCol="0">
                  <a:spAutoFit/>
                </a:bodyPr>
                <a:lstStyle/>
                <a:p>
                  <a:r>
                    <a:rPr lang="en-US" altLang="zh-TW" sz="1600" dirty="0">
                      <a:solidFill>
                        <a:schemeClr val="bg1"/>
                      </a:solidFill>
                    </a:rPr>
                    <a:t>User Group</a:t>
                  </a:r>
                  <a:endParaRPr lang="zh-TW" altLang="en-US" sz="1600" dirty="0">
                    <a:solidFill>
                      <a:schemeClr val="bg1"/>
                    </a:solidFill>
                  </a:endParaRPr>
                </a:p>
              </p:txBody>
            </p:sp>
          </p:grpSp>
          <p:grpSp>
            <p:nvGrpSpPr>
              <p:cNvPr id="13" name="Group 12"/>
              <p:cNvGrpSpPr/>
              <p:nvPr/>
            </p:nvGrpSpPr>
            <p:grpSpPr>
              <a:xfrm>
                <a:off x="5433195" y="1111926"/>
                <a:ext cx="1156086" cy="1097280"/>
                <a:chOff x="2032002" y="1769035"/>
                <a:chExt cx="1156086" cy="1097280"/>
              </a:xfrm>
            </p:grpSpPr>
            <p:sp>
              <p:nvSpPr>
                <p:cNvPr id="19" name="Oval 18"/>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0" name="TextBox 19"/>
                <p:cNvSpPr txBox="1"/>
                <p:nvPr/>
              </p:nvSpPr>
              <p:spPr>
                <a:xfrm>
                  <a:off x="2032002" y="2113291"/>
                  <a:ext cx="1156086" cy="338554"/>
                </a:xfrm>
                <a:prstGeom prst="rect">
                  <a:avLst/>
                </a:prstGeom>
                <a:noFill/>
              </p:spPr>
              <p:txBody>
                <a:bodyPr wrap="none" rtlCol="0">
                  <a:spAutoFit/>
                </a:bodyPr>
                <a:lstStyle/>
                <a:p>
                  <a:r>
                    <a:rPr lang="en-US" altLang="zh-TW" sz="1600" dirty="0">
                      <a:solidFill>
                        <a:schemeClr val="bg1"/>
                      </a:solidFill>
                    </a:rPr>
                    <a:t>Permission</a:t>
                  </a:r>
                  <a:endParaRPr lang="zh-TW" altLang="en-US" sz="1600" dirty="0">
                    <a:solidFill>
                      <a:schemeClr val="bg1"/>
                    </a:solidFill>
                  </a:endParaRPr>
                </a:p>
              </p:txBody>
            </p:sp>
          </p:grpSp>
          <p:grpSp>
            <p:nvGrpSpPr>
              <p:cNvPr id="14" name="Group 13"/>
              <p:cNvGrpSpPr/>
              <p:nvPr/>
            </p:nvGrpSpPr>
            <p:grpSpPr>
              <a:xfrm>
                <a:off x="7193474" y="1100421"/>
                <a:ext cx="1103256" cy="1097280"/>
                <a:chOff x="2049930" y="1769035"/>
                <a:chExt cx="1103256" cy="1097280"/>
              </a:xfrm>
            </p:grpSpPr>
            <p:sp>
              <p:nvSpPr>
                <p:cNvPr id="17" name="Oval 16"/>
                <p:cNvSpPr/>
                <p:nvPr/>
              </p:nvSpPr>
              <p:spPr>
                <a:xfrm>
                  <a:off x="2055906" y="1769035"/>
                  <a:ext cx="1097280" cy="1097280"/>
                </a:xfrm>
                <a:prstGeom prst="ellipse">
                  <a:avLst/>
                </a:prstGeom>
                <a:solidFill>
                  <a:schemeClr val="accent1">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8" name="TextBox 17"/>
                <p:cNvSpPr txBox="1"/>
                <p:nvPr/>
              </p:nvSpPr>
              <p:spPr>
                <a:xfrm>
                  <a:off x="2049930" y="2113291"/>
                  <a:ext cx="1068498" cy="338554"/>
                </a:xfrm>
                <a:prstGeom prst="rect">
                  <a:avLst/>
                </a:prstGeom>
                <a:noFill/>
              </p:spPr>
              <p:txBody>
                <a:bodyPr wrap="none" rtlCol="0">
                  <a:spAutoFit/>
                </a:bodyPr>
                <a:lstStyle/>
                <a:p>
                  <a:r>
                    <a:rPr lang="en-US" altLang="zh-TW" sz="1600" dirty="0">
                      <a:solidFill>
                        <a:schemeClr val="bg1"/>
                      </a:solidFill>
                    </a:rPr>
                    <a:t>Employee</a:t>
                  </a:r>
                  <a:endParaRPr lang="zh-TW" altLang="en-US" sz="1600" dirty="0">
                    <a:solidFill>
                      <a:schemeClr val="bg1"/>
                    </a:solidFill>
                  </a:endParaRPr>
                </a:p>
              </p:txBody>
            </p:sp>
          </p:grpSp>
          <p:sp>
            <p:nvSpPr>
              <p:cNvPr id="15" name="Arrow: Right 14"/>
              <p:cNvSpPr/>
              <p:nvPr/>
            </p:nvSpPr>
            <p:spPr>
              <a:xfrm>
                <a:off x="5001454" y="1576753"/>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Arrow: Right 15"/>
              <p:cNvSpPr/>
              <p:nvPr/>
            </p:nvSpPr>
            <p:spPr>
              <a:xfrm>
                <a:off x="6733282" y="1558081"/>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TextBox 8"/>
            <p:cNvSpPr txBox="1"/>
            <p:nvPr/>
          </p:nvSpPr>
          <p:spPr>
            <a:xfrm>
              <a:off x="3678838" y="1751970"/>
              <a:ext cx="428322" cy="338554"/>
            </a:xfrm>
            <a:prstGeom prst="rect">
              <a:avLst/>
            </a:prstGeom>
            <a:noFill/>
          </p:spPr>
          <p:txBody>
            <a:bodyPr wrap="none" rtlCol="0">
              <a:spAutoFit/>
            </a:bodyPr>
            <a:lstStyle/>
            <a:p>
              <a:r>
                <a:rPr lang="en-US" altLang="zh-TW" sz="1600" dirty="0">
                  <a:solidFill>
                    <a:schemeClr val="bg1"/>
                  </a:solidFill>
                </a:rPr>
                <a:t>A1</a:t>
              </a:r>
              <a:endParaRPr lang="zh-TW" altLang="en-US" sz="1600" dirty="0">
                <a:solidFill>
                  <a:schemeClr val="bg1"/>
                </a:solidFill>
              </a:endParaRPr>
            </a:p>
          </p:txBody>
        </p:sp>
        <p:sp>
          <p:nvSpPr>
            <p:cNvPr id="10" name="TextBox 9"/>
            <p:cNvSpPr txBox="1"/>
            <p:nvPr/>
          </p:nvSpPr>
          <p:spPr>
            <a:xfrm>
              <a:off x="5403086" y="1761120"/>
              <a:ext cx="428322" cy="338554"/>
            </a:xfrm>
            <a:prstGeom prst="rect">
              <a:avLst/>
            </a:prstGeom>
            <a:noFill/>
          </p:spPr>
          <p:txBody>
            <a:bodyPr wrap="none" rtlCol="0">
              <a:spAutoFit/>
            </a:bodyPr>
            <a:lstStyle/>
            <a:p>
              <a:r>
                <a:rPr lang="en-US" altLang="zh-TW" sz="1600" dirty="0">
                  <a:solidFill>
                    <a:schemeClr val="bg1"/>
                  </a:solidFill>
                </a:rPr>
                <a:t>A2</a:t>
              </a:r>
              <a:endParaRPr lang="zh-TW" altLang="en-US" sz="1600" dirty="0">
                <a:solidFill>
                  <a:schemeClr val="bg1"/>
                </a:solidFill>
              </a:endParaRPr>
            </a:p>
          </p:txBody>
        </p:sp>
        <p:sp>
          <p:nvSpPr>
            <p:cNvPr id="11" name="TextBox 10"/>
            <p:cNvSpPr txBox="1"/>
            <p:nvPr/>
          </p:nvSpPr>
          <p:spPr>
            <a:xfrm>
              <a:off x="7114206" y="1738862"/>
              <a:ext cx="428322" cy="338554"/>
            </a:xfrm>
            <a:prstGeom prst="rect">
              <a:avLst/>
            </a:prstGeom>
            <a:noFill/>
          </p:spPr>
          <p:txBody>
            <a:bodyPr wrap="none" rtlCol="0">
              <a:spAutoFit/>
            </a:bodyPr>
            <a:lstStyle/>
            <a:p>
              <a:r>
                <a:rPr lang="en-US" altLang="zh-TW" sz="1600" dirty="0">
                  <a:solidFill>
                    <a:schemeClr val="bg1"/>
                  </a:solidFill>
                </a:rPr>
                <a:t>A3</a:t>
              </a:r>
              <a:endParaRPr lang="zh-TW" altLang="en-US" sz="1600" dirty="0">
                <a:solidFill>
                  <a:schemeClr val="bg1"/>
                </a:solidFill>
              </a:endParaRPr>
            </a:p>
          </p:txBody>
        </p:sp>
      </p:grpSp>
      <p:grpSp>
        <p:nvGrpSpPr>
          <p:cNvPr id="65" name="Group 64">
            <a:extLst>
              <a:ext uri="{FF2B5EF4-FFF2-40B4-BE49-F238E27FC236}">
                <a16:creationId xmlns:a16="http://schemas.microsoft.com/office/drawing/2014/main" id="{F3688F27-4787-4A89-BE03-EF66ED295F99}"/>
              </a:ext>
            </a:extLst>
          </p:cNvPr>
          <p:cNvGrpSpPr/>
          <p:nvPr/>
        </p:nvGrpSpPr>
        <p:grpSpPr>
          <a:xfrm>
            <a:off x="3322370" y="3445584"/>
            <a:ext cx="7550735" cy="2618281"/>
            <a:chOff x="3326278" y="3089834"/>
            <a:chExt cx="7550735" cy="2618281"/>
          </a:xfrm>
        </p:grpSpPr>
        <p:grpSp>
          <p:nvGrpSpPr>
            <p:cNvPr id="66" name="Group 65">
              <a:extLst>
                <a:ext uri="{FF2B5EF4-FFF2-40B4-BE49-F238E27FC236}">
                  <a16:creationId xmlns:a16="http://schemas.microsoft.com/office/drawing/2014/main" id="{02FB23EC-C6FF-4E5D-8148-A2030397CE33}"/>
                </a:ext>
              </a:extLst>
            </p:cNvPr>
            <p:cNvGrpSpPr/>
            <p:nvPr/>
          </p:nvGrpSpPr>
          <p:grpSpPr>
            <a:xfrm>
              <a:off x="3326278" y="3131667"/>
              <a:ext cx="7550735" cy="2576448"/>
              <a:chOff x="3717365" y="2832843"/>
              <a:chExt cx="7550735" cy="2576448"/>
            </a:xfrm>
          </p:grpSpPr>
          <p:grpSp>
            <p:nvGrpSpPr>
              <p:cNvPr id="74" name="Group 73">
                <a:extLst>
                  <a:ext uri="{FF2B5EF4-FFF2-40B4-BE49-F238E27FC236}">
                    <a16:creationId xmlns:a16="http://schemas.microsoft.com/office/drawing/2014/main" id="{B4626C52-9013-4CB5-A50F-DADBE1D1C525}"/>
                  </a:ext>
                </a:extLst>
              </p:cNvPr>
              <p:cNvGrpSpPr/>
              <p:nvPr/>
            </p:nvGrpSpPr>
            <p:grpSpPr>
              <a:xfrm>
                <a:off x="3717365" y="2832843"/>
                <a:ext cx="1097280" cy="1097280"/>
                <a:chOff x="2055906" y="1769035"/>
                <a:chExt cx="1097280" cy="1097280"/>
              </a:xfrm>
            </p:grpSpPr>
            <p:sp>
              <p:nvSpPr>
                <p:cNvPr id="100" name="Oval 99">
                  <a:extLst>
                    <a:ext uri="{FF2B5EF4-FFF2-40B4-BE49-F238E27FC236}">
                      <a16:creationId xmlns:a16="http://schemas.microsoft.com/office/drawing/2014/main" id="{28BA41B6-8921-4F4E-927C-A5DE69299997}"/>
                    </a:ext>
                  </a:extLst>
                </p:cNvPr>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01" name="TextBox 100">
                  <a:extLst>
                    <a:ext uri="{FF2B5EF4-FFF2-40B4-BE49-F238E27FC236}">
                      <a16:creationId xmlns:a16="http://schemas.microsoft.com/office/drawing/2014/main" id="{52D624DA-937E-4C02-8B4B-E980A6166FE8}"/>
                    </a:ext>
                  </a:extLst>
                </p:cNvPr>
                <p:cNvSpPr txBox="1"/>
                <p:nvPr/>
              </p:nvSpPr>
              <p:spPr>
                <a:xfrm>
                  <a:off x="2167214" y="2133009"/>
                  <a:ext cx="844077" cy="338554"/>
                </a:xfrm>
                <a:prstGeom prst="rect">
                  <a:avLst/>
                </a:prstGeom>
                <a:noFill/>
              </p:spPr>
              <p:txBody>
                <a:bodyPr wrap="none" rtlCol="0">
                  <a:spAutoFit/>
                </a:bodyPr>
                <a:lstStyle/>
                <a:p>
                  <a:r>
                    <a:rPr lang="en-US" altLang="zh-TW" sz="1600" dirty="0">
                      <a:solidFill>
                        <a:schemeClr val="bg1"/>
                      </a:solidFill>
                    </a:rPr>
                    <a:t>Factory</a:t>
                  </a:r>
                  <a:endParaRPr lang="zh-TW" altLang="en-US" sz="1600" dirty="0">
                    <a:solidFill>
                      <a:schemeClr val="bg1"/>
                    </a:solidFill>
                  </a:endParaRPr>
                </a:p>
              </p:txBody>
            </p:sp>
          </p:grpSp>
          <p:grpSp>
            <p:nvGrpSpPr>
              <p:cNvPr id="75" name="Group 74">
                <a:extLst>
                  <a:ext uri="{FF2B5EF4-FFF2-40B4-BE49-F238E27FC236}">
                    <a16:creationId xmlns:a16="http://schemas.microsoft.com/office/drawing/2014/main" id="{66F7750D-2C95-4C12-A260-FABFE07F813B}"/>
                  </a:ext>
                </a:extLst>
              </p:cNvPr>
              <p:cNvGrpSpPr/>
              <p:nvPr/>
            </p:nvGrpSpPr>
            <p:grpSpPr>
              <a:xfrm>
                <a:off x="5322047" y="4312011"/>
                <a:ext cx="1124026" cy="1097280"/>
                <a:chOff x="2055906" y="1769035"/>
                <a:chExt cx="1124026" cy="1097280"/>
              </a:xfrm>
            </p:grpSpPr>
            <p:sp>
              <p:nvSpPr>
                <p:cNvPr id="98" name="Oval 97">
                  <a:extLst>
                    <a:ext uri="{FF2B5EF4-FFF2-40B4-BE49-F238E27FC236}">
                      <a16:creationId xmlns:a16="http://schemas.microsoft.com/office/drawing/2014/main" id="{B1BBCA43-9983-43B6-8A13-D56A8CCB6EF6}"/>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9" name="TextBox 98">
                  <a:extLst>
                    <a:ext uri="{FF2B5EF4-FFF2-40B4-BE49-F238E27FC236}">
                      <a16:creationId xmlns:a16="http://schemas.microsoft.com/office/drawing/2014/main" id="{215204D1-1411-40DD-8AF8-8C1043D90148}"/>
                    </a:ext>
                  </a:extLst>
                </p:cNvPr>
                <p:cNvSpPr txBox="1"/>
                <p:nvPr/>
              </p:nvSpPr>
              <p:spPr>
                <a:xfrm>
                  <a:off x="2055906" y="2133009"/>
                  <a:ext cx="1124026" cy="338554"/>
                </a:xfrm>
                <a:prstGeom prst="rect">
                  <a:avLst/>
                </a:prstGeom>
                <a:noFill/>
              </p:spPr>
              <p:txBody>
                <a:bodyPr wrap="none" rtlCol="0">
                  <a:spAutoFit/>
                </a:bodyPr>
                <a:lstStyle/>
                <a:p>
                  <a:r>
                    <a:rPr lang="en-US" altLang="zh-TW" sz="1600" dirty="0">
                      <a:solidFill>
                        <a:schemeClr val="bg1"/>
                      </a:solidFill>
                    </a:rPr>
                    <a:t>IoT Device</a:t>
                  </a:r>
                  <a:endParaRPr lang="zh-TW" altLang="en-US" sz="1600" dirty="0">
                    <a:solidFill>
                      <a:schemeClr val="bg1"/>
                    </a:solidFill>
                  </a:endParaRPr>
                </a:p>
              </p:txBody>
            </p:sp>
          </p:grpSp>
          <p:grpSp>
            <p:nvGrpSpPr>
              <p:cNvPr id="76" name="Group 75">
                <a:extLst>
                  <a:ext uri="{FF2B5EF4-FFF2-40B4-BE49-F238E27FC236}">
                    <a16:creationId xmlns:a16="http://schemas.microsoft.com/office/drawing/2014/main" id="{CD344718-EB57-4FB8-A8C6-FDA12259ECB0}"/>
                  </a:ext>
                </a:extLst>
              </p:cNvPr>
              <p:cNvGrpSpPr/>
              <p:nvPr/>
            </p:nvGrpSpPr>
            <p:grpSpPr>
              <a:xfrm>
                <a:off x="5959818" y="2832843"/>
                <a:ext cx="1162498" cy="1097280"/>
                <a:chOff x="2000406" y="1769035"/>
                <a:chExt cx="1162498" cy="1097280"/>
              </a:xfrm>
            </p:grpSpPr>
            <p:sp>
              <p:nvSpPr>
                <p:cNvPr id="96" name="Oval 95">
                  <a:extLst>
                    <a:ext uri="{FF2B5EF4-FFF2-40B4-BE49-F238E27FC236}">
                      <a16:creationId xmlns:a16="http://schemas.microsoft.com/office/drawing/2014/main" id="{AC65526D-9C88-4799-A317-738CCC25A4D5}"/>
                    </a:ext>
                  </a:extLst>
                </p:cNvPr>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7" name="TextBox 96">
                  <a:extLst>
                    <a:ext uri="{FF2B5EF4-FFF2-40B4-BE49-F238E27FC236}">
                      <a16:creationId xmlns:a16="http://schemas.microsoft.com/office/drawing/2014/main" id="{A5C4A4CA-82C0-4683-8BEC-11E5200C46C6}"/>
                    </a:ext>
                  </a:extLst>
                </p:cNvPr>
                <p:cNvSpPr txBox="1"/>
                <p:nvPr/>
              </p:nvSpPr>
              <p:spPr>
                <a:xfrm>
                  <a:off x="2000406" y="2133009"/>
                  <a:ext cx="1162498" cy="338554"/>
                </a:xfrm>
                <a:prstGeom prst="rect">
                  <a:avLst/>
                </a:prstGeom>
                <a:noFill/>
              </p:spPr>
              <p:txBody>
                <a:bodyPr wrap="none" rtlCol="0">
                  <a:spAutoFit/>
                </a:bodyPr>
                <a:lstStyle/>
                <a:p>
                  <a:r>
                    <a:rPr lang="en-US" altLang="zh-TW" sz="1600" dirty="0">
                      <a:solidFill>
                        <a:schemeClr val="bg1"/>
                      </a:solidFill>
                    </a:rPr>
                    <a:t>Equipment</a:t>
                  </a:r>
                  <a:endParaRPr lang="zh-TW" altLang="en-US" sz="1600" dirty="0">
                    <a:solidFill>
                      <a:schemeClr val="bg1"/>
                    </a:solidFill>
                  </a:endParaRPr>
                </a:p>
              </p:txBody>
            </p:sp>
          </p:grpSp>
          <p:sp>
            <p:nvSpPr>
              <p:cNvPr id="77" name="Arrow: Right 76">
                <a:extLst>
                  <a:ext uri="{FF2B5EF4-FFF2-40B4-BE49-F238E27FC236}">
                    <a16:creationId xmlns:a16="http://schemas.microsoft.com/office/drawing/2014/main" id="{512BF13D-F3BC-4CBA-A046-F3D247475C15}"/>
                  </a:ext>
                </a:extLst>
              </p:cNvPr>
              <p:cNvSpPr/>
              <p:nvPr/>
            </p:nvSpPr>
            <p:spPr>
              <a:xfrm rot="18579803">
                <a:off x="6079214" y="3999106"/>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Arrow: Right 77">
                <a:extLst>
                  <a:ext uri="{FF2B5EF4-FFF2-40B4-BE49-F238E27FC236}">
                    <a16:creationId xmlns:a16="http://schemas.microsoft.com/office/drawing/2014/main" id="{79EC00F4-EF06-4D20-8046-23B4C07A46FA}"/>
                  </a:ext>
                </a:extLst>
              </p:cNvPr>
              <p:cNvSpPr/>
              <p:nvPr/>
            </p:nvSpPr>
            <p:spPr>
              <a:xfrm>
                <a:off x="5026209" y="3308868"/>
                <a:ext cx="747061"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9" name="Group 78">
                <a:extLst>
                  <a:ext uri="{FF2B5EF4-FFF2-40B4-BE49-F238E27FC236}">
                    <a16:creationId xmlns:a16="http://schemas.microsoft.com/office/drawing/2014/main" id="{4561CBE6-43C4-41E2-8ED7-A44308249D2B}"/>
                  </a:ext>
                </a:extLst>
              </p:cNvPr>
              <p:cNvGrpSpPr/>
              <p:nvPr/>
            </p:nvGrpSpPr>
            <p:grpSpPr>
              <a:xfrm>
                <a:off x="6926730" y="4312011"/>
                <a:ext cx="1097280" cy="1097280"/>
                <a:chOff x="2055906" y="1769035"/>
                <a:chExt cx="1097280" cy="1097280"/>
              </a:xfrm>
            </p:grpSpPr>
            <p:sp>
              <p:nvSpPr>
                <p:cNvPr id="94" name="Oval 93">
                  <a:extLst>
                    <a:ext uri="{FF2B5EF4-FFF2-40B4-BE49-F238E27FC236}">
                      <a16:creationId xmlns:a16="http://schemas.microsoft.com/office/drawing/2014/main" id="{4B939693-E92A-442D-8FC0-456DB6CEE068}"/>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5" name="TextBox 94">
                  <a:extLst>
                    <a:ext uri="{FF2B5EF4-FFF2-40B4-BE49-F238E27FC236}">
                      <a16:creationId xmlns:a16="http://schemas.microsoft.com/office/drawing/2014/main" id="{C76BFA26-093E-4346-8C97-B43291ABA063}"/>
                    </a:ext>
                  </a:extLst>
                </p:cNvPr>
                <p:cNvSpPr txBox="1"/>
                <p:nvPr/>
              </p:nvSpPr>
              <p:spPr>
                <a:xfrm>
                  <a:off x="2115161" y="2133009"/>
                  <a:ext cx="981359" cy="338554"/>
                </a:xfrm>
                <a:prstGeom prst="rect">
                  <a:avLst/>
                </a:prstGeom>
                <a:noFill/>
              </p:spPr>
              <p:txBody>
                <a:bodyPr wrap="none" rtlCol="0">
                  <a:spAutoFit/>
                </a:bodyPr>
                <a:lstStyle/>
                <a:p>
                  <a:r>
                    <a:rPr lang="en-US" altLang="zh-TW" sz="1600" dirty="0">
                      <a:solidFill>
                        <a:schemeClr val="bg1"/>
                      </a:solidFill>
                    </a:rPr>
                    <a:t>Message</a:t>
                  </a:r>
                  <a:endParaRPr lang="zh-TW" altLang="en-US" sz="1600" dirty="0">
                    <a:solidFill>
                      <a:schemeClr val="bg1"/>
                    </a:solidFill>
                  </a:endParaRPr>
                </a:p>
              </p:txBody>
            </p:sp>
          </p:grpSp>
          <p:sp>
            <p:nvSpPr>
              <p:cNvPr id="80" name="Arrow: Right 79">
                <a:extLst>
                  <a:ext uri="{FF2B5EF4-FFF2-40B4-BE49-F238E27FC236}">
                    <a16:creationId xmlns:a16="http://schemas.microsoft.com/office/drawing/2014/main" id="{45CF5132-26CC-408C-B076-B62E42175F26}"/>
                  </a:ext>
                </a:extLst>
              </p:cNvPr>
              <p:cNvSpPr/>
              <p:nvPr/>
            </p:nvSpPr>
            <p:spPr>
              <a:xfrm rot="10800000">
                <a:off x="6527228"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1" name="Group 80">
                <a:extLst>
                  <a:ext uri="{FF2B5EF4-FFF2-40B4-BE49-F238E27FC236}">
                    <a16:creationId xmlns:a16="http://schemas.microsoft.com/office/drawing/2014/main" id="{72C28A12-86C2-4C0A-9114-AAA8F41A1306}"/>
                  </a:ext>
                </a:extLst>
              </p:cNvPr>
              <p:cNvGrpSpPr/>
              <p:nvPr/>
            </p:nvGrpSpPr>
            <p:grpSpPr>
              <a:xfrm>
                <a:off x="8531413" y="4312011"/>
                <a:ext cx="1097280" cy="1097280"/>
                <a:chOff x="2055906" y="1769035"/>
                <a:chExt cx="1097280" cy="1097280"/>
              </a:xfrm>
            </p:grpSpPr>
            <p:sp>
              <p:nvSpPr>
                <p:cNvPr id="92" name="Oval 91">
                  <a:extLst>
                    <a:ext uri="{FF2B5EF4-FFF2-40B4-BE49-F238E27FC236}">
                      <a16:creationId xmlns:a16="http://schemas.microsoft.com/office/drawing/2014/main" id="{E2DA2110-5829-4F15-8604-75C139F6D98C}"/>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3" name="TextBox 92">
                  <a:extLst>
                    <a:ext uri="{FF2B5EF4-FFF2-40B4-BE49-F238E27FC236}">
                      <a16:creationId xmlns:a16="http://schemas.microsoft.com/office/drawing/2014/main" id="{5001DDEE-AFA1-40A4-B631-EB7824623F95}"/>
                    </a:ext>
                  </a:extLst>
                </p:cNvPr>
                <p:cNvSpPr txBox="1"/>
                <p:nvPr/>
              </p:nvSpPr>
              <p:spPr>
                <a:xfrm>
                  <a:off x="2165162" y="1994509"/>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grpSp>
          <p:sp>
            <p:nvSpPr>
              <p:cNvPr id="82" name="Arrow: Right 81">
                <a:extLst>
                  <a:ext uri="{FF2B5EF4-FFF2-40B4-BE49-F238E27FC236}">
                    <a16:creationId xmlns:a16="http://schemas.microsoft.com/office/drawing/2014/main" id="{A87F4E55-05BB-4FFB-B6CA-C1A1FB958FE1}"/>
                  </a:ext>
                </a:extLst>
              </p:cNvPr>
              <p:cNvSpPr/>
              <p:nvPr/>
            </p:nvSpPr>
            <p:spPr>
              <a:xfrm>
                <a:off x="8143494"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Group 82">
                <a:extLst>
                  <a:ext uri="{FF2B5EF4-FFF2-40B4-BE49-F238E27FC236}">
                    <a16:creationId xmlns:a16="http://schemas.microsoft.com/office/drawing/2014/main" id="{92697758-2654-41AA-97EC-CD9DAA2B5E44}"/>
                  </a:ext>
                </a:extLst>
              </p:cNvPr>
              <p:cNvGrpSpPr/>
              <p:nvPr/>
            </p:nvGrpSpPr>
            <p:grpSpPr>
              <a:xfrm>
                <a:off x="10101370" y="4312011"/>
                <a:ext cx="1166730" cy="1097280"/>
                <a:chOff x="2021180" y="1769035"/>
                <a:chExt cx="1166730" cy="1097280"/>
              </a:xfrm>
            </p:grpSpPr>
            <p:sp>
              <p:nvSpPr>
                <p:cNvPr id="90" name="Oval 89">
                  <a:extLst>
                    <a:ext uri="{FF2B5EF4-FFF2-40B4-BE49-F238E27FC236}">
                      <a16:creationId xmlns:a16="http://schemas.microsoft.com/office/drawing/2014/main" id="{6432B5AE-A801-45CE-8E48-71CD107439B8}"/>
                    </a:ext>
                  </a:extLst>
                </p:cNvPr>
                <p:cNvSpPr/>
                <p:nvPr/>
              </p:nvSpPr>
              <p:spPr>
                <a:xfrm>
                  <a:off x="2055906" y="1769035"/>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1" name="TextBox 90">
                  <a:extLst>
                    <a:ext uri="{FF2B5EF4-FFF2-40B4-BE49-F238E27FC236}">
                      <a16:creationId xmlns:a16="http://schemas.microsoft.com/office/drawing/2014/main" id="{4B1EE1AE-04DF-4B34-8734-30FE24D80ECE}"/>
                    </a:ext>
                  </a:extLst>
                </p:cNvPr>
                <p:cNvSpPr txBox="1"/>
                <p:nvPr/>
              </p:nvSpPr>
              <p:spPr>
                <a:xfrm>
                  <a:off x="2021180" y="2133009"/>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grpSp>
          <p:sp>
            <p:nvSpPr>
              <p:cNvPr id="84" name="Arrow: Right 83">
                <a:extLst>
                  <a:ext uri="{FF2B5EF4-FFF2-40B4-BE49-F238E27FC236}">
                    <a16:creationId xmlns:a16="http://schemas.microsoft.com/office/drawing/2014/main" id="{15AB0E8B-858F-4FB5-8438-B77ADDCFA816}"/>
                  </a:ext>
                </a:extLst>
              </p:cNvPr>
              <p:cNvSpPr/>
              <p:nvPr/>
            </p:nvSpPr>
            <p:spPr>
              <a:xfrm>
                <a:off x="9723030" y="4788035"/>
                <a:ext cx="304803"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 name="Group 84">
                <a:extLst>
                  <a:ext uri="{FF2B5EF4-FFF2-40B4-BE49-F238E27FC236}">
                    <a16:creationId xmlns:a16="http://schemas.microsoft.com/office/drawing/2014/main" id="{12738918-BF6B-4A8C-A79A-92942972D7ED}"/>
                  </a:ext>
                </a:extLst>
              </p:cNvPr>
              <p:cNvGrpSpPr/>
              <p:nvPr/>
            </p:nvGrpSpPr>
            <p:grpSpPr>
              <a:xfrm>
                <a:off x="8198994" y="2832843"/>
                <a:ext cx="1097280" cy="1097280"/>
                <a:chOff x="2055906" y="1769035"/>
                <a:chExt cx="1097280" cy="1097280"/>
              </a:xfrm>
            </p:grpSpPr>
            <p:sp>
              <p:nvSpPr>
                <p:cNvPr id="88" name="Oval 87">
                  <a:extLst>
                    <a:ext uri="{FF2B5EF4-FFF2-40B4-BE49-F238E27FC236}">
                      <a16:creationId xmlns:a16="http://schemas.microsoft.com/office/drawing/2014/main" id="{66CBBD95-E26A-426F-9D93-CAEC97672418}"/>
                    </a:ext>
                  </a:extLst>
                </p:cNvPr>
                <p:cNvSpPr/>
                <p:nvPr/>
              </p:nvSpPr>
              <p:spPr>
                <a:xfrm>
                  <a:off x="2055906" y="1769035"/>
                  <a:ext cx="1097280" cy="1097280"/>
                </a:xfrm>
                <a:prstGeom prst="ellipse">
                  <a:avLst/>
                </a:prstGeom>
                <a:solidFill>
                  <a:schemeClr val="accent6">
                    <a:lumMod val="7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89" name="TextBox 88">
                  <a:extLst>
                    <a:ext uri="{FF2B5EF4-FFF2-40B4-BE49-F238E27FC236}">
                      <a16:creationId xmlns:a16="http://schemas.microsoft.com/office/drawing/2014/main" id="{FB807B76-E661-4E52-90FD-5D478749B0FE}"/>
                    </a:ext>
                  </a:extLst>
                </p:cNvPr>
                <p:cNvSpPr txBox="1"/>
                <p:nvPr/>
              </p:nvSpPr>
              <p:spPr>
                <a:xfrm>
                  <a:off x="2089048" y="2009556"/>
                  <a:ext cx="1051890" cy="584775"/>
                </a:xfrm>
                <a:prstGeom prst="rect">
                  <a:avLst/>
                </a:prstGeom>
                <a:noFill/>
              </p:spPr>
              <p:txBody>
                <a:bodyPr wrap="none" rtlCol="0">
                  <a:spAutoFit/>
                </a:bodyPr>
                <a:lstStyle/>
                <a:p>
                  <a:pPr algn="ctr"/>
                  <a:r>
                    <a:rPr lang="en-US" altLang="zh-TW" sz="1600" dirty="0">
                      <a:solidFill>
                        <a:schemeClr val="bg1"/>
                      </a:solidFill>
                    </a:rPr>
                    <a:t>SF Device</a:t>
                  </a:r>
                </a:p>
                <a:p>
                  <a:pPr algn="ctr"/>
                  <a:r>
                    <a:rPr lang="en-US" altLang="zh-TW" sz="1600" dirty="0">
                      <a:solidFill>
                        <a:schemeClr val="bg1"/>
                      </a:solidFill>
                    </a:rPr>
                    <a:t>SDK</a:t>
                  </a:r>
                  <a:endParaRPr lang="zh-TW" altLang="en-US" sz="1600" dirty="0">
                    <a:solidFill>
                      <a:schemeClr val="bg1"/>
                    </a:solidFill>
                  </a:endParaRPr>
                </a:p>
              </p:txBody>
            </p:sp>
          </p:grpSp>
          <p:sp>
            <p:nvSpPr>
              <p:cNvPr id="86" name="Arrow: Right 85">
                <a:extLst>
                  <a:ext uri="{FF2B5EF4-FFF2-40B4-BE49-F238E27FC236}">
                    <a16:creationId xmlns:a16="http://schemas.microsoft.com/office/drawing/2014/main" id="{0DBEF900-CF42-46D1-9E43-F662277FB754}"/>
                  </a:ext>
                </a:extLst>
              </p:cNvPr>
              <p:cNvSpPr/>
              <p:nvPr/>
            </p:nvSpPr>
            <p:spPr>
              <a:xfrm>
                <a:off x="7310014" y="3308868"/>
                <a:ext cx="747061" cy="25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Arrow: Right 86">
                <a:extLst>
                  <a:ext uri="{FF2B5EF4-FFF2-40B4-BE49-F238E27FC236}">
                    <a16:creationId xmlns:a16="http://schemas.microsoft.com/office/drawing/2014/main" id="{798D822D-6CA6-40E7-8D73-830840441867}"/>
                  </a:ext>
                </a:extLst>
              </p:cNvPr>
              <p:cNvSpPr/>
              <p:nvPr/>
            </p:nvSpPr>
            <p:spPr>
              <a:xfrm rot="2556246">
                <a:off x="4752205" y="3922178"/>
                <a:ext cx="854497" cy="256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7" name="TextBox 66">
              <a:extLst>
                <a:ext uri="{FF2B5EF4-FFF2-40B4-BE49-F238E27FC236}">
                  <a16:creationId xmlns:a16="http://schemas.microsoft.com/office/drawing/2014/main" id="{50CB6D7B-1751-4EF5-A240-2A1206CC2DFF}"/>
                </a:ext>
              </a:extLst>
            </p:cNvPr>
            <p:cNvSpPr txBox="1"/>
            <p:nvPr/>
          </p:nvSpPr>
          <p:spPr>
            <a:xfrm>
              <a:off x="3678838" y="3207848"/>
              <a:ext cx="412292" cy="338554"/>
            </a:xfrm>
            <a:prstGeom prst="rect">
              <a:avLst/>
            </a:prstGeom>
            <a:noFill/>
          </p:spPr>
          <p:txBody>
            <a:bodyPr wrap="none" rtlCol="0">
              <a:spAutoFit/>
            </a:bodyPr>
            <a:lstStyle/>
            <a:p>
              <a:r>
                <a:rPr lang="en-US" altLang="zh-TW" sz="1600" dirty="0">
                  <a:solidFill>
                    <a:schemeClr val="bg1"/>
                  </a:solidFill>
                </a:rPr>
                <a:t>B1</a:t>
              </a:r>
              <a:endParaRPr lang="zh-TW" altLang="en-US" sz="1600" dirty="0">
                <a:solidFill>
                  <a:schemeClr val="bg1"/>
                </a:solidFill>
              </a:endParaRPr>
            </a:p>
          </p:txBody>
        </p:sp>
        <p:sp>
          <p:nvSpPr>
            <p:cNvPr id="68" name="TextBox 67">
              <a:extLst>
                <a:ext uri="{FF2B5EF4-FFF2-40B4-BE49-F238E27FC236}">
                  <a16:creationId xmlns:a16="http://schemas.microsoft.com/office/drawing/2014/main" id="{3BFB9AAA-389E-4FAD-98DC-53811A00907A}"/>
                </a:ext>
              </a:extLst>
            </p:cNvPr>
            <p:cNvSpPr txBox="1"/>
            <p:nvPr/>
          </p:nvSpPr>
          <p:spPr>
            <a:xfrm>
              <a:off x="5270536" y="4668969"/>
              <a:ext cx="412292" cy="338554"/>
            </a:xfrm>
            <a:prstGeom prst="rect">
              <a:avLst/>
            </a:prstGeom>
            <a:noFill/>
          </p:spPr>
          <p:txBody>
            <a:bodyPr wrap="none" rtlCol="0">
              <a:spAutoFit/>
            </a:bodyPr>
            <a:lstStyle/>
            <a:p>
              <a:r>
                <a:rPr lang="en-US" altLang="zh-TW" sz="1600" dirty="0">
                  <a:solidFill>
                    <a:schemeClr val="bg1"/>
                  </a:solidFill>
                </a:rPr>
                <a:t>B2</a:t>
              </a:r>
              <a:endParaRPr lang="zh-TW" altLang="en-US" sz="1600" dirty="0">
                <a:solidFill>
                  <a:schemeClr val="bg1"/>
                </a:solidFill>
              </a:endParaRPr>
            </a:p>
          </p:txBody>
        </p:sp>
        <p:sp>
          <p:nvSpPr>
            <p:cNvPr id="69" name="TextBox 68">
              <a:extLst>
                <a:ext uri="{FF2B5EF4-FFF2-40B4-BE49-F238E27FC236}">
                  <a16:creationId xmlns:a16="http://schemas.microsoft.com/office/drawing/2014/main" id="{D595A060-6E76-436F-8930-53887462997B}"/>
                </a:ext>
              </a:extLst>
            </p:cNvPr>
            <p:cNvSpPr txBox="1"/>
            <p:nvPr/>
          </p:nvSpPr>
          <p:spPr>
            <a:xfrm>
              <a:off x="5959510" y="3221333"/>
              <a:ext cx="412292" cy="338554"/>
            </a:xfrm>
            <a:prstGeom prst="rect">
              <a:avLst/>
            </a:prstGeom>
            <a:noFill/>
          </p:spPr>
          <p:txBody>
            <a:bodyPr wrap="none" rtlCol="0">
              <a:spAutoFit/>
            </a:bodyPr>
            <a:lstStyle/>
            <a:p>
              <a:r>
                <a:rPr lang="en-US" altLang="zh-TW" sz="1600" dirty="0">
                  <a:solidFill>
                    <a:schemeClr val="bg1"/>
                  </a:solidFill>
                </a:rPr>
                <a:t>B3</a:t>
              </a:r>
              <a:endParaRPr lang="zh-TW" altLang="en-US" sz="1600" dirty="0">
                <a:solidFill>
                  <a:schemeClr val="bg1"/>
                </a:solidFill>
              </a:endParaRPr>
            </a:p>
          </p:txBody>
        </p:sp>
        <p:sp>
          <p:nvSpPr>
            <p:cNvPr id="70" name="TextBox 69">
              <a:extLst>
                <a:ext uri="{FF2B5EF4-FFF2-40B4-BE49-F238E27FC236}">
                  <a16:creationId xmlns:a16="http://schemas.microsoft.com/office/drawing/2014/main" id="{8398002C-306E-4342-B367-F2AF8518D50E}"/>
                </a:ext>
              </a:extLst>
            </p:cNvPr>
            <p:cNvSpPr txBox="1"/>
            <p:nvPr/>
          </p:nvSpPr>
          <p:spPr>
            <a:xfrm>
              <a:off x="6887169" y="4696185"/>
              <a:ext cx="412292" cy="338554"/>
            </a:xfrm>
            <a:prstGeom prst="rect">
              <a:avLst/>
            </a:prstGeom>
            <a:noFill/>
          </p:spPr>
          <p:txBody>
            <a:bodyPr wrap="none" rtlCol="0">
              <a:spAutoFit/>
            </a:bodyPr>
            <a:lstStyle/>
            <a:p>
              <a:r>
                <a:rPr lang="en-US" altLang="zh-TW" sz="1600" dirty="0">
                  <a:solidFill>
                    <a:schemeClr val="bg1"/>
                  </a:solidFill>
                </a:rPr>
                <a:t>B4</a:t>
              </a:r>
              <a:endParaRPr lang="zh-TW" altLang="en-US" sz="1600" dirty="0">
                <a:solidFill>
                  <a:schemeClr val="bg1"/>
                </a:solidFill>
              </a:endParaRPr>
            </a:p>
          </p:txBody>
        </p:sp>
        <p:sp>
          <p:nvSpPr>
            <p:cNvPr id="71" name="TextBox 70">
              <a:extLst>
                <a:ext uri="{FF2B5EF4-FFF2-40B4-BE49-F238E27FC236}">
                  <a16:creationId xmlns:a16="http://schemas.microsoft.com/office/drawing/2014/main" id="{A7EC569A-C5C4-4882-B6C9-6B756EE31369}"/>
                </a:ext>
              </a:extLst>
            </p:cNvPr>
            <p:cNvSpPr txBox="1"/>
            <p:nvPr/>
          </p:nvSpPr>
          <p:spPr>
            <a:xfrm>
              <a:off x="8493286" y="4574267"/>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
          <p:nvSpPr>
            <p:cNvPr id="72" name="TextBox 71">
              <a:extLst>
                <a:ext uri="{FF2B5EF4-FFF2-40B4-BE49-F238E27FC236}">
                  <a16:creationId xmlns:a16="http://schemas.microsoft.com/office/drawing/2014/main" id="{93E8D89D-225A-4850-B17A-E9AF03D52E7D}"/>
                </a:ext>
              </a:extLst>
            </p:cNvPr>
            <p:cNvSpPr txBox="1"/>
            <p:nvPr/>
          </p:nvSpPr>
          <p:spPr>
            <a:xfrm>
              <a:off x="8172710" y="3089834"/>
              <a:ext cx="412292" cy="338554"/>
            </a:xfrm>
            <a:prstGeom prst="rect">
              <a:avLst/>
            </a:prstGeom>
            <a:noFill/>
          </p:spPr>
          <p:txBody>
            <a:bodyPr wrap="none" rtlCol="0">
              <a:spAutoFit/>
            </a:bodyPr>
            <a:lstStyle/>
            <a:p>
              <a:r>
                <a:rPr lang="en-US" altLang="zh-TW" sz="1600" dirty="0">
                  <a:solidFill>
                    <a:schemeClr val="bg1"/>
                  </a:solidFill>
                </a:rPr>
                <a:t>B5</a:t>
              </a:r>
              <a:endParaRPr lang="zh-TW" altLang="en-US" sz="1600" dirty="0">
                <a:solidFill>
                  <a:schemeClr val="bg1"/>
                </a:solidFill>
              </a:endParaRPr>
            </a:p>
          </p:txBody>
        </p:sp>
        <p:sp>
          <p:nvSpPr>
            <p:cNvPr id="73" name="TextBox 72">
              <a:extLst>
                <a:ext uri="{FF2B5EF4-FFF2-40B4-BE49-F238E27FC236}">
                  <a16:creationId xmlns:a16="http://schemas.microsoft.com/office/drawing/2014/main" id="{B31CBE4B-DCF7-4663-ACB3-93AC13738895}"/>
                </a:ext>
              </a:extLst>
            </p:cNvPr>
            <p:cNvSpPr txBox="1"/>
            <p:nvPr/>
          </p:nvSpPr>
          <p:spPr>
            <a:xfrm>
              <a:off x="10093752" y="4692660"/>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grpSp>
    </p:spTree>
    <p:extLst>
      <p:ext uri="{BB962C8B-B14F-4D97-AF65-F5344CB8AC3E}">
        <p14:creationId xmlns:p14="http://schemas.microsoft.com/office/powerpoint/2010/main" val="42870678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5" name="TextBox 4"/>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6" name="TextBox 5"/>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sp>
        <p:nvSpPr>
          <p:cNvPr id="7" name="Title 1"/>
          <p:cNvSpPr>
            <a:spLocks noGrp="1"/>
          </p:cNvSpPr>
          <p:nvPr>
            <p:ph type="title"/>
          </p:nvPr>
        </p:nvSpPr>
        <p:spPr>
          <a:xfrm>
            <a:off x="370410" y="291102"/>
            <a:ext cx="11504430" cy="899665"/>
          </a:xfrm>
        </p:spPr>
        <p:txBody>
          <a:bodyPr/>
          <a:lstStyle/>
          <a:p>
            <a:r>
              <a:rPr lang="en-US" altLang="zh-TW" dirty="0"/>
              <a:t>Dashboards</a:t>
            </a:r>
            <a:endParaRPr lang="zh-TW" altLang="en-US" dirty="0"/>
          </a:p>
        </p:txBody>
      </p:sp>
      <p:sp>
        <p:nvSpPr>
          <p:cNvPr id="14" name="TextBox 13"/>
          <p:cNvSpPr txBox="1"/>
          <p:nvPr/>
        </p:nvSpPr>
        <p:spPr>
          <a:xfrm>
            <a:off x="323179" y="3304521"/>
            <a:ext cx="3285415"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Company Dashboard</a:t>
            </a:r>
          </a:p>
        </p:txBody>
      </p:sp>
      <p:sp>
        <p:nvSpPr>
          <p:cNvPr id="15" name="TextBox 14"/>
          <p:cNvSpPr txBox="1"/>
          <p:nvPr/>
        </p:nvSpPr>
        <p:spPr>
          <a:xfrm>
            <a:off x="4191450" y="4847758"/>
            <a:ext cx="3285415"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Factories Dashboard</a:t>
            </a:r>
          </a:p>
        </p:txBody>
      </p:sp>
      <p:sp>
        <p:nvSpPr>
          <p:cNvPr id="17" name="Arrow: Bent 16"/>
          <p:cNvSpPr/>
          <p:nvPr/>
        </p:nvSpPr>
        <p:spPr bwMode="auto">
          <a:xfrm rot="16200000" flipH="1" flipV="1">
            <a:off x="3665579" y="1413809"/>
            <a:ext cx="1051742" cy="1465108"/>
          </a:xfrm>
          <a:prstGeom prst="bentArrow">
            <a:avLst>
              <a:gd name="adj1" fmla="val 25000"/>
              <a:gd name="adj2" fmla="val 25827"/>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3"/>
          <a:stretch>
            <a:fillRect/>
          </a:stretch>
        </p:blipFill>
        <p:spPr>
          <a:xfrm>
            <a:off x="8281572" y="3811730"/>
            <a:ext cx="3074608" cy="2404619"/>
          </a:xfrm>
          <a:prstGeom prst="rect">
            <a:avLst/>
          </a:prstGeom>
          <a:ln>
            <a:solidFill>
              <a:srgbClr val="0072C6"/>
            </a:solidFill>
          </a:ln>
        </p:spPr>
      </p:pic>
      <p:sp>
        <p:nvSpPr>
          <p:cNvPr id="20" name="TextBox 19"/>
          <p:cNvSpPr txBox="1"/>
          <p:nvPr/>
        </p:nvSpPr>
        <p:spPr>
          <a:xfrm>
            <a:off x="8233066" y="6216349"/>
            <a:ext cx="3285415"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Equipment Dashboard</a:t>
            </a:r>
          </a:p>
        </p:txBody>
      </p:sp>
      <p:pic>
        <p:nvPicPr>
          <p:cNvPr id="21" name="Picture 20"/>
          <p:cNvPicPr>
            <a:picLocks noChangeAspect="1"/>
          </p:cNvPicPr>
          <p:nvPr/>
        </p:nvPicPr>
        <p:blipFill>
          <a:blip r:embed="rId3"/>
          <a:stretch>
            <a:fillRect/>
          </a:stretch>
        </p:blipFill>
        <p:spPr>
          <a:xfrm>
            <a:off x="8462264" y="3645449"/>
            <a:ext cx="3074608" cy="2404619"/>
          </a:xfrm>
          <a:prstGeom prst="rect">
            <a:avLst/>
          </a:prstGeom>
          <a:ln>
            <a:solidFill>
              <a:srgbClr val="0072C6"/>
            </a:solidFill>
          </a:ln>
        </p:spPr>
      </p:pic>
      <p:pic>
        <p:nvPicPr>
          <p:cNvPr id="24" name="Picture 23"/>
          <p:cNvPicPr>
            <a:picLocks noChangeAspect="1"/>
          </p:cNvPicPr>
          <p:nvPr/>
        </p:nvPicPr>
        <p:blipFill>
          <a:blip r:embed="rId3"/>
          <a:stretch>
            <a:fillRect/>
          </a:stretch>
        </p:blipFill>
        <p:spPr>
          <a:xfrm>
            <a:off x="8676733" y="3413872"/>
            <a:ext cx="3074608" cy="2404619"/>
          </a:xfrm>
          <a:prstGeom prst="rect">
            <a:avLst/>
          </a:prstGeom>
          <a:ln>
            <a:solidFill>
              <a:srgbClr val="0072C6"/>
            </a:solidFill>
          </a:ln>
        </p:spPr>
      </p:pic>
      <p:sp>
        <p:nvSpPr>
          <p:cNvPr id="25" name="Arrow: Bent 24"/>
          <p:cNvSpPr/>
          <p:nvPr/>
        </p:nvSpPr>
        <p:spPr bwMode="auto">
          <a:xfrm rot="16200000" flipH="1" flipV="1">
            <a:off x="7998510" y="2307442"/>
            <a:ext cx="686854" cy="1526007"/>
          </a:xfrm>
          <a:prstGeom prst="bentArrow">
            <a:avLst>
              <a:gd name="adj1" fmla="val 25000"/>
              <a:gd name="adj2" fmla="val 25827"/>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9C4981D5-703D-481F-B015-2BF7789A39C2}"/>
              </a:ext>
            </a:extLst>
          </p:cNvPr>
          <p:cNvPicPr>
            <a:picLocks noChangeAspect="1"/>
          </p:cNvPicPr>
          <p:nvPr/>
        </p:nvPicPr>
        <p:blipFill>
          <a:blip r:embed="rId4"/>
          <a:stretch>
            <a:fillRect/>
          </a:stretch>
        </p:blipFill>
        <p:spPr>
          <a:xfrm>
            <a:off x="323179" y="1304828"/>
            <a:ext cx="3242580" cy="1985951"/>
          </a:xfrm>
          <a:prstGeom prst="rect">
            <a:avLst/>
          </a:prstGeom>
          <a:ln>
            <a:solidFill>
              <a:schemeClr val="accent1"/>
            </a:solidFill>
          </a:ln>
        </p:spPr>
      </p:pic>
      <p:grpSp>
        <p:nvGrpSpPr>
          <p:cNvPr id="9" name="Group 8">
            <a:extLst>
              <a:ext uri="{FF2B5EF4-FFF2-40B4-BE49-F238E27FC236}">
                <a16:creationId xmlns:a16="http://schemas.microsoft.com/office/drawing/2014/main" id="{FE45DBA7-DE46-4408-A11C-DE4D67496CB1}"/>
              </a:ext>
            </a:extLst>
          </p:cNvPr>
          <p:cNvGrpSpPr/>
          <p:nvPr/>
        </p:nvGrpSpPr>
        <p:grpSpPr>
          <a:xfrm>
            <a:off x="3947443" y="2665069"/>
            <a:ext cx="3631490" cy="1960760"/>
            <a:chOff x="1965886" y="3720503"/>
            <a:chExt cx="4214346" cy="2152930"/>
          </a:xfrm>
        </p:grpSpPr>
        <p:pic>
          <p:nvPicPr>
            <p:cNvPr id="8" name="Picture 7">
              <a:extLst>
                <a:ext uri="{FF2B5EF4-FFF2-40B4-BE49-F238E27FC236}">
                  <a16:creationId xmlns:a16="http://schemas.microsoft.com/office/drawing/2014/main" id="{0E8B102F-6707-429D-831B-0D5F718189C0}"/>
                </a:ext>
              </a:extLst>
            </p:cNvPr>
            <p:cNvPicPr>
              <a:picLocks noChangeAspect="1"/>
            </p:cNvPicPr>
            <p:nvPr/>
          </p:nvPicPr>
          <p:blipFill>
            <a:blip r:embed="rId5"/>
            <a:stretch>
              <a:fillRect/>
            </a:stretch>
          </p:blipFill>
          <p:spPr>
            <a:xfrm>
              <a:off x="1965886" y="3923066"/>
              <a:ext cx="4026070" cy="1950367"/>
            </a:xfrm>
            <a:prstGeom prst="rect">
              <a:avLst/>
            </a:prstGeom>
            <a:ln>
              <a:solidFill>
                <a:schemeClr val="accent1"/>
              </a:solidFill>
            </a:ln>
          </p:spPr>
        </p:pic>
        <p:pic>
          <p:nvPicPr>
            <p:cNvPr id="26" name="Picture 25">
              <a:extLst>
                <a:ext uri="{FF2B5EF4-FFF2-40B4-BE49-F238E27FC236}">
                  <a16:creationId xmlns:a16="http://schemas.microsoft.com/office/drawing/2014/main" id="{C2E2CCB2-7367-4819-8DA0-59846C5FE6E3}"/>
                </a:ext>
              </a:extLst>
            </p:cNvPr>
            <p:cNvPicPr>
              <a:picLocks noChangeAspect="1"/>
            </p:cNvPicPr>
            <p:nvPr/>
          </p:nvPicPr>
          <p:blipFill>
            <a:blip r:embed="rId5"/>
            <a:stretch>
              <a:fillRect/>
            </a:stretch>
          </p:blipFill>
          <p:spPr>
            <a:xfrm>
              <a:off x="2154162" y="3720503"/>
              <a:ext cx="4026070" cy="1950367"/>
            </a:xfrm>
            <a:prstGeom prst="rect">
              <a:avLst/>
            </a:prstGeom>
            <a:ln>
              <a:solidFill>
                <a:schemeClr val="accent1"/>
              </a:solidFill>
            </a:ln>
          </p:spPr>
        </p:pic>
      </p:grpSp>
    </p:spTree>
    <p:extLst>
      <p:ext uri="{BB962C8B-B14F-4D97-AF65-F5344CB8AC3E}">
        <p14:creationId xmlns:p14="http://schemas.microsoft.com/office/powerpoint/2010/main" val="33528683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70410" y="291102"/>
            <a:ext cx="11504430" cy="899665"/>
          </a:xfrm>
        </p:spPr>
        <p:txBody>
          <a:bodyPr/>
          <a:lstStyle/>
          <a:p>
            <a:r>
              <a:rPr lang="en-US" altLang="zh-TW" dirty="0"/>
              <a:t>Company Dashboards</a:t>
            </a:r>
            <a:endParaRPr lang="zh-TW" altLang="en-US" dirty="0"/>
          </a:p>
        </p:txBody>
      </p:sp>
      <p:sp>
        <p:nvSpPr>
          <p:cNvPr id="14" name="TextBox 13"/>
          <p:cNvSpPr txBox="1"/>
          <p:nvPr/>
        </p:nvSpPr>
        <p:spPr>
          <a:xfrm>
            <a:off x="1298648" y="4971729"/>
            <a:ext cx="3329907" cy="63605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Company Dashboard</a:t>
            </a:r>
          </a:p>
        </p:txBody>
      </p:sp>
      <p:sp>
        <p:nvSpPr>
          <p:cNvPr id="17" name="TextBox 16"/>
          <p:cNvSpPr txBox="1"/>
          <p:nvPr/>
        </p:nvSpPr>
        <p:spPr>
          <a:xfrm>
            <a:off x="5959783" y="1190496"/>
            <a:ext cx="5640149" cy="2465248"/>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Real-Time</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The board be created automatically at the company provisioning flow.  </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All company-level widgets be assigned into the board as well.</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There are 8 company-level widgets available now.</a:t>
            </a:r>
            <a:endParaRPr lang="en-US" altLang="zh-TW" kern="0" dirty="0">
              <a:solidFill>
                <a:schemeClr val="tx1">
                  <a:lumMod val="50000"/>
                </a:schemeClr>
              </a:solidFill>
              <a:latin typeface="Segoe UI Light"/>
            </a:endParaRPr>
          </a:p>
        </p:txBody>
      </p:sp>
      <p:sp>
        <p:nvSpPr>
          <p:cNvPr id="19" name="TextBox 18"/>
          <p:cNvSpPr txBox="1"/>
          <p:nvPr/>
        </p:nvSpPr>
        <p:spPr>
          <a:xfrm>
            <a:off x="5959783" y="3805419"/>
            <a:ext cx="5729162" cy="259759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b="1" kern="0" dirty="0">
                <a:solidFill>
                  <a:schemeClr val="tx1">
                    <a:lumMod val="50000"/>
                  </a:schemeClr>
                </a:solidFill>
                <a:latin typeface="Segoe UI Light"/>
              </a:rPr>
              <a:t>What you need/can to do are:</a:t>
            </a:r>
            <a:endParaRPr lang="en-US" altLang="zh-TW" sz="2000" b="1" kern="0" dirty="0">
              <a:solidFill>
                <a:schemeClr val="tx1">
                  <a:lumMod val="50000"/>
                </a:schemeClr>
              </a:solidFill>
              <a:latin typeface="Segoe UI Light"/>
            </a:endParaRP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Define </a:t>
            </a:r>
            <a:r>
              <a:rPr lang="en-US" altLang="zh-TW" sz="2000" b="1" kern="0" dirty="0">
                <a:solidFill>
                  <a:srgbClr val="FF0000"/>
                </a:solidFill>
                <a:latin typeface="Segoe UI Light"/>
              </a:rPr>
              <a:t>[Title]</a:t>
            </a:r>
            <a:r>
              <a:rPr lang="en-US" altLang="zh-TW" sz="2000" kern="0" dirty="0">
                <a:solidFill>
                  <a:schemeClr val="tx1">
                    <a:lumMod val="50000"/>
                  </a:schemeClr>
                </a:solidFill>
                <a:latin typeface="Segoe UI Light"/>
              </a:rPr>
              <a:t> on each Widgets  </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Define </a:t>
            </a:r>
            <a:r>
              <a:rPr lang="en-US" altLang="zh-TW" sz="2000" b="1" kern="0" dirty="0">
                <a:solidFill>
                  <a:srgbClr val="FF0000"/>
                </a:solidFill>
                <a:latin typeface="Segoe UI Light"/>
              </a:rPr>
              <a:t>Size</a:t>
            </a:r>
            <a:r>
              <a:rPr lang="en-US" altLang="zh-TW" sz="2000" kern="0" dirty="0">
                <a:solidFill>
                  <a:schemeClr val="tx1">
                    <a:lumMod val="50000"/>
                  </a:schemeClr>
                </a:solidFill>
                <a:latin typeface="Segoe UI Light"/>
              </a:rPr>
              <a:t> and </a:t>
            </a:r>
            <a:r>
              <a:rPr lang="en-US" altLang="zh-TW" sz="2000" b="1" kern="0" dirty="0">
                <a:solidFill>
                  <a:srgbClr val="FF0000"/>
                </a:solidFill>
                <a:latin typeface="Segoe UI Light"/>
              </a:rPr>
              <a:t>Location</a:t>
            </a:r>
            <a:r>
              <a:rPr lang="en-US" altLang="zh-TW" sz="2000" kern="0" dirty="0">
                <a:solidFill>
                  <a:schemeClr val="tx1">
                    <a:lumMod val="50000"/>
                  </a:schemeClr>
                </a:solidFill>
                <a:latin typeface="Segoe UI Light"/>
              </a:rPr>
              <a:t> on each Widgets</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Drop any Widgets from board if you feel non-sense</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Add any Widgets back to board if you feel good to have</a:t>
            </a:r>
            <a:endParaRPr lang="en-US" altLang="zh-TW" kern="0" dirty="0">
              <a:solidFill>
                <a:schemeClr val="tx1">
                  <a:lumMod val="50000"/>
                </a:schemeClr>
              </a:solidFill>
              <a:latin typeface="Segoe UI Light"/>
            </a:endParaRPr>
          </a:p>
        </p:txBody>
      </p:sp>
      <p:sp>
        <p:nvSpPr>
          <p:cNvPr id="11" name="Oval 10">
            <a:extLst>
              <a:ext uri="{FF2B5EF4-FFF2-40B4-BE49-F238E27FC236}">
                <a16:creationId xmlns:a16="http://schemas.microsoft.com/office/drawing/2014/main" id="{0CB67379-E796-409A-9B1C-BF6F0B0560D5}"/>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2" name="TextBox 11">
            <a:extLst>
              <a:ext uri="{FF2B5EF4-FFF2-40B4-BE49-F238E27FC236}">
                <a16:creationId xmlns:a16="http://schemas.microsoft.com/office/drawing/2014/main" id="{2C8B4181-F28D-4528-A6F2-BCA23CDB4E3B}"/>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13" name="TextBox 12">
            <a:extLst>
              <a:ext uri="{FF2B5EF4-FFF2-40B4-BE49-F238E27FC236}">
                <a16:creationId xmlns:a16="http://schemas.microsoft.com/office/drawing/2014/main" id="{A444E69D-05A7-48CF-A0D3-841D4EF6FE56}"/>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pic>
        <p:nvPicPr>
          <p:cNvPr id="15" name="Picture 14">
            <a:extLst>
              <a:ext uri="{FF2B5EF4-FFF2-40B4-BE49-F238E27FC236}">
                <a16:creationId xmlns:a16="http://schemas.microsoft.com/office/drawing/2014/main" id="{DBCF1683-C498-452B-8732-5590BBA2C8EA}"/>
              </a:ext>
            </a:extLst>
          </p:cNvPr>
          <p:cNvPicPr>
            <a:picLocks noChangeAspect="1"/>
          </p:cNvPicPr>
          <p:nvPr/>
        </p:nvPicPr>
        <p:blipFill>
          <a:blip r:embed="rId3"/>
          <a:stretch>
            <a:fillRect/>
          </a:stretch>
        </p:blipFill>
        <p:spPr>
          <a:xfrm>
            <a:off x="474390" y="2141879"/>
            <a:ext cx="4819779" cy="2829850"/>
          </a:xfrm>
          <a:prstGeom prst="rect">
            <a:avLst/>
          </a:prstGeom>
          <a:ln>
            <a:solidFill>
              <a:schemeClr val="accent1"/>
            </a:solidFill>
          </a:ln>
        </p:spPr>
      </p:pic>
    </p:spTree>
    <p:extLst>
      <p:ext uri="{BB962C8B-B14F-4D97-AF65-F5344CB8AC3E}">
        <p14:creationId xmlns:p14="http://schemas.microsoft.com/office/powerpoint/2010/main" val="20791287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2273" y="1563411"/>
            <a:ext cx="8846376" cy="5294589"/>
          </a:xfrm>
          <a:prstGeom prst="rect">
            <a:avLst/>
          </a:prstGeom>
        </p:spPr>
      </p:pic>
      <p:sp>
        <p:nvSpPr>
          <p:cNvPr id="2" name="Title 1"/>
          <p:cNvSpPr>
            <a:spLocks noGrp="1"/>
          </p:cNvSpPr>
          <p:nvPr>
            <p:ph type="title"/>
          </p:nvPr>
        </p:nvSpPr>
        <p:spPr/>
        <p:txBody>
          <a:bodyPr/>
          <a:lstStyle/>
          <a:p>
            <a:r>
              <a:rPr lang="en-US" altLang="zh-TW" dirty="0"/>
              <a:t>Company Level Widget Catalog</a:t>
            </a:r>
            <a:endParaRPr lang="zh-TW" altLang="en-US" dirty="0"/>
          </a:p>
        </p:txBody>
      </p:sp>
      <p:sp>
        <p:nvSpPr>
          <p:cNvPr id="4" name="TextBox 3"/>
          <p:cNvSpPr txBox="1"/>
          <p:nvPr/>
        </p:nvSpPr>
        <p:spPr>
          <a:xfrm>
            <a:off x="277091" y="920444"/>
            <a:ext cx="5052152" cy="461665"/>
          </a:xfrm>
          <a:prstGeom prst="rect">
            <a:avLst/>
          </a:prstGeom>
          <a:solidFill>
            <a:schemeClr val="bg1"/>
          </a:solidFill>
        </p:spPr>
        <p:txBody>
          <a:bodyPr wrap="none" rtlCol="0">
            <a:spAutoFit/>
          </a:bodyPr>
          <a:lstStyle/>
          <a:p>
            <a:r>
              <a:rPr lang="en-US" altLang="zh-TW" sz="2400" dirty="0">
                <a:solidFill>
                  <a:srgbClr val="FF0000"/>
                </a:solidFill>
              </a:rPr>
              <a:t>Setup / Widget Catalog – Company</a:t>
            </a:r>
            <a:endParaRPr lang="zh-TW" altLang="en-US" sz="2400" dirty="0">
              <a:solidFill>
                <a:srgbClr val="FF0000"/>
              </a:solidFill>
            </a:endParaRPr>
          </a:p>
        </p:txBody>
      </p:sp>
      <p:sp>
        <p:nvSpPr>
          <p:cNvPr id="5" name="Rectangle 4"/>
          <p:cNvSpPr/>
          <p:nvPr/>
        </p:nvSpPr>
        <p:spPr>
          <a:xfrm>
            <a:off x="2490109" y="2809348"/>
            <a:ext cx="922493" cy="29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Group 5"/>
          <p:cNvGrpSpPr/>
          <p:nvPr/>
        </p:nvGrpSpPr>
        <p:grpSpPr>
          <a:xfrm>
            <a:off x="1965186" y="2703216"/>
            <a:ext cx="451033" cy="544722"/>
            <a:chOff x="5370125" y="932273"/>
            <a:chExt cx="451033" cy="544722"/>
          </a:xfrm>
        </p:grpSpPr>
        <p:sp>
          <p:nvSpPr>
            <p:cNvPr id="7" name="Oval 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9" name="Rectangle 8"/>
          <p:cNvSpPr/>
          <p:nvPr/>
        </p:nvSpPr>
        <p:spPr>
          <a:xfrm>
            <a:off x="6915606" y="5036128"/>
            <a:ext cx="992503" cy="3210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Group 9"/>
          <p:cNvGrpSpPr/>
          <p:nvPr/>
        </p:nvGrpSpPr>
        <p:grpSpPr>
          <a:xfrm>
            <a:off x="6372248" y="4929996"/>
            <a:ext cx="487902" cy="544722"/>
            <a:chOff x="5351690" y="932273"/>
            <a:chExt cx="487902" cy="544722"/>
          </a:xfrm>
        </p:grpSpPr>
        <p:sp>
          <p:nvSpPr>
            <p:cNvPr id="11" name="Oval 10"/>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16" name="Oval 15">
            <a:extLst>
              <a:ext uri="{FF2B5EF4-FFF2-40B4-BE49-F238E27FC236}">
                <a16:creationId xmlns:a16="http://schemas.microsoft.com/office/drawing/2014/main" id="{2701F39D-60EB-4323-AEE4-FD2008E344B7}"/>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7" name="TextBox 16">
            <a:extLst>
              <a:ext uri="{FF2B5EF4-FFF2-40B4-BE49-F238E27FC236}">
                <a16:creationId xmlns:a16="http://schemas.microsoft.com/office/drawing/2014/main" id="{9226E1C4-1301-4EB3-8241-FA5DF93B7FCF}"/>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21" name="TextBox 20">
            <a:extLst>
              <a:ext uri="{FF2B5EF4-FFF2-40B4-BE49-F238E27FC236}">
                <a16:creationId xmlns:a16="http://schemas.microsoft.com/office/drawing/2014/main" id="{A50B992E-E9E2-4607-9A95-60C8A35385FE}"/>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spTree>
    <p:extLst>
      <p:ext uri="{BB962C8B-B14F-4D97-AF65-F5344CB8AC3E}">
        <p14:creationId xmlns:p14="http://schemas.microsoft.com/office/powerpoint/2010/main" val="36808424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Company Level Widget Catalog</a:t>
            </a:r>
            <a:endParaRPr lang="zh-TW" altLang="en-US" dirty="0"/>
          </a:p>
        </p:txBody>
      </p:sp>
      <p:sp>
        <p:nvSpPr>
          <p:cNvPr id="4" name="TextBox 3"/>
          <p:cNvSpPr txBox="1"/>
          <p:nvPr/>
        </p:nvSpPr>
        <p:spPr>
          <a:xfrm>
            <a:off x="277091" y="920444"/>
            <a:ext cx="4967194" cy="461665"/>
          </a:xfrm>
          <a:prstGeom prst="rect">
            <a:avLst/>
          </a:prstGeom>
          <a:solidFill>
            <a:schemeClr val="bg1"/>
          </a:solidFill>
        </p:spPr>
        <p:txBody>
          <a:bodyPr wrap="none" rtlCol="0">
            <a:spAutoFit/>
          </a:bodyPr>
          <a:lstStyle/>
          <a:p>
            <a:r>
              <a:rPr lang="en-US" altLang="zh-TW" sz="2400" dirty="0">
                <a:solidFill>
                  <a:srgbClr val="FF0000"/>
                </a:solidFill>
              </a:rPr>
              <a:t>Setup / Widget Catalog - Company</a:t>
            </a:r>
            <a:endParaRPr lang="zh-TW" altLang="en-US" sz="2400" dirty="0">
              <a:solidFill>
                <a:srgbClr val="FF0000"/>
              </a:solidFill>
            </a:endParaRPr>
          </a:p>
        </p:txBody>
      </p:sp>
      <p:pic>
        <p:nvPicPr>
          <p:cNvPr id="22" name="Picture 21"/>
          <p:cNvPicPr>
            <a:picLocks noChangeAspect="1"/>
          </p:cNvPicPr>
          <p:nvPr/>
        </p:nvPicPr>
        <p:blipFill>
          <a:blip r:embed="rId3"/>
          <a:stretch>
            <a:fillRect/>
          </a:stretch>
        </p:blipFill>
        <p:spPr>
          <a:xfrm>
            <a:off x="354183" y="1668803"/>
            <a:ext cx="8085307" cy="1846252"/>
          </a:xfrm>
          <a:prstGeom prst="rect">
            <a:avLst/>
          </a:prstGeom>
        </p:spPr>
      </p:pic>
      <p:pic>
        <p:nvPicPr>
          <p:cNvPr id="23" name="Picture 22"/>
          <p:cNvPicPr>
            <a:picLocks noChangeAspect="1"/>
          </p:cNvPicPr>
          <p:nvPr/>
        </p:nvPicPr>
        <p:blipFill>
          <a:blip r:embed="rId4"/>
          <a:stretch>
            <a:fillRect/>
          </a:stretch>
        </p:blipFill>
        <p:spPr>
          <a:xfrm>
            <a:off x="354184" y="3789821"/>
            <a:ext cx="8085307" cy="1864745"/>
          </a:xfrm>
          <a:prstGeom prst="rect">
            <a:avLst/>
          </a:prstGeom>
        </p:spPr>
      </p:pic>
      <p:sp>
        <p:nvSpPr>
          <p:cNvPr id="24" name="TextBox 23"/>
          <p:cNvSpPr txBox="1"/>
          <p:nvPr/>
        </p:nvSpPr>
        <p:spPr>
          <a:xfrm>
            <a:off x="8681544" y="1668802"/>
            <a:ext cx="3193295" cy="1126420"/>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Change Title on each company level widget catalog.</a:t>
            </a:r>
            <a:endParaRPr lang="en-US" altLang="zh-TW" kern="0" dirty="0">
              <a:solidFill>
                <a:schemeClr val="tx1">
                  <a:lumMod val="50000"/>
                </a:schemeClr>
              </a:solidFill>
              <a:latin typeface="Segoe UI Light"/>
            </a:endParaRPr>
          </a:p>
        </p:txBody>
      </p:sp>
      <p:sp>
        <p:nvSpPr>
          <p:cNvPr id="10" name="Oval 9">
            <a:extLst>
              <a:ext uri="{FF2B5EF4-FFF2-40B4-BE49-F238E27FC236}">
                <a16:creationId xmlns:a16="http://schemas.microsoft.com/office/drawing/2014/main" id="{A0A6B068-899B-4762-BB3B-FE671CEC9FBE}"/>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1" name="TextBox 10">
            <a:extLst>
              <a:ext uri="{FF2B5EF4-FFF2-40B4-BE49-F238E27FC236}">
                <a16:creationId xmlns:a16="http://schemas.microsoft.com/office/drawing/2014/main" id="{F928C19E-CE88-4862-A360-B85299E41325}"/>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12" name="TextBox 11">
            <a:extLst>
              <a:ext uri="{FF2B5EF4-FFF2-40B4-BE49-F238E27FC236}">
                <a16:creationId xmlns:a16="http://schemas.microsoft.com/office/drawing/2014/main" id="{4135FD62-B314-4AFF-9032-FBFE7327963E}"/>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spTree>
    <p:extLst>
      <p:ext uri="{BB962C8B-B14F-4D97-AF65-F5344CB8AC3E}">
        <p14:creationId xmlns:p14="http://schemas.microsoft.com/office/powerpoint/2010/main" val="261419105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10" y="83284"/>
            <a:ext cx="11504430" cy="899665"/>
          </a:xfrm>
        </p:spPr>
        <p:txBody>
          <a:bodyPr/>
          <a:lstStyle/>
          <a:p>
            <a:r>
              <a:rPr lang="en-US" altLang="zh-TW" dirty="0"/>
              <a:t>Show Company Dashboard</a:t>
            </a:r>
            <a:endParaRPr lang="zh-TW" altLang="en-US" dirty="0"/>
          </a:p>
        </p:txBody>
      </p:sp>
      <p:sp>
        <p:nvSpPr>
          <p:cNvPr id="4" name="TextBox 3"/>
          <p:cNvSpPr txBox="1"/>
          <p:nvPr/>
        </p:nvSpPr>
        <p:spPr>
          <a:xfrm>
            <a:off x="277091" y="712626"/>
            <a:ext cx="4135171" cy="461665"/>
          </a:xfrm>
          <a:prstGeom prst="rect">
            <a:avLst/>
          </a:prstGeom>
          <a:solidFill>
            <a:schemeClr val="bg1"/>
          </a:solidFill>
        </p:spPr>
        <p:txBody>
          <a:bodyPr wrap="none" rtlCol="0">
            <a:spAutoFit/>
          </a:bodyPr>
          <a:lstStyle/>
          <a:p>
            <a:r>
              <a:rPr lang="en-US" altLang="zh-TW" sz="2400" dirty="0">
                <a:solidFill>
                  <a:srgbClr val="FF0000"/>
                </a:solidFill>
              </a:rPr>
              <a:t>Dashboard / Company Board</a:t>
            </a:r>
            <a:endParaRPr lang="zh-TW" altLang="en-US" sz="2400" dirty="0">
              <a:solidFill>
                <a:srgbClr val="FF0000"/>
              </a:solidFill>
            </a:endParaRPr>
          </a:p>
        </p:txBody>
      </p:sp>
      <p:sp>
        <p:nvSpPr>
          <p:cNvPr id="8" name="Oval 7">
            <a:extLst>
              <a:ext uri="{FF2B5EF4-FFF2-40B4-BE49-F238E27FC236}">
                <a16:creationId xmlns:a16="http://schemas.microsoft.com/office/drawing/2014/main" id="{E34729DC-E082-43ED-92D6-8DBE97D893A2}"/>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 name="TextBox 8">
            <a:extLst>
              <a:ext uri="{FF2B5EF4-FFF2-40B4-BE49-F238E27FC236}">
                <a16:creationId xmlns:a16="http://schemas.microsoft.com/office/drawing/2014/main" id="{9C321B33-A980-4339-92DC-F8B81365ED56}"/>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10" name="TextBox 9">
            <a:extLst>
              <a:ext uri="{FF2B5EF4-FFF2-40B4-BE49-F238E27FC236}">
                <a16:creationId xmlns:a16="http://schemas.microsoft.com/office/drawing/2014/main" id="{43880787-B7ED-4079-96DB-C5C984D3B0AF}"/>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pic>
        <p:nvPicPr>
          <p:cNvPr id="11" name="Picture 10">
            <a:extLst>
              <a:ext uri="{FF2B5EF4-FFF2-40B4-BE49-F238E27FC236}">
                <a16:creationId xmlns:a16="http://schemas.microsoft.com/office/drawing/2014/main" id="{1A6FC606-F528-424D-A638-545AFF3AA1B7}"/>
              </a:ext>
            </a:extLst>
          </p:cNvPr>
          <p:cNvPicPr>
            <a:picLocks noChangeAspect="1"/>
          </p:cNvPicPr>
          <p:nvPr/>
        </p:nvPicPr>
        <p:blipFill>
          <a:blip r:embed="rId3"/>
          <a:stretch>
            <a:fillRect/>
          </a:stretch>
        </p:blipFill>
        <p:spPr>
          <a:xfrm>
            <a:off x="1377454" y="1471187"/>
            <a:ext cx="9515061" cy="5045279"/>
          </a:xfrm>
          <a:prstGeom prst="rect">
            <a:avLst/>
          </a:prstGeom>
          <a:ln>
            <a:solidFill>
              <a:schemeClr val="accent1"/>
            </a:solidFill>
          </a:ln>
        </p:spPr>
      </p:pic>
    </p:spTree>
    <p:extLst>
      <p:ext uri="{BB962C8B-B14F-4D97-AF65-F5344CB8AC3E}">
        <p14:creationId xmlns:p14="http://schemas.microsoft.com/office/powerpoint/2010/main" val="39016946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11601" y="5659411"/>
            <a:ext cx="11526949" cy="705663"/>
          </a:xfrm>
          <a:prstGeom prst="rect">
            <a:avLst/>
          </a:prstGeom>
          <a:solidFill>
            <a:srgbClr val="0072C6"/>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764" kern="0" dirty="0">
                <a:solidFill>
                  <a:prstClr val="white"/>
                </a:solidFill>
                <a:latin typeface="Segoe UI Semibold" panose="020B0702040204020203" pitchFamily="34" charset="0"/>
                <a:cs typeface="Segoe UI Semibold" panose="020B0702040204020203" pitchFamily="34" charset="0"/>
              </a:rPr>
              <a:t>Connectivity &amp; Internet of Things &amp; Cloud</a:t>
            </a:r>
          </a:p>
        </p:txBody>
      </p:sp>
      <p:sp>
        <p:nvSpPr>
          <p:cNvPr id="27" name="Rectangle 26"/>
          <p:cNvSpPr/>
          <p:nvPr/>
        </p:nvSpPr>
        <p:spPr>
          <a:xfrm>
            <a:off x="211601" y="4885715"/>
            <a:ext cx="11526948" cy="705663"/>
          </a:xfrm>
          <a:prstGeom prst="rect">
            <a:avLst/>
          </a:prstGeom>
          <a:solidFill>
            <a:srgbClr val="0072C6"/>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764" kern="0" dirty="0">
                <a:solidFill>
                  <a:prstClr val="white"/>
                </a:solidFill>
                <a:latin typeface="Segoe UI Semibold" panose="020B0702040204020203" pitchFamily="34" charset="0"/>
                <a:cs typeface="Segoe UI Semibold" panose="020B0702040204020203" pitchFamily="34" charset="0"/>
              </a:rPr>
              <a:t>Man – Machine – Material - Method</a:t>
            </a:r>
          </a:p>
        </p:txBody>
      </p:sp>
      <p:sp>
        <p:nvSpPr>
          <p:cNvPr id="28" name="Rectangle 27"/>
          <p:cNvSpPr/>
          <p:nvPr/>
        </p:nvSpPr>
        <p:spPr>
          <a:xfrm>
            <a:off x="211601" y="4112019"/>
            <a:ext cx="11526948" cy="705663"/>
          </a:xfrm>
          <a:prstGeom prst="rect">
            <a:avLst/>
          </a:prstGeom>
          <a:solidFill>
            <a:srgbClr val="0072C6"/>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endParaRPr lang="en-US" sz="1960" kern="0" dirty="0">
              <a:solidFill>
                <a:prstClr val="white"/>
              </a:solidFill>
              <a:latin typeface="Segoe UI Semibold" panose="020B0702040204020203" pitchFamily="34" charset="0"/>
              <a:cs typeface="Segoe UI Semibold" panose="020B0702040204020203" pitchFamily="34" charset="0"/>
            </a:endParaRPr>
          </a:p>
        </p:txBody>
      </p:sp>
      <p:sp>
        <p:nvSpPr>
          <p:cNvPr id="29" name="Rectangle 28"/>
          <p:cNvSpPr/>
          <p:nvPr/>
        </p:nvSpPr>
        <p:spPr>
          <a:xfrm>
            <a:off x="330315" y="4200227"/>
            <a:ext cx="1493652" cy="529247"/>
          </a:xfrm>
          <a:prstGeom prst="rect">
            <a:avLst/>
          </a:prstGeom>
          <a:solidFill>
            <a:srgbClr val="505050">
              <a:lumMod val="60000"/>
              <a:lumOff val="4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Cyber-Physical Systems (CPS)</a:t>
            </a:r>
          </a:p>
        </p:txBody>
      </p:sp>
      <p:sp>
        <p:nvSpPr>
          <p:cNvPr id="30" name="Rectangle 29"/>
          <p:cNvSpPr/>
          <p:nvPr/>
        </p:nvSpPr>
        <p:spPr>
          <a:xfrm>
            <a:off x="1962960" y="4200227"/>
            <a:ext cx="1493652" cy="529247"/>
          </a:xfrm>
          <a:prstGeom prst="rect">
            <a:avLst/>
          </a:prstGeom>
          <a:solidFill>
            <a:srgbClr val="505050">
              <a:lumMod val="60000"/>
              <a:lumOff val="4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Autonomous Robots</a:t>
            </a:r>
          </a:p>
        </p:txBody>
      </p:sp>
      <p:sp>
        <p:nvSpPr>
          <p:cNvPr id="31" name="Rectangle 30"/>
          <p:cNvSpPr/>
          <p:nvPr/>
        </p:nvSpPr>
        <p:spPr>
          <a:xfrm>
            <a:off x="5228250" y="4200227"/>
            <a:ext cx="1493652" cy="529247"/>
          </a:xfrm>
          <a:prstGeom prst="rect">
            <a:avLst/>
          </a:prstGeom>
          <a:solidFill>
            <a:srgbClr val="505050">
              <a:lumMod val="60000"/>
              <a:lumOff val="4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Additive Manufacturing</a:t>
            </a:r>
          </a:p>
        </p:txBody>
      </p:sp>
      <p:sp>
        <p:nvSpPr>
          <p:cNvPr id="32" name="Rectangle 31"/>
          <p:cNvSpPr/>
          <p:nvPr/>
        </p:nvSpPr>
        <p:spPr>
          <a:xfrm>
            <a:off x="6860896" y="4200227"/>
            <a:ext cx="1493652" cy="529247"/>
          </a:xfrm>
          <a:prstGeom prst="rect">
            <a:avLst/>
          </a:prstGeom>
          <a:solidFill>
            <a:srgbClr val="505050">
              <a:lumMod val="60000"/>
              <a:lumOff val="4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Big Data &amp; Analytics / ML</a:t>
            </a:r>
          </a:p>
        </p:txBody>
      </p:sp>
      <p:sp>
        <p:nvSpPr>
          <p:cNvPr id="33" name="Rectangle 32"/>
          <p:cNvSpPr/>
          <p:nvPr/>
        </p:nvSpPr>
        <p:spPr>
          <a:xfrm>
            <a:off x="8493541" y="4200227"/>
            <a:ext cx="1493652" cy="529247"/>
          </a:xfrm>
          <a:prstGeom prst="rect">
            <a:avLst/>
          </a:prstGeom>
          <a:solidFill>
            <a:srgbClr val="505050">
              <a:lumMod val="60000"/>
              <a:lumOff val="4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Augmented Reality</a:t>
            </a:r>
          </a:p>
        </p:txBody>
      </p:sp>
      <p:sp>
        <p:nvSpPr>
          <p:cNvPr id="34" name="Rectangle 33"/>
          <p:cNvSpPr/>
          <p:nvPr/>
        </p:nvSpPr>
        <p:spPr>
          <a:xfrm>
            <a:off x="10126184" y="4200227"/>
            <a:ext cx="1493652" cy="529247"/>
          </a:xfrm>
          <a:prstGeom prst="rect">
            <a:avLst/>
          </a:prstGeom>
          <a:solidFill>
            <a:srgbClr val="505050">
              <a:lumMod val="60000"/>
              <a:lumOff val="4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Mobile Devices/Apps</a:t>
            </a:r>
          </a:p>
        </p:txBody>
      </p:sp>
      <p:sp>
        <p:nvSpPr>
          <p:cNvPr id="35" name="Rectangle 34"/>
          <p:cNvSpPr/>
          <p:nvPr/>
        </p:nvSpPr>
        <p:spPr>
          <a:xfrm>
            <a:off x="3595605" y="4200227"/>
            <a:ext cx="1493652" cy="529247"/>
          </a:xfrm>
          <a:prstGeom prst="rect">
            <a:avLst/>
          </a:prstGeom>
          <a:solidFill>
            <a:srgbClr val="505050">
              <a:lumMod val="60000"/>
              <a:lumOff val="4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Intelligent Products</a:t>
            </a:r>
          </a:p>
        </p:txBody>
      </p:sp>
      <p:sp>
        <p:nvSpPr>
          <p:cNvPr id="36" name="Oval 35"/>
          <p:cNvSpPr/>
          <p:nvPr/>
        </p:nvSpPr>
        <p:spPr>
          <a:xfrm>
            <a:off x="51172" y="1444549"/>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Plug-and-Play Factory</a:t>
            </a:r>
          </a:p>
        </p:txBody>
      </p:sp>
      <p:sp>
        <p:nvSpPr>
          <p:cNvPr id="37" name="Oval 36"/>
          <p:cNvSpPr/>
          <p:nvPr/>
        </p:nvSpPr>
        <p:spPr>
          <a:xfrm>
            <a:off x="9948773" y="2771026"/>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Seamless Supply &amp; Value Chain Integration</a:t>
            </a:r>
          </a:p>
        </p:txBody>
      </p:sp>
      <p:sp>
        <p:nvSpPr>
          <p:cNvPr id="38" name="Oval 37"/>
          <p:cNvSpPr/>
          <p:nvPr/>
        </p:nvSpPr>
        <p:spPr>
          <a:xfrm>
            <a:off x="9948773" y="1444549"/>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Embedded Digital Product Memory</a:t>
            </a:r>
          </a:p>
        </p:txBody>
      </p:sp>
      <p:sp>
        <p:nvSpPr>
          <p:cNvPr id="39" name="Oval 38"/>
          <p:cNvSpPr/>
          <p:nvPr/>
        </p:nvSpPr>
        <p:spPr>
          <a:xfrm>
            <a:off x="2030692" y="2771026"/>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Parts-controlled Production Process</a:t>
            </a:r>
          </a:p>
        </p:txBody>
      </p:sp>
      <p:sp>
        <p:nvSpPr>
          <p:cNvPr id="40" name="Oval 39"/>
          <p:cNvSpPr/>
          <p:nvPr/>
        </p:nvSpPr>
        <p:spPr>
          <a:xfrm>
            <a:off x="4010213" y="1444549"/>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Predictive Maintenance</a:t>
            </a:r>
          </a:p>
        </p:txBody>
      </p:sp>
      <p:sp>
        <p:nvSpPr>
          <p:cNvPr id="41" name="Oval 40"/>
          <p:cNvSpPr/>
          <p:nvPr/>
        </p:nvSpPr>
        <p:spPr>
          <a:xfrm>
            <a:off x="51172" y="2771026"/>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„Factory as a Service“</a:t>
            </a:r>
          </a:p>
        </p:txBody>
      </p:sp>
      <p:sp>
        <p:nvSpPr>
          <p:cNvPr id="42" name="Oval 41"/>
          <p:cNvSpPr/>
          <p:nvPr/>
        </p:nvSpPr>
        <p:spPr>
          <a:xfrm>
            <a:off x="7969254" y="1444549"/>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Automated Parts Ordering &amp; Delivery</a:t>
            </a:r>
          </a:p>
        </p:txBody>
      </p:sp>
      <p:sp>
        <p:nvSpPr>
          <p:cNvPr id="43" name="Oval 42"/>
          <p:cNvSpPr/>
          <p:nvPr/>
        </p:nvSpPr>
        <p:spPr>
          <a:xfrm>
            <a:off x="7969254" y="2771026"/>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a:solidFill>
                  <a:prstClr val="white"/>
                </a:solidFill>
                <a:latin typeface="Segoe UI"/>
              </a:rPr>
              <a:t>Seamless Integration of Planning </a:t>
            </a:r>
            <a:r>
              <a:rPr lang="en-US" sz="1568" kern="0" dirty="0">
                <a:solidFill>
                  <a:prstClr val="white"/>
                </a:solidFill>
                <a:latin typeface="Segoe UI"/>
              </a:rPr>
              <a:t>&amp; Production</a:t>
            </a:r>
          </a:p>
        </p:txBody>
      </p:sp>
      <p:sp>
        <p:nvSpPr>
          <p:cNvPr id="44" name="Oval 43"/>
          <p:cNvSpPr/>
          <p:nvPr/>
        </p:nvSpPr>
        <p:spPr>
          <a:xfrm>
            <a:off x="5989733" y="2771026"/>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Human-Robot Collaboration</a:t>
            </a:r>
          </a:p>
        </p:txBody>
      </p:sp>
      <p:sp>
        <p:nvSpPr>
          <p:cNvPr id="45" name="Oval 44"/>
          <p:cNvSpPr/>
          <p:nvPr/>
        </p:nvSpPr>
        <p:spPr>
          <a:xfrm>
            <a:off x="2030692" y="1444549"/>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Real-time Product &amp; Parts Tracking</a:t>
            </a:r>
          </a:p>
        </p:txBody>
      </p:sp>
      <p:sp>
        <p:nvSpPr>
          <p:cNvPr id="46" name="Oval 45"/>
          <p:cNvSpPr/>
          <p:nvPr/>
        </p:nvSpPr>
        <p:spPr>
          <a:xfrm>
            <a:off x="4010213" y="2771026"/>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Self-optimizing Production</a:t>
            </a:r>
          </a:p>
        </p:txBody>
      </p:sp>
      <p:sp>
        <p:nvSpPr>
          <p:cNvPr id="47" name="Oval 46"/>
          <p:cNvSpPr/>
          <p:nvPr/>
        </p:nvSpPr>
        <p:spPr>
          <a:xfrm>
            <a:off x="5989733" y="1444549"/>
            <a:ext cx="1940571" cy="1107522"/>
          </a:xfrm>
          <a:prstGeom prst="ellipse">
            <a:avLst/>
          </a:prstGeom>
          <a:solidFill>
            <a:srgbClr val="00BCF2">
              <a:lumMod val="50000"/>
            </a:srgbClr>
          </a:solidFill>
          <a:ln w="25400" cap="flat" cmpd="sng" algn="ctr">
            <a:noFill/>
            <a:prstDash val="soli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896118">
              <a:defRPr/>
            </a:pPr>
            <a:r>
              <a:rPr lang="en-US" sz="1568" kern="0" dirty="0">
                <a:solidFill>
                  <a:prstClr val="white"/>
                </a:solidFill>
                <a:latin typeface="Segoe UI"/>
              </a:rPr>
              <a:t>On-demand Assistance (based on AR/VR)</a:t>
            </a:r>
          </a:p>
        </p:txBody>
      </p:sp>
      <p:sp>
        <p:nvSpPr>
          <p:cNvPr id="48" name="Title 1"/>
          <p:cNvSpPr>
            <a:spLocks noGrp="1"/>
          </p:cNvSpPr>
          <p:nvPr>
            <p:ph type="title"/>
          </p:nvPr>
        </p:nvSpPr>
        <p:spPr>
          <a:xfrm>
            <a:off x="269240" y="289511"/>
            <a:ext cx="11655840" cy="899665"/>
          </a:xfrm>
        </p:spPr>
        <p:txBody>
          <a:bodyPr>
            <a:normAutofit/>
          </a:bodyPr>
          <a:lstStyle/>
          <a:p>
            <a:r>
              <a:rPr lang="en-US" altLang="zh-TW" dirty="0"/>
              <a:t>Industry 4.0 – Manufacture</a:t>
            </a:r>
            <a:endParaRPr lang="en-US" dirty="0"/>
          </a:p>
        </p:txBody>
      </p:sp>
    </p:spTree>
    <p:extLst>
      <p:ext uri="{BB962C8B-B14F-4D97-AF65-F5344CB8AC3E}">
        <p14:creationId xmlns:p14="http://schemas.microsoft.com/office/powerpoint/2010/main" val="3795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500"/>
                                        <p:tgtEl>
                                          <p:spTgt spid="42"/>
                                        </p:tgtEl>
                                      </p:cBhvr>
                                    </p:animEffect>
                                  </p:childTnLst>
                                </p:cTn>
                              </p:par>
                            </p:childTnLst>
                          </p:cTn>
                        </p:par>
                        <p:par>
                          <p:cTn id="97" fill="hold">
                            <p:stCondLst>
                              <p:cond delay="2500"/>
                            </p:stCondLst>
                            <p:childTnLst>
                              <p:par>
                                <p:cTn id="98" presetID="10" presetClass="entr" presetSubtype="0"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70410" y="291102"/>
            <a:ext cx="11504430" cy="899665"/>
          </a:xfrm>
        </p:spPr>
        <p:txBody>
          <a:bodyPr/>
          <a:lstStyle/>
          <a:p>
            <a:r>
              <a:rPr lang="en-US" altLang="zh-TW" dirty="0"/>
              <a:t>Factory Dashboards</a:t>
            </a:r>
            <a:endParaRPr lang="zh-TW" altLang="en-US" dirty="0"/>
          </a:p>
        </p:txBody>
      </p:sp>
      <p:sp>
        <p:nvSpPr>
          <p:cNvPr id="15" name="TextBox 14"/>
          <p:cNvSpPr txBox="1"/>
          <p:nvPr/>
        </p:nvSpPr>
        <p:spPr>
          <a:xfrm>
            <a:off x="1439565" y="5043343"/>
            <a:ext cx="3161859"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Factories Dashboard</a:t>
            </a:r>
          </a:p>
        </p:txBody>
      </p:sp>
      <p:sp>
        <p:nvSpPr>
          <p:cNvPr id="17" name="TextBox 16"/>
          <p:cNvSpPr txBox="1"/>
          <p:nvPr/>
        </p:nvSpPr>
        <p:spPr>
          <a:xfrm>
            <a:off x="5959784" y="1165217"/>
            <a:ext cx="5640149" cy="2465248"/>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Real-Time</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The board be created automatically when you define a new Factory on Admin Console.  </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All Factory-level widgets be assigned into the board as well.</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There are 9 Factory-level widgets available now.</a:t>
            </a:r>
            <a:endParaRPr lang="en-US" altLang="zh-TW" kern="0" dirty="0">
              <a:solidFill>
                <a:schemeClr val="tx1">
                  <a:lumMod val="50000"/>
                </a:schemeClr>
              </a:solidFill>
              <a:latin typeface="Segoe UI Light"/>
            </a:endParaRPr>
          </a:p>
        </p:txBody>
      </p:sp>
      <p:sp>
        <p:nvSpPr>
          <p:cNvPr id="19" name="TextBox 18"/>
          <p:cNvSpPr txBox="1"/>
          <p:nvPr/>
        </p:nvSpPr>
        <p:spPr>
          <a:xfrm>
            <a:off x="5959784" y="3744526"/>
            <a:ext cx="5729162" cy="259759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b="1" kern="0" dirty="0">
                <a:solidFill>
                  <a:schemeClr val="tx1">
                    <a:lumMod val="50000"/>
                  </a:schemeClr>
                </a:solidFill>
                <a:latin typeface="Segoe UI Light"/>
              </a:rPr>
              <a:t>What you need/can to do are:</a:t>
            </a:r>
            <a:endParaRPr lang="en-US" altLang="zh-TW" sz="2000" b="1" kern="0" dirty="0">
              <a:solidFill>
                <a:schemeClr val="tx1">
                  <a:lumMod val="50000"/>
                </a:schemeClr>
              </a:solidFill>
              <a:latin typeface="Segoe UI Light"/>
            </a:endParaRP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Define </a:t>
            </a:r>
            <a:r>
              <a:rPr lang="en-US" altLang="zh-TW" sz="2000" b="1" kern="0" dirty="0">
                <a:solidFill>
                  <a:srgbClr val="FF0000"/>
                </a:solidFill>
                <a:latin typeface="Segoe UI Light"/>
              </a:rPr>
              <a:t>[Title]</a:t>
            </a:r>
            <a:r>
              <a:rPr lang="en-US" altLang="zh-TW" sz="2000" kern="0" dirty="0">
                <a:solidFill>
                  <a:schemeClr val="tx1">
                    <a:lumMod val="50000"/>
                  </a:schemeClr>
                </a:solidFill>
                <a:latin typeface="Segoe UI Light"/>
              </a:rPr>
              <a:t> on each Widgets  </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Define </a:t>
            </a:r>
            <a:r>
              <a:rPr lang="en-US" altLang="zh-TW" sz="2000" b="1" kern="0" dirty="0">
                <a:solidFill>
                  <a:srgbClr val="FF0000"/>
                </a:solidFill>
                <a:latin typeface="Segoe UI Light"/>
              </a:rPr>
              <a:t>Size</a:t>
            </a:r>
            <a:r>
              <a:rPr lang="en-US" altLang="zh-TW" sz="2000" kern="0" dirty="0">
                <a:solidFill>
                  <a:schemeClr val="tx1">
                    <a:lumMod val="50000"/>
                  </a:schemeClr>
                </a:solidFill>
                <a:latin typeface="Segoe UI Light"/>
              </a:rPr>
              <a:t> and </a:t>
            </a:r>
            <a:r>
              <a:rPr lang="en-US" altLang="zh-TW" sz="2000" b="1" kern="0" dirty="0">
                <a:solidFill>
                  <a:srgbClr val="FF0000"/>
                </a:solidFill>
                <a:latin typeface="Segoe UI Light"/>
              </a:rPr>
              <a:t>Location</a:t>
            </a:r>
            <a:r>
              <a:rPr lang="en-US" altLang="zh-TW" sz="2000" kern="0" dirty="0">
                <a:solidFill>
                  <a:schemeClr val="tx1">
                    <a:lumMod val="50000"/>
                  </a:schemeClr>
                </a:solidFill>
                <a:latin typeface="Segoe UI Light"/>
              </a:rPr>
              <a:t> on each Widgets</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Drop any Widgets from board if you feel non-sense</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Add any Widgets back to </a:t>
            </a:r>
            <a:r>
              <a:rPr lang="en-US" altLang="zh-TW" sz="2000" kern="0" dirty="0" err="1">
                <a:solidFill>
                  <a:schemeClr val="tx1">
                    <a:lumMod val="50000"/>
                  </a:schemeClr>
                </a:solidFill>
                <a:latin typeface="Segoe UI Light"/>
              </a:rPr>
              <a:t>borad</a:t>
            </a:r>
            <a:r>
              <a:rPr lang="en-US" altLang="zh-TW" sz="2000" kern="0" dirty="0">
                <a:solidFill>
                  <a:schemeClr val="tx1">
                    <a:lumMod val="50000"/>
                  </a:schemeClr>
                </a:solidFill>
                <a:latin typeface="Segoe UI Light"/>
              </a:rPr>
              <a:t> if you feel good to have</a:t>
            </a:r>
            <a:endParaRPr lang="en-US" altLang="zh-TW" kern="0" dirty="0">
              <a:solidFill>
                <a:schemeClr val="tx1">
                  <a:lumMod val="50000"/>
                </a:schemeClr>
              </a:solidFill>
              <a:latin typeface="Segoe UI Light"/>
            </a:endParaRPr>
          </a:p>
        </p:txBody>
      </p:sp>
      <p:sp>
        <p:nvSpPr>
          <p:cNvPr id="14" name="Oval 13">
            <a:extLst>
              <a:ext uri="{FF2B5EF4-FFF2-40B4-BE49-F238E27FC236}">
                <a16:creationId xmlns:a16="http://schemas.microsoft.com/office/drawing/2014/main" id="{764356C2-C50F-42B4-92F5-3D0DC91CD85C}"/>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6" name="TextBox 15">
            <a:extLst>
              <a:ext uri="{FF2B5EF4-FFF2-40B4-BE49-F238E27FC236}">
                <a16:creationId xmlns:a16="http://schemas.microsoft.com/office/drawing/2014/main" id="{BC2F45E9-7898-4CC6-B942-B0BC9CFE471C}"/>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20" name="TextBox 19">
            <a:extLst>
              <a:ext uri="{FF2B5EF4-FFF2-40B4-BE49-F238E27FC236}">
                <a16:creationId xmlns:a16="http://schemas.microsoft.com/office/drawing/2014/main" id="{425E83A9-8150-4C0C-B973-61877AA71D67}"/>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grpSp>
        <p:nvGrpSpPr>
          <p:cNvPr id="21" name="Group 20">
            <a:extLst>
              <a:ext uri="{FF2B5EF4-FFF2-40B4-BE49-F238E27FC236}">
                <a16:creationId xmlns:a16="http://schemas.microsoft.com/office/drawing/2014/main" id="{07BD3569-8BD3-4AA2-A776-438B529D9DA9}"/>
              </a:ext>
            </a:extLst>
          </p:cNvPr>
          <p:cNvGrpSpPr/>
          <p:nvPr/>
        </p:nvGrpSpPr>
        <p:grpSpPr>
          <a:xfrm>
            <a:off x="344416" y="1584413"/>
            <a:ext cx="5340461" cy="3375514"/>
            <a:chOff x="1965886" y="3720503"/>
            <a:chExt cx="4214346" cy="2152930"/>
          </a:xfrm>
        </p:grpSpPr>
        <p:pic>
          <p:nvPicPr>
            <p:cNvPr id="24" name="Picture 23">
              <a:extLst>
                <a:ext uri="{FF2B5EF4-FFF2-40B4-BE49-F238E27FC236}">
                  <a16:creationId xmlns:a16="http://schemas.microsoft.com/office/drawing/2014/main" id="{E4CD7533-67C1-49F6-9462-34756E76216E}"/>
                </a:ext>
              </a:extLst>
            </p:cNvPr>
            <p:cNvPicPr>
              <a:picLocks noChangeAspect="1"/>
            </p:cNvPicPr>
            <p:nvPr/>
          </p:nvPicPr>
          <p:blipFill>
            <a:blip r:embed="rId3"/>
            <a:stretch>
              <a:fillRect/>
            </a:stretch>
          </p:blipFill>
          <p:spPr>
            <a:xfrm>
              <a:off x="1965886" y="3923066"/>
              <a:ext cx="4026070" cy="1950367"/>
            </a:xfrm>
            <a:prstGeom prst="rect">
              <a:avLst/>
            </a:prstGeom>
            <a:ln>
              <a:solidFill>
                <a:schemeClr val="accent1"/>
              </a:solidFill>
            </a:ln>
          </p:spPr>
        </p:pic>
        <p:pic>
          <p:nvPicPr>
            <p:cNvPr id="25" name="Picture 24">
              <a:extLst>
                <a:ext uri="{FF2B5EF4-FFF2-40B4-BE49-F238E27FC236}">
                  <a16:creationId xmlns:a16="http://schemas.microsoft.com/office/drawing/2014/main" id="{498EA06F-6E43-4376-BDD9-3F393C76F96F}"/>
                </a:ext>
              </a:extLst>
            </p:cNvPr>
            <p:cNvPicPr>
              <a:picLocks noChangeAspect="1"/>
            </p:cNvPicPr>
            <p:nvPr/>
          </p:nvPicPr>
          <p:blipFill>
            <a:blip r:embed="rId3"/>
            <a:stretch>
              <a:fillRect/>
            </a:stretch>
          </p:blipFill>
          <p:spPr>
            <a:xfrm>
              <a:off x="2154162" y="3720503"/>
              <a:ext cx="4026070" cy="1950367"/>
            </a:xfrm>
            <a:prstGeom prst="rect">
              <a:avLst/>
            </a:prstGeom>
            <a:ln>
              <a:solidFill>
                <a:schemeClr val="accent1"/>
              </a:solidFill>
            </a:ln>
          </p:spPr>
        </p:pic>
      </p:grpSp>
    </p:spTree>
    <p:extLst>
      <p:ext uri="{BB962C8B-B14F-4D97-AF65-F5344CB8AC3E}">
        <p14:creationId xmlns:p14="http://schemas.microsoft.com/office/powerpoint/2010/main" val="50136242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8589" y="1382109"/>
            <a:ext cx="8466867" cy="5364234"/>
          </a:xfrm>
          <a:prstGeom prst="rect">
            <a:avLst/>
          </a:prstGeom>
        </p:spPr>
      </p:pic>
      <p:sp>
        <p:nvSpPr>
          <p:cNvPr id="2" name="Title 1"/>
          <p:cNvSpPr>
            <a:spLocks noGrp="1"/>
          </p:cNvSpPr>
          <p:nvPr>
            <p:ph type="title"/>
          </p:nvPr>
        </p:nvSpPr>
        <p:spPr/>
        <p:txBody>
          <a:bodyPr/>
          <a:lstStyle/>
          <a:p>
            <a:r>
              <a:rPr lang="en-US" altLang="zh-TW" dirty="0"/>
              <a:t>Setup Up Factory Board</a:t>
            </a:r>
            <a:endParaRPr lang="zh-TW" altLang="en-US" dirty="0"/>
          </a:p>
        </p:txBody>
      </p:sp>
      <p:sp>
        <p:nvSpPr>
          <p:cNvPr id="4" name="TextBox 3"/>
          <p:cNvSpPr txBox="1"/>
          <p:nvPr/>
        </p:nvSpPr>
        <p:spPr>
          <a:xfrm>
            <a:off x="277091" y="920444"/>
            <a:ext cx="4693977" cy="461665"/>
          </a:xfrm>
          <a:prstGeom prst="rect">
            <a:avLst/>
          </a:prstGeom>
          <a:solidFill>
            <a:schemeClr val="bg1"/>
          </a:solidFill>
        </p:spPr>
        <p:txBody>
          <a:bodyPr wrap="none" rtlCol="0">
            <a:spAutoFit/>
          </a:bodyPr>
          <a:lstStyle/>
          <a:p>
            <a:r>
              <a:rPr lang="en-US" altLang="zh-TW" sz="2400" dirty="0">
                <a:solidFill>
                  <a:srgbClr val="FF0000"/>
                </a:solidFill>
              </a:rPr>
              <a:t>Setup / Widget Catalog – Factory</a:t>
            </a:r>
            <a:endParaRPr lang="zh-TW" altLang="en-US" sz="2400" dirty="0">
              <a:solidFill>
                <a:srgbClr val="FF0000"/>
              </a:solidFill>
            </a:endParaRPr>
          </a:p>
        </p:txBody>
      </p:sp>
      <p:sp>
        <p:nvSpPr>
          <p:cNvPr id="5" name="Rectangle 4"/>
          <p:cNvSpPr/>
          <p:nvPr/>
        </p:nvSpPr>
        <p:spPr>
          <a:xfrm>
            <a:off x="2298856" y="2651239"/>
            <a:ext cx="922493" cy="29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Group 5"/>
          <p:cNvGrpSpPr/>
          <p:nvPr/>
        </p:nvGrpSpPr>
        <p:grpSpPr>
          <a:xfrm>
            <a:off x="1773933" y="2545107"/>
            <a:ext cx="451033" cy="544722"/>
            <a:chOff x="5370125" y="932273"/>
            <a:chExt cx="451033" cy="544722"/>
          </a:xfrm>
        </p:grpSpPr>
        <p:sp>
          <p:nvSpPr>
            <p:cNvPr id="7" name="Oval 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chemeClr val="bg1"/>
                  </a:solidFill>
                  <a:effectLst/>
                  <a:uLnTx/>
                  <a:uFillTx/>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9" name="Rectangle 8"/>
          <p:cNvSpPr/>
          <p:nvPr/>
        </p:nvSpPr>
        <p:spPr>
          <a:xfrm>
            <a:off x="6582216" y="4988815"/>
            <a:ext cx="992503" cy="248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Group 9"/>
          <p:cNvGrpSpPr/>
          <p:nvPr/>
        </p:nvGrpSpPr>
        <p:grpSpPr>
          <a:xfrm>
            <a:off x="6038858" y="4882683"/>
            <a:ext cx="487902" cy="544722"/>
            <a:chOff x="5351690" y="932273"/>
            <a:chExt cx="487902" cy="544722"/>
          </a:xfrm>
        </p:grpSpPr>
        <p:sp>
          <p:nvSpPr>
            <p:cNvPr id="11" name="Oval 10"/>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16" name="Oval 15">
            <a:extLst>
              <a:ext uri="{FF2B5EF4-FFF2-40B4-BE49-F238E27FC236}">
                <a16:creationId xmlns:a16="http://schemas.microsoft.com/office/drawing/2014/main" id="{46E10340-FEA5-4743-8BB7-E4084E4145A6}"/>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7" name="TextBox 16">
            <a:extLst>
              <a:ext uri="{FF2B5EF4-FFF2-40B4-BE49-F238E27FC236}">
                <a16:creationId xmlns:a16="http://schemas.microsoft.com/office/drawing/2014/main" id="{3CA2BFCB-55D6-4BE8-A318-B516AEFEC794}"/>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18" name="TextBox 17">
            <a:extLst>
              <a:ext uri="{FF2B5EF4-FFF2-40B4-BE49-F238E27FC236}">
                <a16:creationId xmlns:a16="http://schemas.microsoft.com/office/drawing/2014/main" id="{902EC8DC-7B5B-4354-BF60-D000E9C565BA}"/>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spTree>
    <p:extLst>
      <p:ext uri="{BB962C8B-B14F-4D97-AF65-F5344CB8AC3E}">
        <p14:creationId xmlns:p14="http://schemas.microsoft.com/office/powerpoint/2010/main" val="310989325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Company Level Widget Catalog</a:t>
            </a:r>
            <a:endParaRPr lang="zh-TW" altLang="en-US" dirty="0"/>
          </a:p>
        </p:txBody>
      </p:sp>
      <p:sp>
        <p:nvSpPr>
          <p:cNvPr id="4" name="TextBox 3"/>
          <p:cNvSpPr txBox="1"/>
          <p:nvPr/>
        </p:nvSpPr>
        <p:spPr>
          <a:xfrm>
            <a:off x="277091" y="920444"/>
            <a:ext cx="4663521" cy="461665"/>
          </a:xfrm>
          <a:prstGeom prst="rect">
            <a:avLst/>
          </a:prstGeom>
          <a:solidFill>
            <a:schemeClr val="bg1"/>
          </a:solidFill>
        </p:spPr>
        <p:txBody>
          <a:bodyPr wrap="none" rtlCol="0">
            <a:spAutoFit/>
          </a:bodyPr>
          <a:lstStyle/>
          <a:p>
            <a:r>
              <a:rPr lang="en-US" altLang="zh-TW" sz="2400" dirty="0">
                <a:solidFill>
                  <a:srgbClr val="FF0000"/>
                </a:solidFill>
              </a:rPr>
              <a:t>Setup / Widget Catalog - Factory</a:t>
            </a:r>
            <a:endParaRPr lang="zh-TW" altLang="en-US" sz="2400" dirty="0">
              <a:solidFill>
                <a:srgbClr val="FF0000"/>
              </a:solidFill>
            </a:endParaRPr>
          </a:p>
        </p:txBody>
      </p:sp>
      <p:sp>
        <p:nvSpPr>
          <p:cNvPr id="24" name="TextBox 23"/>
          <p:cNvSpPr txBox="1"/>
          <p:nvPr/>
        </p:nvSpPr>
        <p:spPr>
          <a:xfrm>
            <a:off x="8681544" y="1668802"/>
            <a:ext cx="3193295" cy="1126420"/>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Change Title on each factory level widget catalog.</a:t>
            </a:r>
            <a:endParaRPr lang="en-US" altLang="zh-TW" kern="0" dirty="0">
              <a:solidFill>
                <a:schemeClr val="tx1">
                  <a:lumMod val="50000"/>
                </a:schemeClr>
              </a:solidFill>
              <a:latin typeface="Segoe UI Light"/>
            </a:endParaRPr>
          </a:p>
        </p:txBody>
      </p:sp>
      <p:pic>
        <p:nvPicPr>
          <p:cNvPr id="3" name="Picture 2"/>
          <p:cNvPicPr>
            <a:picLocks noChangeAspect="1"/>
          </p:cNvPicPr>
          <p:nvPr/>
        </p:nvPicPr>
        <p:blipFill>
          <a:blip r:embed="rId3"/>
          <a:stretch>
            <a:fillRect/>
          </a:stretch>
        </p:blipFill>
        <p:spPr>
          <a:xfrm>
            <a:off x="370410" y="1585249"/>
            <a:ext cx="8311134" cy="1943146"/>
          </a:xfrm>
          <a:prstGeom prst="rect">
            <a:avLst/>
          </a:prstGeom>
        </p:spPr>
      </p:pic>
      <p:sp>
        <p:nvSpPr>
          <p:cNvPr id="11" name="TextBox 10"/>
          <p:cNvSpPr txBox="1"/>
          <p:nvPr/>
        </p:nvSpPr>
        <p:spPr>
          <a:xfrm>
            <a:off x="1012203" y="3879548"/>
            <a:ext cx="8211310" cy="1551151"/>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000" kern="0" dirty="0">
                <a:solidFill>
                  <a:schemeClr val="tx1">
                    <a:lumMod val="50000"/>
                  </a:schemeClr>
                </a:solidFill>
                <a:latin typeface="Segoe UI Light"/>
              </a:rPr>
              <a:t>Video URL support:</a:t>
            </a:r>
          </a:p>
          <a:p>
            <a:pPr marL="742950" lvl="1"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HLS Live Streaming</a:t>
            </a:r>
          </a:p>
          <a:p>
            <a:pPr marL="742950" lvl="1"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Mpeg-Dash Live Streaming</a:t>
            </a:r>
          </a:p>
          <a:p>
            <a:pPr marL="742950" lvl="1"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MP4, Progress Download Video Clip</a:t>
            </a:r>
          </a:p>
        </p:txBody>
      </p:sp>
      <p:sp>
        <p:nvSpPr>
          <p:cNvPr id="10" name="Oval 9">
            <a:extLst>
              <a:ext uri="{FF2B5EF4-FFF2-40B4-BE49-F238E27FC236}">
                <a16:creationId xmlns:a16="http://schemas.microsoft.com/office/drawing/2014/main" id="{04150816-9D8B-4839-8A7D-B545EA10C77D}"/>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2" name="TextBox 11">
            <a:extLst>
              <a:ext uri="{FF2B5EF4-FFF2-40B4-BE49-F238E27FC236}">
                <a16:creationId xmlns:a16="http://schemas.microsoft.com/office/drawing/2014/main" id="{2CDAB2B1-561A-4372-86ED-806FA1938DD0}"/>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13" name="TextBox 12">
            <a:extLst>
              <a:ext uri="{FF2B5EF4-FFF2-40B4-BE49-F238E27FC236}">
                <a16:creationId xmlns:a16="http://schemas.microsoft.com/office/drawing/2014/main" id="{13CAFEF0-7C1D-4D00-80A2-209B2BF42132}"/>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spTree>
    <p:extLst>
      <p:ext uri="{BB962C8B-B14F-4D97-AF65-F5344CB8AC3E}">
        <p14:creationId xmlns:p14="http://schemas.microsoft.com/office/powerpoint/2010/main" val="361966470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Factory Dashboard List</a:t>
            </a:r>
            <a:endParaRPr lang="zh-TW" altLang="en-US" dirty="0"/>
          </a:p>
        </p:txBody>
      </p:sp>
      <p:pic>
        <p:nvPicPr>
          <p:cNvPr id="3" name="Picture 2"/>
          <p:cNvPicPr>
            <a:picLocks noChangeAspect="1"/>
          </p:cNvPicPr>
          <p:nvPr/>
        </p:nvPicPr>
        <p:blipFill>
          <a:blip r:embed="rId3"/>
          <a:stretch>
            <a:fillRect/>
          </a:stretch>
        </p:blipFill>
        <p:spPr>
          <a:xfrm>
            <a:off x="643152" y="1906054"/>
            <a:ext cx="10958945" cy="3559761"/>
          </a:xfrm>
          <a:prstGeom prst="rect">
            <a:avLst/>
          </a:prstGeom>
        </p:spPr>
      </p:pic>
      <p:sp>
        <p:nvSpPr>
          <p:cNvPr id="4" name="TextBox 3"/>
          <p:cNvSpPr txBox="1"/>
          <p:nvPr/>
        </p:nvSpPr>
        <p:spPr>
          <a:xfrm>
            <a:off x="277091" y="959934"/>
            <a:ext cx="3823419" cy="461665"/>
          </a:xfrm>
          <a:prstGeom prst="rect">
            <a:avLst/>
          </a:prstGeom>
          <a:solidFill>
            <a:schemeClr val="bg1"/>
          </a:solidFill>
        </p:spPr>
        <p:txBody>
          <a:bodyPr wrap="none" rtlCol="0">
            <a:spAutoFit/>
          </a:bodyPr>
          <a:lstStyle/>
          <a:p>
            <a:r>
              <a:rPr lang="en-US" altLang="zh-TW" sz="2400" dirty="0">
                <a:solidFill>
                  <a:srgbClr val="FF0000"/>
                </a:solidFill>
              </a:rPr>
              <a:t>Dashboard / Factory Board</a:t>
            </a:r>
            <a:endParaRPr lang="zh-TW" altLang="en-US" sz="2400" dirty="0">
              <a:solidFill>
                <a:srgbClr val="FF0000"/>
              </a:solidFill>
            </a:endParaRPr>
          </a:p>
        </p:txBody>
      </p:sp>
      <p:sp>
        <p:nvSpPr>
          <p:cNvPr id="8" name="Oval 7">
            <a:extLst>
              <a:ext uri="{FF2B5EF4-FFF2-40B4-BE49-F238E27FC236}">
                <a16:creationId xmlns:a16="http://schemas.microsoft.com/office/drawing/2014/main" id="{733B2D14-D696-4536-AC51-5A7394818D86}"/>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9" name="TextBox 8">
            <a:extLst>
              <a:ext uri="{FF2B5EF4-FFF2-40B4-BE49-F238E27FC236}">
                <a16:creationId xmlns:a16="http://schemas.microsoft.com/office/drawing/2014/main" id="{6C199912-F2C3-4A2A-8E27-AE80A1727693}"/>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10" name="TextBox 9">
            <a:extLst>
              <a:ext uri="{FF2B5EF4-FFF2-40B4-BE49-F238E27FC236}">
                <a16:creationId xmlns:a16="http://schemas.microsoft.com/office/drawing/2014/main" id="{98A1D81D-77FE-46F1-B22A-BAD16296CEE3}"/>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spTree>
    <p:extLst>
      <p:ext uri="{BB962C8B-B14F-4D97-AF65-F5344CB8AC3E}">
        <p14:creationId xmlns:p14="http://schemas.microsoft.com/office/powerpoint/2010/main" val="164069827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10" y="83284"/>
            <a:ext cx="11504430" cy="899665"/>
          </a:xfrm>
        </p:spPr>
        <p:txBody>
          <a:bodyPr/>
          <a:lstStyle/>
          <a:p>
            <a:r>
              <a:rPr lang="en-US" altLang="zh-TW" dirty="0"/>
              <a:t>Show Factory Dashboard</a:t>
            </a:r>
            <a:endParaRPr lang="zh-TW" altLang="en-US" dirty="0"/>
          </a:p>
        </p:txBody>
      </p:sp>
      <p:sp>
        <p:nvSpPr>
          <p:cNvPr id="4" name="TextBox 3"/>
          <p:cNvSpPr txBox="1"/>
          <p:nvPr/>
        </p:nvSpPr>
        <p:spPr>
          <a:xfrm>
            <a:off x="277091" y="712626"/>
            <a:ext cx="3823419" cy="461665"/>
          </a:xfrm>
          <a:prstGeom prst="rect">
            <a:avLst/>
          </a:prstGeom>
          <a:solidFill>
            <a:schemeClr val="bg1"/>
          </a:solidFill>
        </p:spPr>
        <p:txBody>
          <a:bodyPr wrap="none" rtlCol="0">
            <a:spAutoFit/>
          </a:bodyPr>
          <a:lstStyle/>
          <a:p>
            <a:r>
              <a:rPr lang="en-US" altLang="zh-TW" sz="2400" dirty="0">
                <a:solidFill>
                  <a:srgbClr val="FF0000"/>
                </a:solidFill>
              </a:rPr>
              <a:t>Dashboard / Factory Board</a:t>
            </a:r>
            <a:endParaRPr lang="zh-TW" altLang="en-US" sz="2400" dirty="0">
              <a:solidFill>
                <a:srgbClr val="FF0000"/>
              </a:solidFill>
            </a:endParaRPr>
          </a:p>
        </p:txBody>
      </p:sp>
      <p:sp>
        <p:nvSpPr>
          <p:cNvPr id="9" name="Oval 8">
            <a:extLst>
              <a:ext uri="{FF2B5EF4-FFF2-40B4-BE49-F238E27FC236}">
                <a16:creationId xmlns:a16="http://schemas.microsoft.com/office/drawing/2014/main" id="{6C7E5228-EE17-4936-B7E8-A615A93AAC28}"/>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0" name="TextBox 9">
            <a:extLst>
              <a:ext uri="{FF2B5EF4-FFF2-40B4-BE49-F238E27FC236}">
                <a16:creationId xmlns:a16="http://schemas.microsoft.com/office/drawing/2014/main" id="{1B3BAC01-7F45-4364-B81B-76B7839FC34F}"/>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11" name="TextBox 10">
            <a:extLst>
              <a:ext uri="{FF2B5EF4-FFF2-40B4-BE49-F238E27FC236}">
                <a16:creationId xmlns:a16="http://schemas.microsoft.com/office/drawing/2014/main" id="{BEAFC546-B89A-48B0-9D7E-A1FE62D270ED}"/>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pic>
        <p:nvPicPr>
          <p:cNvPr id="12" name="Picture 11">
            <a:extLst>
              <a:ext uri="{FF2B5EF4-FFF2-40B4-BE49-F238E27FC236}">
                <a16:creationId xmlns:a16="http://schemas.microsoft.com/office/drawing/2014/main" id="{CD4E75A9-BADD-48AC-B68E-1E0ED086ED58}"/>
              </a:ext>
            </a:extLst>
          </p:cNvPr>
          <p:cNvPicPr>
            <a:picLocks noChangeAspect="1"/>
          </p:cNvPicPr>
          <p:nvPr/>
        </p:nvPicPr>
        <p:blipFill>
          <a:blip r:embed="rId3"/>
          <a:stretch>
            <a:fillRect/>
          </a:stretch>
        </p:blipFill>
        <p:spPr>
          <a:xfrm>
            <a:off x="1278907" y="1429092"/>
            <a:ext cx="9687435" cy="5091510"/>
          </a:xfrm>
          <a:prstGeom prst="rect">
            <a:avLst/>
          </a:prstGeom>
          <a:ln>
            <a:solidFill>
              <a:schemeClr val="accent1"/>
            </a:solidFill>
          </a:ln>
        </p:spPr>
      </p:pic>
    </p:spTree>
    <p:extLst>
      <p:ext uri="{BB962C8B-B14F-4D97-AF65-F5344CB8AC3E}">
        <p14:creationId xmlns:p14="http://schemas.microsoft.com/office/powerpoint/2010/main" val="262327530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70410" y="291102"/>
            <a:ext cx="11504430" cy="899665"/>
          </a:xfrm>
        </p:spPr>
        <p:txBody>
          <a:bodyPr/>
          <a:lstStyle/>
          <a:p>
            <a:r>
              <a:rPr lang="en-US" altLang="zh-TW" dirty="0"/>
              <a:t>Equipment Dashboards</a:t>
            </a:r>
            <a:endParaRPr lang="zh-TW" altLang="en-US" dirty="0"/>
          </a:p>
        </p:txBody>
      </p:sp>
      <p:pic>
        <p:nvPicPr>
          <p:cNvPr id="10" name="Picture 9"/>
          <p:cNvPicPr>
            <a:picLocks noChangeAspect="1"/>
          </p:cNvPicPr>
          <p:nvPr/>
        </p:nvPicPr>
        <p:blipFill>
          <a:blip r:embed="rId3"/>
          <a:stretch>
            <a:fillRect/>
          </a:stretch>
        </p:blipFill>
        <p:spPr>
          <a:xfrm>
            <a:off x="5743265" y="1554741"/>
            <a:ext cx="5686735" cy="4447536"/>
          </a:xfrm>
          <a:prstGeom prst="rect">
            <a:avLst/>
          </a:prstGeom>
          <a:ln>
            <a:solidFill>
              <a:srgbClr val="0072C6"/>
            </a:solidFill>
          </a:ln>
        </p:spPr>
      </p:pic>
      <p:sp>
        <p:nvSpPr>
          <p:cNvPr id="17" name="TextBox 16"/>
          <p:cNvSpPr txBox="1"/>
          <p:nvPr/>
        </p:nvSpPr>
        <p:spPr>
          <a:xfrm>
            <a:off x="7254921" y="6002277"/>
            <a:ext cx="3285415"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Equipment Dashboard</a:t>
            </a:r>
          </a:p>
        </p:txBody>
      </p:sp>
      <p:grpSp>
        <p:nvGrpSpPr>
          <p:cNvPr id="11" name="Group 10"/>
          <p:cNvGrpSpPr/>
          <p:nvPr/>
        </p:nvGrpSpPr>
        <p:grpSpPr>
          <a:xfrm>
            <a:off x="370410" y="1441915"/>
            <a:ext cx="2296590" cy="1361395"/>
            <a:chOff x="515859" y="1739787"/>
            <a:chExt cx="2296590" cy="1361395"/>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1" y="1739787"/>
              <a:ext cx="874653" cy="788973"/>
            </a:xfrm>
            <a:prstGeom prst="rect">
              <a:avLst/>
            </a:prstGeom>
          </p:spPr>
        </p:pic>
        <p:sp>
          <p:nvSpPr>
            <p:cNvPr id="20" name="TextBox 19"/>
            <p:cNvSpPr txBox="1"/>
            <p:nvPr/>
          </p:nvSpPr>
          <p:spPr>
            <a:xfrm>
              <a:off x="515859" y="2528760"/>
              <a:ext cx="2296590" cy="5724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000" kern="0" dirty="0">
                  <a:solidFill>
                    <a:schemeClr val="tx1">
                      <a:lumMod val="50000"/>
                    </a:schemeClr>
                  </a:solidFill>
                  <a:latin typeface="Segoe UI Light"/>
                </a:rPr>
                <a:t>Messages</a:t>
              </a:r>
            </a:p>
          </p:txBody>
        </p:sp>
      </p:gr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416" y="3462430"/>
            <a:ext cx="1274620" cy="1274620"/>
          </a:xfrm>
          <a:prstGeom prst="rect">
            <a:avLst/>
          </a:prstGeom>
          <a:ln>
            <a:solidFill>
              <a:srgbClr val="0072C6"/>
            </a:solidFill>
          </a:ln>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1044" y="3462430"/>
            <a:ext cx="1275824" cy="1275824"/>
          </a:xfrm>
          <a:prstGeom prst="rect">
            <a:avLst/>
          </a:prstGeom>
          <a:ln>
            <a:solidFill>
              <a:srgbClr val="0072C6"/>
            </a:solidFill>
          </a:ln>
        </p:spPr>
      </p:pic>
      <p:sp>
        <p:nvSpPr>
          <p:cNvPr id="21" name="Arrow: Bent 20"/>
          <p:cNvSpPr/>
          <p:nvPr/>
        </p:nvSpPr>
        <p:spPr bwMode="auto">
          <a:xfrm rot="10800000" flipH="1">
            <a:off x="873077" y="2844697"/>
            <a:ext cx="669331" cy="1281546"/>
          </a:xfrm>
          <a:prstGeom prst="bentArrow">
            <a:avLst>
              <a:gd name="adj1" fmla="val 30175"/>
              <a:gd name="adj2" fmla="val 25000"/>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Arrow: Bent 24"/>
          <p:cNvSpPr/>
          <p:nvPr/>
        </p:nvSpPr>
        <p:spPr bwMode="auto">
          <a:xfrm rot="10800000" flipH="1" flipV="1">
            <a:off x="3981389" y="2384210"/>
            <a:ext cx="1454726" cy="838199"/>
          </a:xfrm>
          <a:prstGeom prst="bentArrow">
            <a:avLst>
              <a:gd name="adj1" fmla="val 25000"/>
              <a:gd name="adj2" fmla="val 25827"/>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1545069" y="4730822"/>
            <a:ext cx="2851799" cy="627822"/>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altLang="zh-TW" sz="2400" kern="0" dirty="0">
                <a:solidFill>
                  <a:schemeClr val="tx1">
                    <a:lumMod val="50000"/>
                  </a:schemeClr>
                </a:solidFill>
                <a:latin typeface="Segoe UI Light"/>
              </a:rPr>
              <a:t>Widget Catalogs</a:t>
            </a:r>
          </a:p>
        </p:txBody>
      </p:sp>
      <p:grpSp>
        <p:nvGrpSpPr>
          <p:cNvPr id="30" name="Group 29"/>
          <p:cNvGrpSpPr/>
          <p:nvPr/>
        </p:nvGrpSpPr>
        <p:grpSpPr>
          <a:xfrm>
            <a:off x="394471" y="5342371"/>
            <a:ext cx="4592966" cy="1491003"/>
            <a:chOff x="644052" y="5201610"/>
            <a:chExt cx="4592966" cy="1491003"/>
          </a:xfrm>
        </p:grpSpPr>
        <p:sp>
          <p:nvSpPr>
            <p:cNvPr id="27" name="TextBox 26"/>
            <p:cNvSpPr txBox="1"/>
            <p:nvPr/>
          </p:nvSpPr>
          <p:spPr>
            <a:xfrm>
              <a:off x="644052" y="5649293"/>
              <a:ext cx="4592966" cy="1043320"/>
            </a:xfrm>
            <a:prstGeom prst="rect">
              <a:avLst/>
            </a:prstGeom>
            <a:solidFill>
              <a:schemeClr val="bg2">
                <a:lumMod val="75000"/>
              </a:schemeClr>
            </a:solid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You should define your own Widget Catalogs by message context and visual widget template.</a:t>
              </a:r>
              <a:endParaRPr kumimoji="0" lang="zh-TW" altLang="en-US" b="1" i="0" u="none" strike="noStrike" kern="0" cap="none" spc="0" normalizeH="0" baseline="0" noProof="0" dirty="0">
                <a:ln>
                  <a:noFill/>
                </a:ln>
                <a:solidFill>
                  <a:schemeClr val="bg1"/>
                </a:solidFill>
                <a:effectLst/>
                <a:uLnTx/>
                <a:uFillTx/>
                <a:latin typeface="Segoe UI Light"/>
              </a:endParaRPr>
            </a:p>
          </p:txBody>
        </p:sp>
        <p:sp>
          <p:nvSpPr>
            <p:cNvPr id="28" name="Rectangle 27"/>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sp>
        <p:nvSpPr>
          <p:cNvPr id="22" name="Oval 21">
            <a:extLst>
              <a:ext uri="{FF2B5EF4-FFF2-40B4-BE49-F238E27FC236}">
                <a16:creationId xmlns:a16="http://schemas.microsoft.com/office/drawing/2014/main" id="{6A5C134E-782B-46E6-AA0B-E63985AB98CB}"/>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3" name="TextBox 22">
            <a:extLst>
              <a:ext uri="{FF2B5EF4-FFF2-40B4-BE49-F238E27FC236}">
                <a16:creationId xmlns:a16="http://schemas.microsoft.com/office/drawing/2014/main" id="{B8BF51AB-1702-464A-93A5-82882E585D11}"/>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24" name="TextBox 23">
            <a:extLst>
              <a:ext uri="{FF2B5EF4-FFF2-40B4-BE49-F238E27FC236}">
                <a16:creationId xmlns:a16="http://schemas.microsoft.com/office/drawing/2014/main" id="{3512D1E6-C10A-422D-83CA-F40FE3E4B388}"/>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spTree>
    <p:extLst>
      <p:ext uri="{BB962C8B-B14F-4D97-AF65-F5344CB8AC3E}">
        <p14:creationId xmlns:p14="http://schemas.microsoft.com/office/powerpoint/2010/main" val="955013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70410" y="291102"/>
            <a:ext cx="11504430" cy="899665"/>
          </a:xfrm>
        </p:spPr>
        <p:txBody>
          <a:bodyPr/>
          <a:lstStyle/>
          <a:p>
            <a:r>
              <a:rPr lang="en-US" altLang="zh-TW" dirty="0"/>
              <a:t>Equipment Dashboards</a:t>
            </a:r>
            <a:endParaRPr lang="zh-TW" altLang="en-US" dirty="0"/>
          </a:p>
        </p:txBody>
      </p:sp>
      <p:sp>
        <p:nvSpPr>
          <p:cNvPr id="17" name="TextBox 16"/>
          <p:cNvSpPr txBox="1"/>
          <p:nvPr/>
        </p:nvSpPr>
        <p:spPr>
          <a:xfrm>
            <a:off x="5959784" y="1204547"/>
            <a:ext cx="5640149" cy="1834306"/>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Real-Time</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The board be binding on Equipment Class, and you shall define by your own.  </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There are 14 Equipment-level </a:t>
            </a:r>
            <a:r>
              <a:rPr lang="en-US" altLang="zh-TW" sz="2000" kern="0" dirty="0">
                <a:solidFill>
                  <a:srgbClr val="FF0000"/>
                </a:solidFill>
                <a:latin typeface="Segoe UI Light"/>
              </a:rPr>
              <a:t>widgets visual component</a:t>
            </a:r>
            <a:r>
              <a:rPr lang="en-US" altLang="zh-TW" sz="2000" kern="0" dirty="0">
                <a:solidFill>
                  <a:schemeClr val="tx1">
                    <a:lumMod val="50000"/>
                  </a:schemeClr>
                </a:solidFill>
                <a:latin typeface="Segoe UI Light"/>
              </a:rPr>
              <a:t> available now.</a:t>
            </a:r>
            <a:endParaRPr lang="en-US" altLang="zh-TW" kern="0" dirty="0">
              <a:solidFill>
                <a:schemeClr val="tx1">
                  <a:lumMod val="50000"/>
                </a:schemeClr>
              </a:solidFill>
              <a:latin typeface="Segoe UI Light"/>
            </a:endParaRPr>
          </a:p>
        </p:txBody>
      </p:sp>
      <p:sp>
        <p:nvSpPr>
          <p:cNvPr id="19" name="TextBox 18"/>
          <p:cNvSpPr txBox="1"/>
          <p:nvPr/>
        </p:nvSpPr>
        <p:spPr>
          <a:xfrm>
            <a:off x="5959784" y="3152914"/>
            <a:ext cx="5729162" cy="2320593"/>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b="1" kern="0" dirty="0">
                <a:solidFill>
                  <a:schemeClr val="tx1">
                    <a:lumMod val="50000"/>
                  </a:schemeClr>
                </a:solidFill>
                <a:latin typeface="Segoe UI Light"/>
              </a:rPr>
              <a:t>What you need/can to do are:</a:t>
            </a:r>
            <a:endParaRPr lang="en-US" altLang="zh-TW" sz="2000" b="1" kern="0" dirty="0">
              <a:solidFill>
                <a:schemeClr val="tx1">
                  <a:lumMod val="50000"/>
                </a:schemeClr>
              </a:solidFill>
              <a:latin typeface="Segoe UI Light"/>
            </a:endParaRP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Create your own </a:t>
            </a:r>
            <a:r>
              <a:rPr lang="en-US" altLang="zh-TW" sz="2000" kern="0" dirty="0">
                <a:solidFill>
                  <a:srgbClr val="FF0000"/>
                </a:solidFill>
                <a:latin typeface="Segoe UI Light"/>
              </a:rPr>
              <a:t>widgets</a:t>
            </a:r>
            <a:r>
              <a:rPr lang="en-US" altLang="zh-TW" sz="2000" kern="0" dirty="0">
                <a:solidFill>
                  <a:schemeClr val="tx1">
                    <a:lumMod val="50000"/>
                  </a:schemeClr>
                </a:solidFill>
                <a:latin typeface="Segoe UI Light"/>
              </a:rPr>
              <a:t> by business context  </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Select suitable widgets visual component and binding with </a:t>
            </a:r>
            <a:r>
              <a:rPr lang="en-US" altLang="zh-TW" sz="2000" kern="0" dirty="0">
                <a:solidFill>
                  <a:srgbClr val="FF0000"/>
                </a:solidFill>
                <a:latin typeface="Segoe UI Light"/>
              </a:rPr>
              <a:t>message schema</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Define </a:t>
            </a:r>
            <a:r>
              <a:rPr lang="en-US" altLang="zh-TW" b="1" kern="0" dirty="0">
                <a:solidFill>
                  <a:srgbClr val="FF0000"/>
                </a:solidFill>
                <a:latin typeface="Segoe UI Light"/>
              </a:rPr>
              <a:t>[Title] </a:t>
            </a:r>
            <a:r>
              <a:rPr lang="en-US" altLang="zh-TW" kern="0" dirty="0">
                <a:solidFill>
                  <a:schemeClr val="tx1">
                    <a:lumMod val="50000"/>
                  </a:schemeClr>
                </a:solidFill>
                <a:latin typeface="Segoe UI Light"/>
              </a:rPr>
              <a:t>and </a:t>
            </a:r>
            <a:r>
              <a:rPr lang="en-US" altLang="zh-TW" kern="0" dirty="0">
                <a:solidFill>
                  <a:srgbClr val="FF0000"/>
                </a:solidFill>
                <a:latin typeface="Segoe UI Light"/>
              </a:rPr>
              <a:t>[</a:t>
            </a:r>
            <a:r>
              <a:rPr lang="en-US" altLang="zh-TW" b="1" kern="0" dirty="0">
                <a:solidFill>
                  <a:srgbClr val="FF0000"/>
                </a:solidFill>
                <a:latin typeface="Segoe UI Light"/>
              </a:rPr>
              <a:t>meta-data]</a:t>
            </a:r>
            <a:r>
              <a:rPr lang="en-US" altLang="zh-TW" kern="0" dirty="0">
                <a:solidFill>
                  <a:schemeClr val="tx1">
                    <a:lumMod val="50000"/>
                  </a:schemeClr>
                </a:solidFill>
                <a:latin typeface="Segoe UI Light"/>
              </a:rPr>
              <a:t> on each Widgets  </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Define </a:t>
            </a:r>
            <a:r>
              <a:rPr lang="en-US" altLang="zh-TW" b="1" kern="0" dirty="0">
                <a:solidFill>
                  <a:srgbClr val="FF0000"/>
                </a:solidFill>
                <a:latin typeface="Segoe UI Light"/>
              </a:rPr>
              <a:t>Size</a:t>
            </a:r>
            <a:r>
              <a:rPr lang="en-US" altLang="zh-TW" kern="0" dirty="0">
                <a:solidFill>
                  <a:schemeClr val="tx1">
                    <a:lumMod val="50000"/>
                  </a:schemeClr>
                </a:solidFill>
                <a:latin typeface="Segoe UI Light"/>
              </a:rPr>
              <a:t> and </a:t>
            </a:r>
            <a:r>
              <a:rPr lang="en-US" altLang="zh-TW" b="1" kern="0" dirty="0">
                <a:solidFill>
                  <a:srgbClr val="FF0000"/>
                </a:solidFill>
                <a:latin typeface="Segoe UI Light"/>
              </a:rPr>
              <a:t>Location</a:t>
            </a:r>
            <a:r>
              <a:rPr lang="en-US" altLang="zh-TW" kern="0" dirty="0">
                <a:solidFill>
                  <a:schemeClr val="tx1">
                    <a:lumMod val="50000"/>
                  </a:schemeClr>
                </a:solidFill>
                <a:latin typeface="Segoe UI Light"/>
              </a:rPr>
              <a:t> on each Widgets</a:t>
            </a:r>
            <a:endParaRPr lang="en-US" altLang="zh-TW" kern="0" dirty="0">
              <a:solidFill>
                <a:srgbClr val="FF0000"/>
              </a:solidFill>
              <a:latin typeface="Segoe UI Light"/>
            </a:endParaRPr>
          </a:p>
        </p:txBody>
      </p:sp>
      <p:pic>
        <p:nvPicPr>
          <p:cNvPr id="14" name="Picture 13"/>
          <p:cNvPicPr>
            <a:picLocks noChangeAspect="1"/>
          </p:cNvPicPr>
          <p:nvPr/>
        </p:nvPicPr>
        <p:blipFill>
          <a:blip r:embed="rId3"/>
          <a:stretch>
            <a:fillRect/>
          </a:stretch>
        </p:blipFill>
        <p:spPr>
          <a:xfrm>
            <a:off x="370410" y="1480211"/>
            <a:ext cx="5249765" cy="4273226"/>
          </a:xfrm>
          <a:prstGeom prst="rect">
            <a:avLst/>
          </a:prstGeom>
          <a:ln>
            <a:solidFill>
              <a:srgbClr val="0072C6"/>
            </a:solidFill>
          </a:ln>
        </p:spPr>
      </p:pic>
      <p:sp>
        <p:nvSpPr>
          <p:cNvPr id="16" name="TextBox 15"/>
          <p:cNvSpPr txBox="1"/>
          <p:nvPr/>
        </p:nvSpPr>
        <p:spPr>
          <a:xfrm>
            <a:off x="1352584" y="5830643"/>
            <a:ext cx="3285415"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kern="0" dirty="0">
                <a:solidFill>
                  <a:schemeClr val="tx1">
                    <a:lumMod val="50000"/>
                  </a:schemeClr>
                </a:solidFill>
                <a:latin typeface="Segoe UI Light"/>
              </a:rPr>
              <a:t>Equipment Dashboard</a:t>
            </a:r>
          </a:p>
        </p:txBody>
      </p:sp>
      <p:sp>
        <p:nvSpPr>
          <p:cNvPr id="10" name="Oval 9">
            <a:extLst>
              <a:ext uri="{FF2B5EF4-FFF2-40B4-BE49-F238E27FC236}">
                <a16:creationId xmlns:a16="http://schemas.microsoft.com/office/drawing/2014/main" id="{6AF7C1F4-75CA-4F4D-A9D7-F536A28FC633}"/>
              </a:ext>
            </a:extLst>
          </p:cNvPr>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1" name="TextBox 10">
            <a:extLst>
              <a:ext uri="{FF2B5EF4-FFF2-40B4-BE49-F238E27FC236}">
                <a16:creationId xmlns:a16="http://schemas.microsoft.com/office/drawing/2014/main" id="{82B49AD6-769B-4BEC-8341-D39578DED2CF}"/>
              </a:ext>
            </a:extLst>
          </p:cNvPr>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12" name="TextBox 11">
            <a:extLst>
              <a:ext uri="{FF2B5EF4-FFF2-40B4-BE49-F238E27FC236}">
                <a16:creationId xmlns:a16="http://schemas.microsoft.com/office/drawing/2014/main" id="{226235FC-65E9-4D18-8C3A-BE2FD3675C6B}"/>
              </a:ext>
            </a:extLst>
          </p:cNvPr>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spTree>
    <p:extLst>
      <p:ext uri="{BB962C8B-B14F-4D97-AF65-F5344CB8AC3E}">
        <p14:creationId xmlns:p14="http://schemas.microsoft.com/office/powerpoint/2010/main" val="172889436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Equipment-Level Widget Visual Component</a:t>
            </a:r>
            <a:endParaRPr lang="zh-TW" altLang="en-US" dirty="0"/>
          </a:p>
        </p:txBody>
      </p:sp>
      <p:grpSp>
        <p:nvGrpSpPr>
          <p:cNvPr id="3" name="Group 2"/>
          <p:cNvGrpSpPr/>
          <p:nvPr/>
        </p:nvGrpSpPr>
        <p:grpSpPr>
          <a:xfrm>
            <a:off x="1784113" y="1400528"/>
            <a:ext cx="8641976" cy="1637556"/>
            <a:chOff x="956235" y="633503"/>
            <a:chExt cx="8641976" cy="1637556"/>
          </a:xfrm>
        </p:grpSpPr>
        <p:sp>
          <p:nvSpPr>
            <p:cNvPr id="5" name="Rectangle 4"/>
            <p:cNvSpPr/>
            <p:nvPr/>
          </p:nvSpPr>
          <p:spPr>
            <a:xfrm>
              <a:off x="956235" y="633506"/>
              <a:ext cx="2880659" cy="163755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Rectangle 5"/>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extBox 6"/>
            <p:cNvSpPr txBox="1"/>
            <p:nvPr/>
          </p:nvSpPr>
          <p:spPr>
            <a:xfrm>
              <a:off x="1588112" y="1221446"/>
              <a:ext cx="1464440" cy="461665"/>
            </a:xfrm>
            <a:prstGeom prst="rect">
              <a:avLst/>
            </a:prstGeom>
            <a:noFill/>
          </p:spPr>
          <p:txBody>
            <a:bodyPr wrap="none" rtlCol="0">
              <a:spAutoFit/>
            </a:bodyPr>
            <a:lstStyle/>
            <a:p>
              <a:r>
                <a:rPr lang="en-US" altLang="zh-TW" sz="2400" dirty="0">
                  <a:effectLst>
                    <a:outerShdw blurRad="38100" dist="38100" dir="2700000" algn="tl">
                      <a:srgbClr val="000000">
                        <a:alpha val="43137"/>
                      </a:srgbClr>
                    </a:outerShdw>
                  </a:effectLst>
                </a:rPr>
                <a:t>Basic Card</a:t>
              </a:r>
              <a:endParaRPr lang="zh-TW" altLang="en-US" sz="2400" dirty="0">
                <a:effectLst>
                  <a:outerShdw blurRad="38100" dist="38100" dir="2700000" algn="tl">
                    <a:srgbClr val="000000">
                      <a:alpha val="43137"/>
                    </a:srgbClr>
                  </a:outerShdw>
                </a:effectLst>
              </a:endParaRPr>
            </a:p>
          </p:txBody>
        </p:sp>
        <p:sp>
          <p:nvSpPr>
            <p:cNvPr id="8" name="Rectangle 7"/>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Group 15"/>
          <p:cNvGrpSpPr/>
          <p:nvPr/>
        </p:nvGrpSpPr>
        <p:grpSpPr>
          <a:xfrm>
            <a:off x="1784113" y="3143474"/>
            <a:ext cx="8641976" cy="1637556"/>
            <a:chOff x="1739153" y="3854813"/>
            <a:chExt cx="8641976" cy="1637556"/>
          </a:xfrm>
        </p:grpSpPr>
        <p:grpSp>
          <p:nvGrpSpPr>
            <p:cNvPr id="17" name="Group 16"/>
            <p:cNvGrpSpPr/>
            <p:nvPr/>
          </p:nvGrpSpPr>
          <p:grpSpPr>
            <a:xfrm>
              <a:off x="1739153" y="3854813"/>
              <a:ext cx="8641976" cy="1637556"/>
              <a:chOff x="956235" y="633503"/>
              <a:chExt cx="8641976" cy="1637556"/>
            </a:xfrm>
          </p:grpSpPr>
          <p:sp>
            <p:nvSpPr>
              <p:cNvPr id="19" name="Rectangle 18"/>
              <p:cNvSpPr/>
              <p:nvPr/>
            </p:nvSpPr>
            <p:spPr>
              <a:xfrm>
                <a:off x="956235" y="633506"/>
                <a:ext cx="2880659" cy="1637553"/>
              </a:xfrm>
              <a:prstGeom prst="rect">
                <a:avLst/>
              </a:prstGeom>
              <a:solidFill>
                <a:srgbClr val="FFC000">
                  <a:alpha val="31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Rectangle 19"/>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TextBox 20"/>
              <p:cNvSpPr txBox="1"/>
              <p:nvPr/>
            </p:nvSpPr>
            <p:spPr>
              <a:xfrm>
                <a:off x="1588112" y="1237583"/>
                <a:ext cx="1452642" cy="461665"/>
              </a:xfrm>
              <a:prstGeom prst="rect">
                <a:avLst/>
              </a:prstGeom>
              <a:noFill/>
            </p:spPr>
            <p:txBody>
              <a:bodyPr wrap="none" rtlCol="0">
                <a:spAutoFit/>
              </a:bodyPr>
              <a:lstStyle/>
              <a:p>
                <a:r>
                  <a:rPr lang="en-US" altLang="zh-TW" sz="2400" dirty="0">
                    <a:effectLst>
                      <a:outerShdw blurRad="38100" dist="38100" dir="2700000" algn="tl">
                        <a:srgbClr val="000000">
                          <a:alpha val="43137"/>
                        </a:srgbClr>
                      </a:outerShdw>
                    </a:effectLst>
                  </a:rPr>
                  <a:t>Line Chart</a:t>
                </a:r>
                <a:endParaRPr lang="zh-TW" altLang="en-US" sz="2400" dirty="0">
                  <a:effectLst>
                    <a:outerShdw blurRad="38100" dist="38100" dir="2700000" algn="tl">
                      <a:srgbClr val="000000">
                        <a:alpha val="43137"/>
                      </a:srgbClr>
                    </a:outerShdw>
                  </a:effectLst>
                </a:endParaRPr>
              </a:p>
            </p:txBody>
          </p:sp>
          <p:sp>
            <p:nvSpPr>
              <p:cNvPr id="22" name="Rectangle 21"/>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8" name="Picture 17"/>
            <p:cNvPicPr>
              <a:picLocks noChangeAspect="1"/>
            </p:cNvPicPr>
            <p:nvPr/>
          </p:nvPicPr>
          <p:blipFill>
            <a:blip r:embed="rId3"/>
            <a:stretch>
              <a:fillRect/>
            </a:stretch>
          </p:blipFill>
          <p:spPr>
            <a:xfrm>
              <a:off x="5025477" y="3964770"/>
              <a:ext cx="2116438" cy="1449912"/>
            </a:xfrm>
            <a:prstGeom prst="rect">
              <a:avLst/>
            </a:prstGeom>
          </p:spPr>
        </p:pic>
      </p:grpSp>
      <p:sp>
        <p:nvSpPr>
          <p:cNvPr id="23" name="TextBox 22"/>
          <p:cNvSpPr txBox="1"/>
          <p:nvPr/>
        </p:nvSpPr>
        <p:spPr>
          <a:xfrm>
            <a:off x="7694843" y="1441904"/>
            <a:ext cx="2048959" cy="1569660"/>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Equipment Photo</a:t>
            </a:r>
          </a:p>
          <a:p>
            <a:pPr marL="285750" indent="-285750">
              <a:buFontTx/>
              <a:buChar char="-"/>
            </a:pPr>
            <a:r>
              <a:rPr lang="en-US" altLang="zh-TW" sz="1600" dirty="0"/>
              <a:t>Factory Name</a:t>
            </a:r>
          </a:p>
          <a:p>
            <a:pPr marL="285750" indent="-285750">
              <a:buFontTx/>
              <a:buChar char="-"/>
            </a:pPr>
            <a:r>
              <a:rPr lang="en-US" altLang="zh-TW" sz="1600" dirty="0"/>
              <a:t>Equipment Class</a:t>
            </a:r>
          </a:p>
          <a:p>
            <a:pPr marL="285750" indent="-285750">
              <a:buFontTx/>
              <a:buChar char="-"/>
            </a:pPr>
            <a:r>
              <a:rPr lang="en-US" altLang="zh-TW" sz="1600" dirty="0"/>
              <a:t>Equipment Name</a:t>
            </a:r>
          </a:p>
          <a:p>
            <a:pPr marL="285750" indent="-285750">
              <a:buFontTx/>
              <a:buChar char="-"/>
            </a:pPr>
            <a:r>
              <a:rPr lang="en-US" altLang="zh-TW" sz="1600" dirty="0"/>
              <a:t>Lighting Status</a:t>
            </a:r>
            <a:endParaRPr lang="zh-TW" altLang="en-US" sz="1600" dirty="0"/>
          </a:p>
        </p:txBody>
      </p:sp>
      <p:sp>
        <p:nvSpPr>
          <p:cNvPr id="25" name="TextBox 24"/>
          <p:cNvSpPr txBox="1"/>
          <p:nvPr/>
        </p:nvSpPr>
        <p:spPr>
          <a:xfrm>
            <a:off x="7690115" y="3165201"/>
            <a:ext cx="2644057" cy="1323439"/>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X Axis Source Field</a:t>
            </a:r>
          </a:p>
          <a:p>
            <a:pPr marL="285750" indent="-285750">
              <a:buFontTx/>
              <a:buChar char="-"/>
            </a:pPr>
            <a:r>
              <a:rPr lang="en-US" altLang="zh-TW" sz="1600" dirty="0"/>
              <a:t>Y1, Y2, Y3 Source Fields</a:t>
            </a:r>
          </a:p>
          <a:p>
            <a:pPr marL="285750" indent="-285750">
              <a:buFontTx/>
              <a:buChar char="-"/>
            </a:pPr>
            <a:r>
              <a:rPr lang="en-US" altLang="zh-TW" sz="1600" dirty="0"/>
              <a:t>Y1, Y2, Y3 Scale Position</a:t>
            </a:r>
          </a:p>
          <a:p>
            <a:pPr marL="285750" indent="-285750">
              <a:buFontTx/>
              <a:buChar char="-"/>
            </a:pPr>
            <a:r>
              <a:rPr lang="en-US" altLang="zh-TW" sz="1600" dirty="0"/>
              <a:t>Y1, Y2, Y3 Color Codes</a:t>
            </a:r>
            <a:endParaRPr lang="zh-TW" altLang="en-US" sz="1600" dirty="0"/>
          </a:p>
        </p:txBody>
      </p:sp>
      <p:sp>
        <p:nvSpPr>
          <p:cNvPr id="26" name="Oval 25"/>
          <p:cNvSpPr/>
          <p:nvPr/>
        </p:nvSpPr>
        <p:spPr>
          <a:xfrm>
            <a:off x="10865970" y="208066"/>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7" name="TextBox 26"/>
          <p:cNvSpPr txBox="1"/>
          <p:nvPr/>
        </p:nvSpPr>
        <p:spPr>
          <a:xfrm>
            <a:off x="10966877" y="510131"/>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sp>
        <p:nvSpPr>
          <p:cNvPr id="28" name="TextBox 27"/>
          <p:cNvSpPr txBox="1"/>
          <p:nvPr/>
        </p:nvSpPr>
        <p:spPr>
          <a:xfrm>
            <a:off x="11210581" y="248089"/>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440" y="1505923"/>
            <a:ext cx="2002106" cy="1429254"/>
          </a:xfrm>
          <a:prstGeom prst="rect">
            <a:avLst/>
          </a:prstGeom>
        </p:spPr>
      </p:pic>
      <p:grpSp>
        <p:nvGrpSpPr>
          <p:cNvPr id="30" name="Group 29"/>
          <p:cNvGrpSpPr/>
          <p:nvPr/>
        </p:nvGrpSpPr>
        <p:grpSpPr>
          <a:xfrm>
            <a:off x="1784113" y="4886418"/>
            <a:ext cx="8645575" cy="1637556"/>
            <a:chOff x="952636" y="633502"/>
            <a:chExt cx="8645575" cy="1637556"/>
          </a:xfrm>
        </p:grpSpPr>
        <p:sp>
          <p:nvSpPr>
            <p:cNvPr id="31" name="Rectangle 30"/>
            <p:cNvSpPr/>
            <p:nvPr/>
          </p:nvSpPr>
          <p:spPr>
            <a:xfrm>
              <a:off x="952636" y="633502"/>
              <a:ext cx="2880659" cy="1637553"/>
            </a:xfrm>
            <a:prstGeom prst="rect">
              <a:avLst/>
            </a:prstGeom>
            <a:solidFill>
              <a:srgbClr val="FFC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Rectangle 31"/>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32"/>
            <p:cNvSpPr txBox="1"/>
            <p:nvPr/>
          </p:nvSpPr>
          <p:spPr>
            <a:xfrm>
              <a:off x="1715734" y="1171370"/>
              <a:ext cx="1358064" cy="461665"/>
            </a:xfrm>
            <a:prstGeom prst="rect">
              <a:avLst/>
            </a:prstGeom>
            <a:noFill/>
          </p:spPr>
          <p:txBody>
            <a:bodyPr wrap="none" rtlCol="0">
              <a:spAutoFit/>
            </a:bodyPr>
            <a:lstStyle/>
            <a:p>
              <a:r>
                <a:rPr lang="en-US" altLang="zh-TW" sz="2400" dirty="0">
                  <a:effectLst>
                    <a:outerShdw blurRad="38100" dist="38100" dir="2700000" algn="tl">
                      <a:srgbClr val="000000">
                        <a:alpha val="43137"/>
                      </a:srgbClr>
                    </a:outerShdw>
                  </a:effectLst>
                </a:rPr>
                <a:t>Bar Chart</a:t>
              </a:r>
              <a:endParaRPr lang="zh-TW" altLang="en-US" sz="2400" dirty="0">
                <a:effectLst>
                  <a:outerShdw blurRad="38100" dist="38100" dir="2700000" algn="tl">
                    <a:srgbClr val="000000">
                      <a:alpha val="43137"/>
                    </a:srgbClr>
                  </a:outerShdw>
                </a:effectLst>
              </a:endParaRPr>
            </a:p>
          </p:txBody>
        </p:sp>
        <p:sp>
          <p:nvSpPr>
            <p:cNvPr id="34" name="Rectangle 33"/>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5" name="Picture 34"/>
          <p:cNvPicPr>
            <a:picLocks noChangeAspect="1"/>
          </p:cNvPicPr>
          <p:nvPr/>
        </p:nvPicPr>
        <p:blipFill>
          <a:blip r:embed="rId5"/>
          <a:stretch>
            <a:fillRect/>
          </a:stretch>
        </p:blipFill>
        <p:spPr>
          <a:xfrm>
            <a:off x="4845543" y="4959198"/>
            <a:ext cx="2597503" cy="1491991"/>
          </a:xfrm>
          <a:prstGeom prst="rect">
            <a:avLst/>
          </a:prstGeom>
        </p:spPr>
      </p:pic>
      <p:sp>
        <p:nvSpPr>
          <p:cNvPr id="36" name="TextBox 35"/>
          <p:cNvSpPr txBox="1"/>
          <p:nvPr/>
        </p:nvSpPr>
        <p:spPr>
          <a:xfrm>
            <a:off x="7690115" y="4959198"/>
            <a:ext cx="2591287" cy="1077218"/>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X Axis Source Field</a:t>
            </a:r>
          </a:p>
          <a:p>
            <a:pPr marL="285750" indent="-285750">
              <a:buFontTx/>
              <a:buChar char="-"/>
            </a:pPr>
            <a:r>
              <a:rPr lang="en-US" altLang="zh-TW" sz="1600" dirty="0"/>
              <a:t>Y1, Y2, Y3 Source Fields</a:t>
            </a:r>
          </a:p>
          <a:p>
            <a:pPr marL="285750" indent="-285750">
              <a:buFontTx/>
              <a:buChar char="-"/>
            </a:pPr>
            <a:r>
              <a:rPr lang="en-US" altLang="zh-TW" sz="1600" dirty="0"/>
              <a:t>Y1, Y2, Y3 Color Codes</a:t>
            </a:r>
            <a:endParaRPr lang="zh-TW" altLang="en-US" sz="1600" dirty="0"/>
          </a:p>
        </p:txBody>
      </p:sp>
    </p:spTree>
    <p:extLst>
      <p:ext uri="{BB962C8B-B14F-4D97-AF65-F5344CB8AC3E}">
        <p14:creationId xmlns:p14="http://schemas.microsoft.com/office/powerpoint/2010/main" val="34372117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Equipment-Level Widget Visual Component</a:t>
            </a:r>
            <a:endParaRPr lang="zh-TW" altLang="en-US" dirty="0"/>
          </a:p>
        </p:txBody>
      </p:sp>
      <p:grpSp>
        <p:nvGrpSpPr>
          <p:cNvPr id="3" name="Group 2"/>
          <p:cNvGrpSpPr/>
          <p:nvPr/>
        </p:nvGrpSpPr>
        <p:grpSpPr>
          <a:xfrm>
            <a:off x="1785016" y="3554760"/>
            <a:ext cx="8641976" cy="1637556"/>
            <a:chOff x="956235" y="633503"/>
            <a:chExt cx="8641976" cy="1637556"/>
          </a:xfrm>
        </p:grpSpPr>
        <p:sp>
          <p:nvSpPr>
            <p:cNvPr id="4" name="Rectangle 3"/>
            <p:cNvSpPr/>
            <p:nvPr/>
          </p:nvSpPr>
          <p:spPr>
            <a:xfrm>
              <a:off x="956235" y="633506"/>
              <a:ext cx="2880659" cy="1637553"/>
            </a:xfrm>
            <a:prstGeom prst="rect">
              <a:avLst/>
            </a:prstGeom>
            <a:solidFill>
              <a:schemeClr val="accent6">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Rectangle 4"/>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TextBox 5"/>
            <p:cNvSpPr txBox="1"/>
            <p:nvPr/>
          </p:nvSpPr>
          <p:spPr>
            <a:xfrm>
              <a:off x="1284754" y="1221446"/>
              <a:ext cx="2223622" cy="461665"/>
            </a:xfrm>
            <a:prstGeom prst="rect">
              <a:avLst/>
            </a:prstGeom>
            <a:noFill/>
          </p:spPr>
          <p:txBody>
            <a:bodyPr wrap="none" rtlCol="0">
              <a:spAutoFit/>
            </a:bodyPr>
            <a:lstStyle/>
            <a:p>
              <a:r>
                <a:rPr lang="en-US" altLang="zh-TW" sz="2400" dirty="0">
                  <a:effectLst>
                    <a:outerShdw blurRad="38100" dist="38100" dir="2700000" algn="tl">
                      <a:srgbClr val="000000">
                        <a:alpha val="43137"/>
                      </a:srgbClr>
                    </a:outerShdw>
                  </a:effectLst>
                </a:rPr>
                <a:t>Percentage Card</a:t>
              </a:r>
              <a:endParaRPr lang="zh-TW" altLang="en-US" sz="2400" dirty="0">
                <a:effectLst>
                  <a:outerShdw blurRad="38100" dist="38100" dir="2700000" algn="tl">
                    <a:srgbClr val="000000">
                      <a:alpha val="43137"/>
                    </a:srgbClr>
                  </a:outerShdw>
                </a:effectLst>
              </a:endParaRPr>
            </a:p>
          </p:txBody>
        </p:sp>
        <p:sp>
          <p:nvSpPr>
            <p:cNvPr id="7" name="Rectangle 6"/>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Group 13"/>
          <p:cNvGrpSpPr/>
          <p:nvPr/>
        </p:nvGrpSpPr>
        <p:grpSpPr>
          <a:xfrm>
            <a:off x="1785016" y="1821586"/>
            <a:ext cx="8641976" cy="1637556"/>
            <a:chOff x="956235" y="633503"/>
            <a:chExt cx="8641976" cy="1637556"/>
          </a:xfrm>
        </p:grpSpPr>
        <p:sp>
          <p:nvSpPr>
            <p:cNvPr id="16" name="Rectangle 15"/>
            <p:cNvSpPr/>
            <p:nvPr/>
          </p:nvSpPr>
          <p:spPr>
            <a:xfrm>
              <a:off x="956235" y="633506"/>
              <a:ext cx="2880659" cy="1637553"/>
            </a:xfrm>
            <a:prstGeom prst="rect">
              <a:avLst/>
            </a:prstGeom>
            <a:solidFill>
              <a:schemeClr val="accent6">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16"/>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TextBox 17"/>
            <p:cNvSpPr txBox="1"/>
            <p:nvPr/>
          </p:nvSpPr>
          <p:spPr>
            <a:xfrm>
              <a:off x="1584083" y="1298392"/>
              <a:ext cx="1319592" cy="461665"/>
            </a:xfrm>
            <a:prstGeom prst="rect">
              <a:avLst/>
            </a:prstGeom>
            <a:noFill/>
          </p:spPr>
          <p:txBody>
            <a:bodyPr wrap="none" rtlCol="0">
              <a:spAutoFit/>
            </a:bodyPr>
            <a:lstStyle/>
            <a:p>
              <a:r>
                <a:rPr lang="en-US" altLang="zh-TW" sz="2400" dirty="0">
                  <a:effectLst>
                    <a:outerShdw blurRad="38100" dist="38100" dir="2700000" algn="tl">
                      <a:srgbClr val="000000">
                        <a:alpha val="43137"/>
                      </a:srgbClr>
                    </a:outerShdw>
                  </a:effectLst>
                </a:rPr>
                <a:t>Pie Chart</a:t>
              </a:r>
              <a:endParaRPr lang="zh-TW" altLang="en-US" sz="2400" dirty="0">
                <a:effectLst>
                  <a:outerShdw blurRad="38100" dist="38100" dir="2700000" algn="tl">
                    <a:srgbClr val="000000">
                      <a:alpha val="43137"/>
                    </a:srgbClr>
                  </a:outerShdw>
                </a:effectLst>
              </a:endParaRPr>
            </a:p>
          </p:txBody>
        </p:sp>
        <p:sp>
          <p:nvSpPr>
            <p:cNvPr id="19" name="Rectangle 18"/>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0" name="Picture 19"/>
          <p:cNvPicPr>
            <a:picLocks noChangeAspect="1"/>
          </p:cNvPicPr>
          <p:nvPr/>
        </p:nvPicPr>
        <p:blipFill>
          <a:blip r:embed="rId3"/>
          <a:stretch>
            <a:fillRect/>
          </a:stretch>
        </p:blipFill>
        <p:spPr>
          <a:xfrm>
            <a:off x="5184413" y="3639364"/>
            <a:ext cx="1914373" cy="1468344"/>
          </a:xfrm>
          <a:prstGeom prst="rect">
            <a:avLst/>
          </a:prstGeom>
        </p:spPr>
      </p:pic>
      <p:sp>
        <p:nvSpPr>
          <p:cNvPr id="21" name="TextBox 20"/>
          <p:cNvSpPr txBox="1"/>
          <p:nvPr/>
        </p:nvSpPr>
        <p:spPr>
          <a:xfrm>
            <a:off x="7546332" y="1870922"/>
            <a:ext cx="2904641" cy="1077218"/>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Value 1,2,3,4 Source Fields</a:t>
            </a:r>
          </a:p>
          <a:p>
            <a:pPr marL="285750" indent="-285750">
              <a:buFontTx/>
              <a:buChar char="-"/>
            </a:pPr>
            <a:r>
              <a:rPr lang="en-US" altLang="zh-TW" sz="1600" dirty="0"/>
              <a:t>Value 1,2,3,4 Display Name</a:t>
            </a:r>
          </a:p>
          <a:p>
            <a:pPr marL="285750" indent="-285750">
              <a:buFontTx/>
              <a:buChar char="-"/>
            </a:pPr>
            <a:r>
              <a:rPr lang="en-US" altLang="zh-TW" sz="1600" dirty="0"/>
              <a:t>Value 1,2,3,4 Color Code</a:t>
            </a:r>
            <a:endParaRPr lang="zh-TW" altLang="en-US" sz="1600" dirty="0"/>
          </a:p>
        </p:txBody>
      </p:sp>
      <p:sp>
        <p:nvSpPr>
          <p:cNvPr id="22" name="TextBox 21"/>
          <p:cNvSpPr txBox="1"/>
          <p:nvPr/>
        </p:nvSpPr>
        <p:spPr>
          <a:xfrm>
            <a:off x="7546331" y="3624294"/>
            <a:ext cx="2622256" cy="1569660"/>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Total Source From</a:t>
            </a:r>
          </a:p>
          <a:p>
            <a:pPr marL="285750" indent="-285750">
              <a:buFontTx/>
              <a:buChar char="-"/>
            </a:pPr>
            <a:r>
              <a:rPr lang="en-US" altLang="zh-TW" sz="1600" dirty="0"/>
              <a:t>Total Source</a:t>
            </a:r>
          </a:p>
          <a:p>
            <a:pPr marL="285750" indent="-285750">
              <a:buFontTx/>
              <a:buChar char="-"/>
            </a:pPr>
            <a:r>
              <a:rPr lang="en-US" altLang="zh-TW" sz="1600" dirty="0"/>
              <a:t>Current Number Source</a:t>
            </a:r>
          </a:p>
          <a:p>
            <a:pPr marL="285750" indent="-285750">
              <a:buFontTx/>
              <a:buChar char="-"/>
            </a:pPr>
            <a:r>
              <a:rPr lang="en-US" altLang="zh-TW" sz="1600" dirty="0"/>
              <a:t>Foreground Color Code</a:t>
            </a:r>
          </a:p>
          <a:p>
            <a:pPr marL="285750" indent="-285750">
              <a:buFontTx/>
              <a:buChar char="-"/>
            </a:pPr>
            <a:r>
              <a:rPr lang="en-US" altLang="zh-TW" sz="1600" dirty="0"/>
              <a:t>Background Color Code</a:t>
            </a:r>
            <a:endParaRPr lang="zh-TW" altLang="en-US" sz="1600" dirty="0"/>
          </a:p>
        </p:txBody>
      </p:sp>
      <p:pic>
        <p:nvPicPr>
          <p:cNvPr id="25" name="Picture 24"/>
          <p:cNvPicPr>
            <a:picLocks noChangeAspect="1"/>
          </p:cNvPicPr>
          <p:nvPr/>
        </p:nvPicPr>
        <p:blipFill>
          <a:blip r:embed="rId4"/>
          <a:stretch>
            <a:fillRect/>
          </a:stretch>
        </p:blipFill>
        <p:spPr>
          <a:xfrm>
            <a:off x="4941239" y="1903221"/>
            <a:ext cx="2329527" cy="1474281"/>
          </a:xfrm>
          <a:prstGeom prst="rect">
            <a:avLst/>
          </a:prstGeom>
        </p:spPr>
      </p:pic>
      <p:sp>
        <p:nvSpPr>
          <p:cNvPr id="23" name="Oval 22">
            <a:extLst>
              <a:ext uri="{FF2B5EF4-FFF2-40B4-BE49-F238E27FC236}">
                <a16:creationId xmlns:a16="http://schemas.microsoft.com/office/drawing/2014/main" id="{3D1C08F1-565F-4A93-9E1E-11627B304CAA}"/>
              </a:ext>
            </a:extLst>
          </p:cNvPr>
          <p:cNvSpPr/>
          <p:nvPr/>
        </p:nvSpPr>
        <p:spPr>
          <a:xfrm>
            <a:off x="10865970" y="208066"/>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4" name="TextBox 23">
            <a:extLst>
              <a:ext uri="{FF2B5EF4-FFF2-40B4-BE49-F238E27FC236}">
                <a16:creationId xmlns:a16="http://schemas.microsoft.com/office/drawing/2014/main" id="{4335EE8A-12A5-4C90-AB01-CD7C6B3DCF91}"/>
              </a:ext>
            </a:extLst>
          </p:cNvPr>
          <p:cNvSpPr txBox="1"/>
          <p:nvPr/>
        </p:nvSpPr>
        <p:spPr>
          <a:xfrm>
            <a:off x="10966877" y="510131"/>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sp>
        <p:nvSpPr>
          <p:cNvPr id="26" name="TextBox 25">
            <a:extLst>
              <a:ext uri="{FF2B5EF4-FFF2-40B4-BE49-F238E27FC236}">
                <a16:creationId xmlns:a16="http://schemas.microsoft.com/office/drawing/2014/main" id="{4B0FB96A-E57C-40B1-8BDF-839C2A9D623C}"/>
              </a:ext>
            </a:extLst>
          </p:cNvPr>
          <p:cNvSpPr txBox="1"/>
          <p:nvPr/>
        </p:nvSpPr>
        <p:spPr>
          <a:xfrm>
            <a:off x="11210581" y="248089"/>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Tree>
    <p:extLst>
      <p:ext uri="{BB962C8B-B14F-4D97-AF65-F5344CB8AC3E}">
        <p14:creationId xmlns:p14="http://schemas.microsoft.com/office/powerpoint/2010/main" val="200277968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Equipment-Level Widget Visual Component</a:t>
            </a:r>
            <a:endParaRPr lang="zh-TW" altLang="en-US" dirty="0"/>
          </a:p>
        </p:txBody>
      </p:sp>
      <p:grpSp>
        <p:nvGrpSpPr>
          <p:cNvPr id="14" name="Group 13"/>
          <p:cNvGrpSpPr/>
          <p:nvPr/>
        </p:nvGrpSpPr>
        <p:grpSpPr>
          <a:xfrm>
            <a:off x="1755199" y="2139637"/>
            <a:ext cx="8641976" cy="1637556"/>
            <a:chOff x="956235" y="633503"/>
            <a:chExt cx="8641976" cy="1637556"/>
          </a:xfrm>
        </p:grpSpPr>
        <p:sp>
          <p:nvSpPr>
            <p:cNvPr id="16" name="Rectangle 15"/>
            <p:cNvSpPr/>
            <p:nvPr/>
          </p:nvSpPr>
          <p:spPr>
            <a:xfrm>
              <a:off x="956235" y="633506"/>
              <a:ext cx="2880659" cy="1637553"/>
            </a:xfrm>
            <a:prstGeom prst="rect">
              <a:avLst/>
            </a:prstGeom>
            <a:solidFill>
              <a:srgbClr val="FFFF81">
                <a:alpha val="24706"/>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16"/>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18"/>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287" y="2321192"/>
            <a:ext cx="2355286" cy="1379251"/>
          </a:xfrm>
          <a:prstGeom prst="rect">
            <a:avLst/>
          </a:prstGeom>
        </p:spPr>
      </p:pic>
      <p:sp>
        <p:nvSpPr>
          <p:cNvPr id="20" name="TextBox 19"/>
          <p:cNvSpPr txBox="1"/>
          <p:nvPr/>
        </p:nvSpPr>
        <p:spPr>
          <a:xfrm>
            <a:off x="2129114" y="2779984"/>
            <a:ext cx="1515928" cy="461665"/>
          </a:xfrm>
          <a:prstGeom prst="rect">
            <a:avLst/>
          </a:prstGeom>
          <a:noFill/>
        </p:spPr>
        <p:txBody>
          <a:bodyPr wrap="none" rtlCol="0">
            <a:spAutoFit/>
          </a:bodyPr>
          <a:lstStyle/>
          <a:p>
            <a:r>
              <a:rPr lang="en-US" altLang="zh-TW" sz="2400" dirty="0">
                <a:effectLst>
                  <a:outerShdw blurRad="38100" dist="38100" dir="2700000" algn="tl">
                    <a:srgbClr val="000000">
                      <a:alpha val="43137"/>
                    </a:srgbClr>
                  </a:outerShdw>
                </a:effectLst>
              </a:rPr>
              <a:t>Map Card</a:t>
            </a:r>
          </a:p>
        </p:txBody>
      </p:sp>
      <p:sp>
        <p:nvSpPr>
          <p:cNvPr id="21" name="TextBox 20"/>
          <p:cNvSpPr txBox="1"/>
          <p:nvPr/>
        </p:nvSpPr>
        <p:spPr>
          <a:xfrm>
            <a:off x="7626774" y="2321192"/>
            <a:ext cx="1919115" cy="830997"/>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Zoom Level</a:t>
            </a:r>
          </a:p>
          <a:p>
            <a:pPr marL="285750" indent="-285750">
              <a:buFontTx/>
              <a:buChar char="-"/>
            </a:pPr>
            <a:r>
              <a:rPr lang="en-US" altLang="zh-TW" sz="1600" dirty="0"/>
              <a:t>Lat / </a:t>
            </a:r>
            <a:r>
              <a:rPr lang="en-US" altLang="zh-TW" sz="1600" dirty="0" err="1"/>
              <a:t>Lng</a:t>
            </a:r>
            <a:r>
              <a:rPr lang="en-US" altLang="zh-TW" sz="1600" dirty="0"/>
              <a:t> (Fixed)</a:t>
            </a:r>
          </a:p>
        </p:txBody>
      </p:sp>
      <p:grpSp>
        <p:nvGrpSpPr>
          <p:cNvPr id="34" name="Group 33"/>
          <p:cNvGrpSpPr/>
          <p:nvPr/>
        </p:nvGrpSpPr>
        <p:grpSpPr>
          <a:xfrm>
            <a:off x="1755199" y="3886519"/>
            <a:ext cx="8641976" cy="1637556"/>
            <a:chOff x="956235" y="633503"/>
            <a:chExt cx="8641976" cy="1637556"/>
          </a:xfrm>
        </p:grpSpPr>
        <p:sp>
          <p:nvSpPr>
            <p:cNvPr id="35" name="Rectangle 34"/>
            <p:cNvSpPr/>
            <p:nvPr/>
          </p:nvSpPr>
          <p:spPr>
            <a:xfrm>
              <a:off x="956235" y="633506"/>
              <a:ext cx="2880659" cy="1637553"/>
            </a:xfrm>
            <a:prstGeom prst="rect">
              <a:avLst/>
            </a:prstGeom>
            <a:solidFill>
              <a:srgbClr val="FFFF81">
                <a:alpha val="24706"/>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Rectangle 35"/>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Rectangle 36"/>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9" name="TextBox 38"/>
          <p:cNvSpPr txBox="1"/>
          <p:nvPr/>
        </p:nvSpPr>
        <p:spPr>
          <a:xfrm>
            <a:off x="2129114" y="4437406"/>
            <a:ext cx="2132828" cy="461665"/>
          </a:xfrm>
          <a:prstGeom prst="rect">
            <a:avLst/>
          </a:prstGeom>
          <a:noFill/>
        </p:spPr>
        <p:txBody>
          <a:bodyPr wrap="none" rtlCol="0">
            <a:spAutoFit/>
          </a:bodyPr>
          <a:lstStyle/>
          <a:p>
            <a:r>
              <a:rPr lang="en-US" altLang="zh-TW" sz="2400" dirty="0">
                <a:effectLst>
                  <a:outerShdw blurRad="38100" dist="38100" dir="2700000" algn="tl">
                    <a:srgbClr val="000000">
                      <a:alpha val="43137"/>
                    </a:srgbClr>
                  </a:outerShdw>
                </a:effectLst>
              </a:rPr>
              <a:t>Location Trace</a:t>
            </a:r>
            <a:endParaRPr lang="zh-TW" altLang="en-US" sz="2400" dirty="0">
              <a:effectLst>
                <a:outerShdw blurRad="38100" dist="38100" dir="2700000" algn="tl">
                  <a:srgbClr val="000000">
                    <a:alpha val="43137"/>
                  </a:srgbClr>
                </a:outerShdw>
              </a:effectLst>
            </a:endParaRPr>
          </a:p>
        </p:txBody>
      </p:sp>
      <p:sp>
        <p:nvSpPr>
          <p:cNvPr id="40" name="TextBox 39"/>
          <p:cNvSpPr txBox="1"/>
          <p:nvPr/>
        </p:nvSpPr>
        <p:spPr>
          <a:xfrm>
            <a:off x="7626774" y="4068074"/>
            <a:ext cx="2135521" cy="830997"/>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Zoom Level</a:t>
            </a:r>
          </a:p>
          <a:p>
            <a:pPr marL="285750" indent="-285750">
              <a:buFontTx/>
              <a:buChar char="-"/>
            </a:pPr>
            <a:r>
              <a:rPr lang="en-US" altLang="zh-TW" sz="1600" dirty="0"/>
              <a:t>Lat / </a:t>
            </a:r>
            <a:r>
              <a:rPr lang="en-US" altLang="zh-TW" sz="1600" dirty="0" err="1"/>
              <a:t>Lng</a:t>
            </a:r>
            <a:r>
              <a:rPr lang="en-US" altLang="zh-TW" sz="1600" dirty="0"/>
              <a:t> (Moving)</a:t>
            </a:r>
          </a:p>
        </p:txBody>
      </p:sp>
      <p:pic>
        <p:nvPicPr>
          <p:cNvPr id="3" name="Picture 2"/>
          <p:cNvPicPr>
            <a:picLocks noChangeAspect="1"/>
          </p:cNvPicPr>
          <p:nvPr/>
        </p:nvPicPr>
        <p:blipFill>
          <a:blip r:embed="rId4"/>
          <a:stretch>
            <a:fillRect/>
          </a:stretch>
        </p:blipFill>
        <p:spPr>
          <a:xfrm>
            <a:off x="4878227" y="4115149"/>
            <a:ext cx="2372346" cy="1248603"/>
          </a:xfrm>
          <a:prstGeom prst="rect">
            <a:avLst/>
          </a:prstGeom>
        </p:spPr>
      </p:pic>
      <p:sp>
        <p:nvSpPr>
          <p:cNvPr id="22" name="Oval 21">
            <a:extLst>
              <a:ext uri="{FF2B5EF4-FFF2-40B4-BE49-F238E27FC236}">
                <a16:creationId xmlns:a16="http://schemas.microsoft.com/office/drawing/2014/main" id="{3CF3017A-4B00-43D9-A5FB-B3FD8F175B0B}"/>
              </a:ext>
            </a:extLst>
          </p:cNvPr>
          <p:cNvSpPr/>
          <p:nvPr/>
        </p:nvSpPr>
        <p:spPr>
          <a:xfrm>
            <a:off x="10865970" y="208066"/>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3" name="TextBox 22">
            <a:extLst>
              <a:ext uri="{FF2B5EF4-FFF2-40B4-BE49-F238E27FC236}">
                <a16:creationId xmlns:a16="http://schemas.microsoft.com/office/drawing/2014/main" id="{CD0D3A1F-0EBE-447B-80DC-226419FE0D37}"/>
              </a:ext>
            </a:extLst>
          </p:cNvPr>
          <p:cNvSpPr txBox="1"/>
          <p:nvPr/>
        </p:nvSpPr>
        <p:spPr>
          <a:xfrm>
            <a:off x="10966877" y="510131"/>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sp>
        <p:nvSpPr>
          <p:cNvPr id="24" name="TextBox 23">
            <a:extLst>
              <a:ext uri="{FF2B5EF4-FFF2-40B4-BE49-F238E27FC236}">
                <a16:creationId xmlns:a16="http://schemas.microsoft.com/office/drawing/2014/main" id="{BDFDB433-02CD-4F89-AF17-91179E2170FD}"/>
              </a:ext>
            </a:extLst>
          </p:cNvPr>
          <p:cNvSpPr txBox="1"/>
          <p:nvPr/>
        </p:nvSpPr>
        <p:spPr>
          <a:xfrm>
            <a:off x="11210581" y="248089"/>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Tree>
    <p:extLst>
      <p:ext uri="{BB962C8B-B14F-4D97-AF65-F5344CB8AC3E}">
        <p14:creationId xmlns:p14="http://schemas.microsoft.com/office/powerpoint/2010/main" val="5476149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TW" dirty="0"/>
              <a:t>Smart Factory</a:t>
            </a:r>
            <a:endParaRPr lang="en-US" dirty="0"/>
          </a:p>
        </p:txBody>
      </p:sp>
      <p:graphicFrame>
        <p:nvGraphicFramePr>
          <p:cNvPr id="85" name="Table 84"/>
          <p:cNvGraphicFramePr>
            <a:graphicFrameLocks noGrp="1"/>
          </p:cNvGraphicFramePr>
          <p:nvPr>
            <p:extLst/>
          </p:nvPr>
        </p:nvGraphicFramePr>
        <p:xfrm>
          <a:off x="567546" y="4455409"/>
          <a:ext cx="10802832" cy="1603522"/>
        </p:xfrm>
        <a:graphic>
          <a:graphicData uri="http://schemas.openxmlformats.org/drawingml/2006/table">
            <a:tbl>
              <a:tblPr/>
              <a:tblGrid>
                <a:gridCol w="2700708">
                  <a:extLst>
                    <a:ext uri="{9D8B030D-6E8A-4147-A177-3AD203B41FA5}">
                      <a16:colId xmlns:a16="http://schemas.microsoft.com/office/drawing/2014/main" val="20000"/>
                    </a:ext>
                  </a:extLst>
                </a:gridCol>
                <a:gridCol w="2700708">
                  <a:extLst>
                    <a:ext uri="{9D8B030D-6E8A-4147-A177-3AD203B41FA5}">
                      <a16:colId xmlns:a16="http://schemas.microsoft.com/office/drawing/2014/main" val="20001"/>
                    </a:ext>
                  </a:extLst>
                </a:gridCol>
                <a:gridCol w="2700708">
                  <a:extLst>
                    <a:ext uri="{9D8B030D-6E8A-4147-A177-3AD203B41FA5}">
                      <a16:colId xmlns:a16="http://schemas.microsoft.com/office/drawing/2014/main" val="20002"/>
                    </a:ext>
                  </a:extLst>
                </a:gridCol>
                <a:gridCol w="2700708">
                  <a:extLst>
                    <a:ext uri="{9D8B030D-6E8A-4147-A177-3AD203B41FA5}">
                      <a16:colId xmlns:a16="http://schemas.microsoft.com/office/drawing/2014/main" val="20003"/>
                    </a:ext>
                  </a:extLst>
                </a:gridCol>
              </a:tblGrid>
              <a:tr h="87382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800" b="1" dirty="0">
                          <a:solidFill>
                            <a:schemeClr val="tx2"/>
                          </a:solidFill>
                          <a:latin typeface="Segoe UI Semibold" panose="020B0702040204020203" pitchFamily="34" charset="0"/>
                          <a:cs typeface="Segoe UI Semibold" panose="020B0702040204020203" pitchFamily="34" charset="0"/>
                        </a:rPr>
                        <a:t>Device Connectivity &amp; Management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solidFill>
                      <a:srgbClr val="44546A">
                        <a:lumMod val="20000"/>
                        <a:lumOff val="80000"/>
                      </a:srgb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800" b="1" dirty="0">
                          <a:solidFill>
                            <a:schemeClr val="tx2"/>
                          </a:solidFill>
                          <a:latin typeface="Segoe UI Semibold" panose="020B0702040204020203" pitchFamily="34" charset="0"/>
                          <a:cs typeface="Segoe UI Semibold" panose="020B0702040204020203" pitchFamily="34" charset="0"/>
                        </a:rPr>
                        <a:t>Data management</a:t>
                      </a:r>
                      <a:r>
                        <a:rPr lang="en-US" sz="1800" b="1" baseline="0" dirty="0">
                          <a:solidFill>
                            <a:schemeClr val="tx2"/>
                          </a:solidFill>
                          <a:latin typeface="Segoe UI Semibold" panose="020B0702040204020203" pitchFamily="34" charset="0"/>
                          <a:cs typeface="Segoe UI Semibold" panose="020B0702040204020203" pitchFamily="34" charset="0"/>
                        </a:rPr>
                        <a:t> &amp; Insights</a:t>
                      </a:r>
                      <a:endParaRPr lang="en-US" sz="1800" b="1" dirty="0">
                        <a:solidFill>
                          <a:schemeClr val="tx2"/>
                        </a:solidFill>
                        <a:latin typeface="Segoe UI Semibold" panose="020B0702040204020203"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solidFill>
                      <a:srgbClr val="44546A">
                        <a:lumMod val="20000"/>
                        <a:lumOff val="80000"/>
                      </a:srgb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800" b="1" dirty="0">
                          <a:solidFill>
                            <a:schemeClr val="tx2"/>
                          </a:solidFill>
                          <a:latin typeface="Segoe UI Semibold" panose="020B0702040204020203" pitchFamily="34" charset="0"/>
                          <a:cs typeface="Segoe UI Semibold" panose="020B0702040204020203" pitchFamily="34" charset="0"/>
                        </a:rPr>
                        <a:t>Advanced Analytics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solidFill>
                      <a:srgbClr val="44546A">
                        <a:lumMod val="20000"/>
                        <a:lumOff val="80000"/>
                      </a:srgb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800" b="1" dirty="0">
                          <a:solidFill>
                            <a:schemeClr val="tx2"/>
                          </a:solidFill>
                          <a:latin typeface="Segoe UI Semibold" panose="020B0702040204020203" pitchFamily="34" charset="0"/>
                          <a:cs typeface="Segoe UI Semibold" panose="020B0702040204020203" pitchFamily="34" charset="0"/>
                        </a:rPr>
                        <a:t>Business Productivity &amp; Process Optimization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solidFill>
                      <a:srgbClr val="44546A">
                        <a:lumMod val="20000"/>
                        <a:lumOff val="80000"/>
                      </a:srgbClr>
                    </a:solidFill>
                  </a:tcPr>
                </a:tc>
                <a:extLst>
                  <a:ext uri="{0D108BD9-81ED-4DB2-BD59-A6C34878D82A}">
                    <a16:rowId xmlns:a16="http://schemas.microsoft.com/office/drawing/2014/main" val="10000"/>
                  </a:ext>
                </a:extLst>
              </a:tr>
              <a:tr h="717116">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400" b="0" dirty="0">
                          <a:solidFill>
                            <a:schemeClr val="bg1"/>
                          </a:solidFill>
                          <a:latin typeface="Segoe UI" panose="020B0502040204020203" pitchFamily="34" charset="0"/>
                          <a:cs typeface="Segoe UI" panose="020B0502040204020203" pitchFamily="34" charset="0"/>
                        </a:rPr>
                        <a:t>Gain visibility, access and control to machinery</a:t>
                      </a:r>
                      <a:r>
                        <a:rPr lang="en-US" sz="1400" b="0" baseline="0" dirty="0">
                          <a:solidFill>
                            <a:schemeClr val="bg1"/>
                          </a:solidFill>
                          <a:latin typeface="Segoe UI" panose="020B0502040204020203" pitchFamily="34" charset="0"/>
                          <a:cs typeface="Segoe UI" panose="020B0502040204020203" pitchFamily="34" charset="0"/>
                        </a:rPr>
                        <a:t> </a:t>
                      </a:r>
                      <a:r>
                        <a:rPr lang="en-US" sz="1400" b="0" dirty="0">
                          <a:solidFill>
                            <a:schemeClr val="bg1"/>
                          </a:solidFill>
                          <a:latin typeface="Segoe UI" panose="020B0502040204020203" pitchFamily="34" charset="0"/>
                          <a:cs typeface="Segoe UI" panose="020B0502040204020203" pitchFamily="34" charset="0"/>
                        </a:rPr>
                        <a:t>and processes</a:t>
                      </a:r>
                    </a:p>
                  </a:txBody>
                  <a:tcPr marL="89619" marR="89619" marT="44809" marB="44809" anchor="ctr">
                    <a:lnL w="12700" cap="flat" cmpd="sng" algn="ctr">
                      <a:solidFill>
                        <a:srgbClr val="44546A">
                          <a:lumMod val="20000"/>
                          <a:lumOff val="80000"/>
                        </a:srgb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400" b="0" dirty="0">
                          <a:solidFill>
                            <a:schemeClr val="bg1"/>
                          </a:solidFill>
                          <a:latin typeface="Segoe UI" panose="020B0502040204020203" pitchFamily="34" charset="0"/>
                          <a:cs typeface="Segoe UI" panose="020B0502040204020203" pitchFamily="34" charset="0"/>
                        </a:rPr>
                        <a:t>Manage KPIs to improve operational performance and decision making</a:t>
                      </a:r>
                    </a:p>
                  </a:txBody>
                  <a:tcPr marL="89619" marR="89619" marT="44809" marB="448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400" b="0" baseline="0" dirty="0">
                          <a:solidFill>
                            <a:schemeClr val="bg1"/>
                          </a:solidFill>
                          <a:latin typeface="Segoe UI" panose="020B0502040204020203" pitchFamily="34" charset="0"/>
                          <a:cs typeface="Segoe UI" panose="020B0502040204020203" pitchFamily="34" charset="0"/>
                        </a:rPr>
                        <a:t>Anticipate problems and deliver new value added services</a:t>
                      </a:r>
                      <a:endParaRPr lang="en-US" sz="1400" b="0" dirty="0">
                        <a:solidFill>
                          <a:schemeClr val="bg1"/>
                        </a:solidFill>
                        <a:latin typeface="Segoe UI" panose="020B0502040204020203" pitchFamily="34" charset="0"/>
                        <a:cs typeface="Segoe UI" panose="020B0502040204020203" pitchFamily="34" charset="0"/>
                      </a:endParaRPr>
                    </a:p>
                  </a:txBody>
                  <a:tcPr marL="89619" marR="89619" marT="44809" marB="448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indent="0" algn="ctr">
                        <a:buFont typeface="Arial" panose="020B0604020202020204" pitchFamily="34" charset="0"/>
                        <a:buNone/>
                      </a:pPr>
                      <a:r>
                        <a:rPr lang="en-US" sz="1400" b="0" dirty="0">
                          <a:solidFill>
                            <a:schemeClr val="bg1"/>
                          </a:solidFill>
                          <a:latin typeface="Segoe UI" panose="020B0502040204020203" pitchFamily="34" charset="0"/>
                          <a:cs typeface="Segoe UI" panose="020B0502040204020203" pitchFamily="34" charset="0"/>
                        </a:rPr>
                        <a:t>Integrate People and</a:t>
                      </a:r>
                      <a:r>
                        <a:rPr lang="en-US" sz="1400" b="0" baseline="0" dirty="0">
                          <a:solidFill>
                            <a:schemeClr val="bg1"/>
                          </a:solidFill>
                          <a:latin typeface="Segoe UI" panose="020B0502040204020203" pitchFamily="34" charset="0"/>
                          <a:cs typeface="Segoe UI" panose="020B0502040204020203" pitchFamily="34" charset="0"/>
                        </a:rPr>
                        <a:t> Business Processes</a:t>
                      </a:r>
                      <a:endParaRPr lang="en-US" sz="1400" b="0" dirty="0">
                        <a:solidFill>
                          <a:schemeClr val="bg1"/>
                        </a:solidFill>
                        <a:latin typeface="Segoe UI" panose="020B0502040204020203" pitchFamily="34" charset="0"/>
                        <a:cs typeface="Segoe UI" panose="020B0502040204020203" pitchFamily="34" charset="0"/>
                      </a:endParaRPr>
                    </a:p>
                  </a:txBody>
                  <a:tcPr marL="89619" marR="89619" marT="44809" marB="448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10001"/>
                  </a:ext>
                </a:extLst>
              </a:tr>
            </a:tbl>
          </a:graphicData>
        </a:graphic>
      </p:graphicFrame>
      <p:sp>
        <p:nvSpPr>
          <p:cNvPr id="86" name="Rectangle 85"/>
          <p:cNvSpPr/>
          <p:nvPr/>
        </p:nvSpPr>
        <p:spPr>
          <a:xfrm>
            <a:off x="1955907" y="1935660"/>
            <a:ext cx="8210701" cy="1222722"/>
          </a:xfrm>
          <a:prstGeom prst="rect">
            <a:avLst/>
          </a:prstGeom>
          <a:noFill/>
          <a:ln w="19050" cap="flat" cmpd="sng" algn="ctr">
            <a:solidFill>
              <a:srgbClr val="44546A"/>
            </a:solidFill>
            <a:prstDash val="sysDot"/>
            <a:miter lim="800000"/>
          </a:ln>
          <a:effectLst/>
        </p:spPr>
        <p:txBody>
          <a:bodyPr rtlCol="0" anchor="ctr"/>
          <a:lstStyle/>
          <a:p>
            <a:pPr algn="ctr" defTabSz="896118">
              <a:defRPr/>
            </a:pPr>
            <a:endParaRPr lang="en-US" sz="1372" kern="0">
              <a:solidFill>
                <a:prstClr val="white"/>
              </a:solidFill>
              <a:latin typeface="Calibri" panose="020F0502020204030204"/>
            </a:endParaRPr>
          </a:p>
        </p:txBody>
      </p:sp>
      <p:grpSp>
        <p:nvGrpSpPr>
          <p:cNvPr id="87" name="Group 86"/>
          <p:cNvGrpSpPr/>
          <p:nvPr/>
        </p:nvGrpSpPr>
        <p:grpSpPr>
          <a:xfrm>
            <a:off x="2962229" y="1411181"/>
            <a:ext cx="6190996" cy="1039434"/>
            <a:chOff x="3145429" y="-314719"/>
            <a:chExt cx="6623801" cy="2124351"/>
          </a:xfrm>
        </p:grpSpPr>
        <p:sp>
          <p:nvSpPr>
            <p:cNvPr id="88" name="Oval 2"/>
            <p:cNvSpPr/>
            <p:nvPr/>
          </p:nvSpPr>
          <p:spPr bwMode="auto">
            <a:xfrm>
              <a:off x="6893412" y="-314719"/>
              <a:ext cx="2875818" cy="2124351"/>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44546A"/>
            </a:solidFill>
            <a:ln w="635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07486" tIns="53744" rIns="53744" bIns="107486" numCol="1" spcCol="0" rtlCol="0" fromWordArt="0" anchor="b" anchorCtr="0" forceAA="0" compatLnSpc="1">
              <a:prstTxWarp prst="textNoShape">
                <a:avLst/>
              </a:prstTxWarp>
              <a:noAutofit/>
            </a:bodyPr>
            <a:lstStyle/>
            <a:p>
              <a:pPr algn="ctr" defTabSz="1074342" fontAlgn="base">
                <a:spcBef>
                  <a:spcPct val="0"/>
                </a:spcBef>
                <a:spcAft>
                  <a:spcPct val="0"/>
                </a:spcAft>
                <a:defRPr/>
              </a:pPr>
              <a:endParaRPr lang="en-US" sz="1372" kern="0" spc="-5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9" name="Oval 2"/>
            <p:cNvSpPr/>
            <p:nvPr/>
          </p:nvSpPr>
          <p:spPr bwMode="auto">
            <a:xfrm>
              <a:off x="4612377" y="-314719"/>
              <a:ext cx="3238343" cy="2124351"/>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44546A"/>
            </a:solidFill>
            <a:ln w="635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07486" tIns="53744" rIns="53744" bIns="107486" numCol="1" spcCol="0" rtlCol="0" fromWordArt="0" anchor="b" anchorCtr="0" forceAA="0" compatLnSpc="1">
              <a:prstTxWarp prst="textNoShape">
                <a:avLst/>
              </a:prstTxWarp>
              <a:noAutofit/>
            </a:bodyPr>
            <a:lstStyle/>
            <a:p>
              <a:pPr algn="ctr" defTabSz="1074342" fontAlgn="base">
                <a:spcBef>
                  <a:spcPct val="0"/>
                </a:spcBef>
                <a:spcAft>
                  <a:spcPct val="0"/>
                </a:spcAft>
                <a:defRPr/>
              </a:pPr>
              <a:endParaRPr lang="en-US" sz="1372" kern="0" spc="-5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0" name="Oval 2"/>
            <p:cNvSpPr/>
            <p:nvPr/>
          </p:nvSpPr>
          <p:spPr bwMode="auto">
            <a:xfrm>
              <a:off x="3145429" y="-314719"/>
              <a:ext cx="2607166" cy="2124351"/>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44546A"/>
            </a:solidFill>
            <a:ln w="635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07486" tIns="53744" rIns="53744" bIns="107486" numCol="1" spcCol="0" rtlCol="0" fromWordArt="0" anchor="b" anchorCtr="0" forceAA="0" compatLnSpc="1">
              <a:prstTxWarp prst="textNoShape">
                <a:avLst/>
              </a:prstTxWarp>
              <a:noAutofit/>
            </a:bodyPr>
            <a:lstStyle/>
            <a:p>
              <a:pPr algn="ctr" defTabSz="1074342" fontAlgn="base">
                <a:spcBef>
                  <a:spcPct val="0"/>
                </a:spcBef>
                <a:spcAft>
                  <a:spcPct val="0"/>
                </a:spcAft>
                <a:defRPr/>
              </a:pPr>
              <a:endParaRPr lang="en-US" sz="1372" kern="0" spc="-5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91" name="Rectangle 90"/>
          <p:cNvSpPr/>
          <p:nvPr/>
        </p:nvSpPr>
        <p:spPr>
          <a:xfrm>
            <a:off x="1337317" y="2671047"/>
            <a:ext cx="995819" cy="949299"/>
          </a:xfrm>
          <a:prstGeom prst="rect">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white"/>
              </a:solidFill>
              <a:latin typeface="Calibri" panose="020F0502020204030204"/>
            </a:endParaRPr>
          </a:p>
        </p:txBody>
      </p:sp>
      <p:sp>
        <p:nvSpPr>
          <p:cNvPr id="92" name="TextBox 91"/>
          <p:cNvSpPr txBox="1"/>
          <p:nvPr/>
        </p:nvSpPr>
        <p:spPr>
          <a:xfrm>
            <a:off x="1175447" y="3636720"/>
            <a:ext cx="1369405" cy="422307"/>
          </a:xfrm>
          <a:prstGeom prst="rect">
            <a:avLst/>
          </a:prstGeom>
          <a:noFill/>
          <a:ln>
            <a:noFill/>
            <a:headEnd type="none" w="med" len="med"/>
            <a:tailEnd type="none" w="med" len="med"/>
          </a:ln>
        </p:spPr>
        <p:txBody>
          <a:bodyPr wrap="square" lIns="0" tIns="0" rIns="0" bIns="0" rtlCol="0">
            <a:spAutoFit/>
          </a:bodyPr>
          <a:lstStyle/>
          <a:p>
            <a:pPr algn="ctr" defTabSz="896118"/>
            <a:r>
              <a:rPr lang="en-US" sz="1372" kern="0" spc="-37"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anose="020B0502040204020203" pitchFamily="34" charset="0"/>
              </a:rPr>
              <a:t>Sensors </a:t>
            </a:r>
          </a:p>
          <a:p>
            <a:pPr algn="ctr" defTabSz="896118"/>
            <a:r>
              <a:rPr lang="en-US" sz="1372" kern="0" spc="-37"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anose="020B0502040204020203" pitchFamily="34" charset="0"/>
              </a:rPr>
              <a:t>&amp; Equipment </a:t>
            </a:r>
          </a:p>
        </p:txBody>
      </p:sp>
      <p:sp>
        <p:nvSpPr>
          <p:cNvPr id="93" name="Oval 2"/>
          <p:cNvSpPr/>
          <p:nvPr/>
        </p:nvSpPr>
        <p:spPr bwMode="auto">
          <a:xfrm>
            <a:off x="3118077" y="1694493"/>
            <a:ext cx="1056950" cy="493004"/>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ysClr val="window" lastClr="FFFFFF"/>
          </a:solidFill>
          <a:ln w="635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07486" tIns="53744" rIns="53744" bIns="107486" numCol="1" spcCol="0" rtlCol="0" fromWordArt="0" anchor="b" anchorCtr="0" forceAA="0" compatLnSpc="1">
            <a:prstTxWarp prst="textNoShape">
              <a:avLst/>
            </a:prstTxWarp>
            <a:noAutofit/>
          </a:bodyPr>
          <a:lstStyle/>
          <a:p>
            <a:pPr algn="ctr" defTabSz="1074342" fontAlgn="base">
              <a:spcBef>
                <a:spcPct val="0"/>
              </a:spcBef>
              <a:spcAft>
                <a:spcPct val="0"/>
              </a:spcAft>
              <a:defRPr/>
            </a:pPr>
            <a:endParaRPr lang="en-US" sz="1372" kern="0" spc="-5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4" name="Oval 2"/>
          <p:cNvSpPr/>
          <p:nvPr/>
        </p:nvSpPr>
        <p:spPr bwMode="auto">
          <a:xfrm>
            <a:off x="4187127" y="1683480"/>
            <a:ext cx="889967" cy="493004"/>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ysClr val="window" lastClr="FFFFFF"/>
          </a:solidFill>
          <a:ln w="635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07486" tIns="53744" rIns="53744" bIns="107486" numCol="1" spcCol="0" rtlCol="0" fromWordArt="0" anchor="b" anchorCtr="0" forceAA="0" compatLnSpc="1">
            <a:prstTxWarp prst="textNoShape">
              <a:avLst/>
            </a:prstTxWarp>
            <a:noAutofit/>
          </a:bodyPr>
          <a:lstStyle/>
          <a:p>
            <a:pPr algn="ctr" defTabSz="1074342" fontAlgn="base">
              <a:spcBef>
                <a:spcPct val="0"/>
              </a:spcBef>
              <a:spcAft>
                <a:spcPct val="0"/>
              </a:spcAft>
              <a:defRPr/>
            </a:pPr>
            <a:endParaRPr lang="en-US" sz="1372" kern="0" spc="-5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95" name="Group 94"/>
          <p:cNvGrpSpPr/>
          <p:nvPr/>
        </p:nvGrpSpPr>
        <p:grpSpPr bwMode="black">
          <a:xfrm>
            <a:off x="2065582" y="3283903"/>
            <a:ext cx="171328" cy="229754"/>
            <a:chOff x="5187950" y="4273550"/>
            <a:chExt cx="960438" cy="1230313"/>
          </a:xfrm>
          <a:solidFill>
            <a:srgbClr val="FFFFFF"/>
          </a:solidFill>
        </p:grpSpPr>
        <p:sp>
          <p:nvSpPr>
            <p:cNvPr id="96" name="Freeform 238"/>
            <p:cNvSpPr>
              <a:spLocks/>
            </p:cNvSpPr>
            <p:nvPr/>
          </p:nvSpPr>
          <p:spPr bwMode="black">
            <a:xfrm>
              <a:off x="5321300" y="5256213"/>
              <a:ext cx="700088" cy="139700"/>
            </a:xfrm>
            <a:custGeom>
              <a:avLst/>
              <a:gdLst>
                <a:gd name="T0" fmla="*/ 83 w 110"/>
                <a:gd name="T1" fmla="*/ 0 h 22"/>
                <a:gd name="T2" fmla="*/ 55 w 110"/>
                <a:gd name="T3" fmla="*/ 6 h 22"/>
                <a:gd name="T4" fmla="*/ 27 w 110"/>
                <a:gd name="T5" fmla="*/ 0 h 22"/>
                <a:gd name="T6" fmla="*/ 0 w 110"/>
                <a:gd name="T7" fmla="*/ 22 h 22"/>
                <a:gd name="T8" fmla="*/ 110 w 110"/>
                <a:gd name="T9" fmla="*/ 22 h 22"/>
                <a:gd name="T10" fmla="*/ 83 w 110"/>
                <a:gd name="T11" fmla="*/ 0 h 22"/>
              </a:gdLst>
              <a:ahLst/>
              <a:cxnLst>
                <a:cxn ang="0">
                  <a:pos x="T0" y="T1"/>
                </a:cxn>
                <a:cxn ang="0">
                  <a:pos x="T2" y="T3"/>
                </a:cxn>
                <a:cxn ang="0">
                  <a:pos x="T4" y="T5"/>
                </a:cxn>
                <a:cxn ang="0">
                  <a:pos x="T6" y="T7"/>
                </a:cxn>
                <a:cxn ang="0">
                  <a:pos x="T8" y="T9"/>
                </a:cxn>
                <a:cxn ang="0">
                  <a:pos x="T10" y="T11"/>
                </a:cxn>
              </a:cxnLst>
              <a:rect l="0" t="0" r="r" b="b"/>
              <a:pathLst>
                <a:path w="110" h="22">
                  <a:moveTo>
                    <a:pt x="83" y="0"/>
                  </a:moveTo>
                  <a:cubicBezTo>
                    <a:pt x="74" y="4"/>
                    <a:pt x="65" y="6"/>
                    <a:pt x="55" y="6"/>
                  </a:cubicBezTo>
                  <a:cubicBezTo>
                    <a:pt x="45" y="6"/>
                    <a:pt x="35" y="4"/>
                    <a:pt x="27" y="0"/>
                  </a:cubicBezTo>
                  <a:cubicBezTo>
                    <a:pt x="21" y="9"/>
                    <a:pt x="12" y="16"/>
                    <a:pt x="0" y="22"/>
                  </a:cubicBezTo>
                  <a:cubicBezTo>
                    <a:pt x="110" y="22"/>
                    <a:pt x="110" y="22"/>
                    <a:pt x="110" y="22"/>
                  </a:cubicBezTo>
                  <a:cubicBezTo>
                    <a:pt x="98" y="16"/>
                    <a:pt x="89" y="9"/>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8"/>
              <a:endParaRPr lang="en-US" sz="1372" kern="0">
                <a:solidFill>
                  <a:prstClr val="black"/>
                </a:solidFill>
                <a:cs typeface="Segoe UI" panose="020B0502040204020203" pitchFamily="34" charset="0"/>
              </a:endParaRPr>
            </a:p>
          </p:txBody>
        </p:sp>
        <p:sp>
          <p:nvSpPr>
            <p:cNvPr id="97" name="Freeform 239"/>
            <p:cNvSpPr>
              <a:spLocks/>
            </p:cNvSpPr>
            <p:nvPr/>
          </p:nvSpPr>
          <p:spPr bwMode="black">
            <a:xfrm>
              <a:off x="5473700" y="4273550"/>
              <a:ext cx="395288" cy="127000"/>
            </a:xfrm>
            <a:custGeom>
              <a:avLst/>
              <a:gdLst>
                <a:gd name="T0" fmla="*/ 62 w 62"/>
                <a:gd name="T1" fmla="*/ 20 h 20"/>
                <a:gd name="T2" fmla="*/ 59 w 62"/>
                <a:gd name="T3" fmla="*/ 10 h 20"/>
                <a:gd name="T4" fmla="*/ 58 w 62"/>
                <a:gd name="T5" fmla="*/ 8 h 20"/>
                <a:gd name="T6" fmla="*/ 31 w 62"/>
                <a:gd name="T7" fmla="*/ 0 h 20"/>
                <a:gd name="T8" fmla="*/ 4 w 62"/>
                <a:gd name="T9" fmla="*/ 8 h 20"/>
                <a:gd name="T10" fmla="*/ 3 w 62"/>
                <a:gd name="T11" fmla="*/ 10 h 20"/>
                <a:gd name="T12" fmla="*/ 0 w 62"/>
                <a:gd name="T13" fmla="*/ 20 h 20"/>
                <a:gd name="T14" fmla="*/ 31 w 62"/>
                <a:gd name="T15" fmla="*/ 13 h 20"/>
                <a:gd name="T16" fmla="*/ 62 w 62"/>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0">
                  <a:moveTo>
                    <a:pt x="62" y="20"/>
                  </a:moveTo>
                  <a:cubicBezTo>
                    <a:pt x="59" y="10"/>
                    <a:pt x="59" y="10"/>
                    <a:pt x="59" y="10"/>
                  </a:cubicBezTo>
                  <a:cubicBezTo>
                    <a:pt x="59" y="10"/>
                    <a:pt x="58" y="9"/>
                    <a:pt x="58" y="8"/>
                  </a:cubicBezTo>
                  <a:cubicBezTo>
                    <a:pt x="57" y="8"/>
                    <a:pt x="47" y="0"/>
                    <a:pt x="31" y="0"/>
                  </a:cubicBezTo>
                  <a:cubicBezTo>
                    <a:pt x="15" y="0"/>
                    <a:pt x="5" y="8"/>
                    <a:pt x="4" y="8"/>
                  </a:cubicBezTo>
                  <a:cubicBezTo>
                    <a:pt x="3" y="9"/>
                    <a:pt x="3" y="10"/>
                    <a:pt x="3" y="10"/>
                  </a:cubicBezTo>
                  <a:cubicBezTo>
                    <a:pt x="0" y="20"/>
                    <a:pt x="0" y="20"/>
                    <a:pt x="0" y="20"/>
                  </a:cubicBezTo>
                  <a:cubicBezTo>
                    <a:pt x="9" y="15"/>
                    <a:pt x="20" y="13"/>
                    <a:pt x="31" y="13"/>
                  </a:cubicBezTo>
                  <a:cubicBezTo>
                    <a:pt x="42" y="13"/>
                    <a:pt x="52" y="15"/>
                    <a:pt x="6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8"/>
              <a:endParaRPr lang="en-US" sz="1372" kern="0">
                <a:solidFill>
                  <a:prstClr val="black"/>
                </a:solidFill>
                <a:cs typeface="Segoe UI" panose="020B0502040204020203" pitchFamily="34" charset="0"/>
              </a:endParaRPr>
            </a:p>
          </p:txBody>
        </p:sp>
        <p:sp>
          <p:nvSpPr>
            <p:cNvPr id="98" name="Freeform 240"/>
            <p:cNvSpPr>
              <a:spLocks noEditPoints="1"/>
            </p:cNvSpPr>
            <p:nvPr/>
          </p:nvSpPr>
          <p:spPr bwMode="black">
            <a:xfrm>
              <a:off x="5251450" y="4406900"/>
              <a:ext cx="833438" cy="835025"/>
            </a:xfrm>
            <a:custGeom>
              <a:avLst/>
              <a:gdLst>
                <a:gd name="T0" fmla="*/ 66 w 131"/>
                <a:gd name="T1" fmla="*/ 131 h 131"/>
                <a:gd name="T2" fmla="*/ 131 w 131"/>
                <a:gd name="T3" fmla="*/ 65 h 131"/>
                <a:gd name="T4" fmla="*/ 66 w 131"/>
                <a:gd name="T5" fmla="*/ 0 h 131"/>
                <a:gd name="T6" fmla="*/ 0 w 131"/>
                <a:gd name="T7" fmla="*/ 65 h 131"/>
                <a:gd name="T8" fmla="*/ 66 w 131"/>
                <a:gd name="T9" fmla="*/ 131 h 131"/>
                <a:gd name="T10" fmla="*/ 66 w 131"/>
                <a:gd name="T11" fmla="*/ 28 h 131"/>
                <a:gd name="T12" fmla="*/ 104 w 131"/>
                <a:gd name="T13" fmla="*/ 65 h 131"/>
                <a:gd name="T14" fmla="*/ 66 w 131"/>
                <a:gd name="T15" fmla="*/ 103 h 131"/>
                <a:gd name="T16" fmla="*/ 28 w 131"/>
                <a:gd name="T17" fmla="*/ 65 h 131"/>
                <a:gd name="T18" fmla="*/ 66 w 131"/>
                <a:gd name="T19" fmla="*/ 2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66" y="131"/>
                  </a:moveTo>
                  <a:cubicBezTo>
                    <a:pt x="102" y="131"/>
                    <a:pt x="131" y="102"/>
                    <a:pt x="131" y="65"/>
                  </a:cubicBezTo>
                  <a:cubicBezTo>
                    <a:pt x="131" y="29"/>
                    <a:pt x="102" y="0"/>
                    <a:pt x="66" y="0"/>
                  </a:cubicBezTo>
                  <a:cubicBezTo>
                    <a:pt x="30" y="0"/>
                    <a:pt x="0" y="29"/>
                    <a:pt x="0" y="65"/>
                  </a:cubicBezTo>
                  <a:cubicBezTo>
                    <a:pt x="0" y="102"/>
                    <a:pt x="30" y="131"/>
                    <a:pt x="66" y="131"/>
                  </a:cubicBezTo>
                  <a:close/>
                  <a:moveTo>
                    <a:pt x="66" y="28"/>
                  </a:moveTo>
                  <a:cubicBezTo>
                    <a:pt x="87" y="28"/>
                    <a:pt x="104" y="45"/>
                    <a:pt x="104" y="65"/>
                  </a:cubicBezTo>
                  <a:cubicBezTo>
                    <a:pt x="104" y="86"/>
                    <a:pt x="87" y="103"/>
                    <a:pt x="66" y="103"/>
                  </a:cubicBezTo>
                  <a:cubicBezTo>
                    <a:pt x="45" y="103"/>
                    <a:pt x="28" y="86"/>
                    <a:pt x="28" y="65"/>
                  </a:cubicBezTo>
                  <a:cubicBezTo>
                    <a:pt x="28" y="45"/>
                    <a:pt x="45" y="28"/>
                    <a:pt x="6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8"/>
              <a:endParaRPr lang="en-US" sz="1372" kern="0">
                <a:solidFill>
                  <a:prstClr val="black"/>
                </a:solidFill>
                <a:cs typeface="Segoe UI" panose="020B0502040204020203" pitchFamily="34" charset="0"/>
              </a:endParaRPr>
            </a:p>
          </p:txBody>
        </p:sp>
        <p:sp>
          <p:nvSpPr>
            <p:cNvPr id="99" name="Freeform 241"/>
            <p:cNvSpPr>
              <a:spLocks/>
            </p:cNvSpPr>
            <p:nvPr/>
          </p:nvSpPr>
          <p:spPr bwMode="black">
            <a:xfrm>
              <a:off x="5499100" y="4656138"/>
              <a:ext cx="344488" cy="338138"/>
            </a:xfrm>
            <a:custGeom>
              <a:avLst/>
              <a:gdLst>
                <a:gd name="T0" fmla="*/ 27 w 54"/>
                <a:gd name="T1" fmla="*/ 53 h 53"/>
                <a:gd name="T2" fmla="*/ 54 w 54"/>
                <a:gd name="T3" fmla="*/ 26 h 53"/>
                <a:gd name="T4" fmla="*/ 27 w 54"/>
                <a:gd name="T5" fmla="*/ 0 h 53"/>
                <a:gd name="T6" fmla="*/ 25 w 54"/>
                <a:gd name="T7" fmla="*/ 0 h 53"/>
                <a:gd name="T8" fmla="*/ 34 w 54"/>
                <a:gd name="T9" fmla="*/ 13 h 53"/>
                <a:gd name="T10" fmla="*/ 19 w 54"/>
                <a:gd name="T11" fmla="*/ 28 h 53"/>
                <a:gd name="T12" fmla="*/ 4 w 54"/>
                <a:gd name="T13" fmla="*/ 13 h 53"/>
                <a:gd name="T14" fmla="*/ 4 w 54"/>
                <a:gd name="T15" fmla="*/ 12 h 53"/>
                <a:gd name="T16" fmla="*/ 0 w 54"/>
                <a:gd name="T17" fmla="*/ 26 h 53"/>
                <a:gd name="T18" fmla="*/ 27 w 54"/>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3">
                  <a:moveTo>
                    <a:pt x="27" y="53"/>
                  </a:moveTo>
                  <a:cubicBezTo>
                    <a:pt x="42" y="53"/>
                    <a:pt x="54" y="41"/>
                    <a:pt x="54" y="26"/>
                  </a:cubicBezTo>
                  <a:cubicBezTo>
                    <a:pt x="54" y="12"/>
                    <a:pt x="42" y="0"/>
                    <a:pt x="27" y="0"/>
                  </a:cubicBezTo>
                  <a:cubicBezTo>
                    <a:pt x="26" y="0"/>
                    <a:pt x="25" y="0"/>
                    <a:pt x="25" y="0"/>
                  </a:cubicBezTo>
                  <a:cubicBezTo>
                    <a:pt x="30" y="2"/>
                    <a:pt x="34" y="7"/>
                    <a:pt x="34" y="13"/>
                  </a:cubicBezTo>
                  <a:cubicBezTo>
                    <a:pt x="34" y="22"/>
                    <a:pt x="27" y="28"/>
                    <a:pt x="19" y="28"/>
                  </a:cubicBezTo>
                  <a:cubicBezTo>
                    <a:pt x="11" y="28"/>
                    <a:pt x="4" y="22"/>
                    <a:pt x="4" y="13"/>
                  </a:cubicBezTo>
                  <a:cubicBezTo>
                    <a:pt x="4" y="13"/>
                    <a:pt x="4" y="12"/>
                    <a:pt x="4" y="12"/>
                  </a:cubicBezTo>
                  <a:cubicBezTo>
                    <a:pt x="2" y="16"/>
                    <a:pt x="0" y="21"/>
                    <a:pt x="0" y="26"/>
                  </a:cubicBezTo>
                  <a:cubicBezTo>
                    <a:pt x="0" y="41"/>
                    <a:pt x="12" y="53"/>
                    <a:pt x="2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8"/>
              <a:endParaRPr lang="en-US" sz="1372" kern="0">
                <a:solidFill>
                  <a:prstClr val="black"/>
                </a:solidFill>
                <a:cs typeface="Segoe UI" panose="020B0502040204020203" pitchFamily="34" charset="0"/>
              </a:endParaRPr>
            </a:p>
          </p:txBody>
        </p:sp>
        <p:sp>
          <p:nvSpPr>
            <p:cNvPr id="100" name="Freeform 242"/>
            <p:cNvSpPr>
              <a:spLocks/>
            </p:cNvSpPr>
            <p:nvPr/>
          </p:nvSpPr>
          <p:spPr bwMode="black">
            <a:xfrm>
              <a:off x="5187950" y="5414963"/>
              <a:ext cx="960438" cy="88900"/>
            </a:xfrm>
            <a:custGeom>
              <a:avLst/>
              <a:gdLst>
                <a:gd name="T0" fmla="*/ 149 w 151"/>
                <a:gd name="T1" fmla="*/ 0 h 14"/>
                <a:gd name="T2" fmla="*/ 3 w 151"/>
                <a:gd name="T3" fmla="*/ 0 h 14"/>
                <a:gd name="T4" fmla="*/ 0 w 151"/>
                <a:gd name="T5" fmla="*/ 3 h 14"/>
                <a:gd name="T6" fmla="*/ 0 w 151"/>
                <a:gd name="T7" fmla="*/ 12 h 14"/>
                <a:gd name="T8" fmla="*/ 3 w 151"/>
                <a:gd name="T9" fmla="*/ 14 h 14"/>
                <a:gd name="T10" fmla="*/ 149 w 151"/>
                <a:gd name="T11" fmla="*/ 14 h 14"/>
                <a:gd name="T12" fmla="*/ 151 w 151"/>
                <a:gd name="T13" fmla="*/ 12 h 14"/>
                <a:gd name="T14" fmla="*/ 151 w 151"/>
                <a:gd name="T15" fmla="*/ 3 h 14"/>
                <a:gd name="T16" fmla="*/ 149 w 151"/>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4">
                  <a:moveTo>
                    <a:pt x="149" y="0"/>
                  </a:moveTo>
                  <a:cubicBezTo>
                    <a:pt x="3" y="0"/>
                    <a:pt x="3" y="0"/>
                    <a:pt x="3" y="0"/>
                  </a:cubicBezTo>
                  <a:cubicBezTo>
                    <a:pt x="1" y="0"/>
                    <a:pt x="0" y="1"/>
                    <a:pt x="0" y="3"/>
                  </a:cubicBezTo>
                  <a:cubicBezTo>
                    <a:pt x="0" y="12"/>
                    <a:pt x="0" y="12"/>
                    <a:pt x="0" y="12"/>
                  </a:cubicBezTo>
                  <a:cubicBezTo>
                    <a:pt x="0" y="13"/>
                    <a:pt x="1" y="14"/>
                    <a:pt x="3" y="14"/>
                  </a:cubicBezTo>
                  <a:cubicBezTo>
                    <a:pt x="149" y="14"/>
                    <a:pt x="149" y="14"/>
                    <a:pt x="149" y="14"/>
                  </a:cubicBezTo>
                  <a:cubicBezTo>
                    <a:pt x="150" y="14"/>
                    <a:pt x="151" y="13"/>
                    <a:pt x="151" y="12"/>
                  </a:cubicBezTo>
                  <a:cubicBezTo>
                    <a:pt x="151" y="3"/>
                    <a:pt x="151" y="3"/>
                    <a:pt x="151" y="3"/>
                  </a:cubicBezTo>
                  <a:cubicBezTo>
                    <a:pt x="151" y="1"/>
                    <a:pt x="150"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8"/>
              <a:endParaRPr lang="en-US" sz="1372" kern="0">
                <a:solidFill>
                  <a:prstClr val="black"/>
                </a:solidFill>
                <a:cs typeface="Segoe UI" panose="020B0502040204020203" pitchFamily="34" charset="0"/>
              </a:endParaRPr>
            </a:p>
          </p:txBody>
        </p:sp>
      </p:grpSp>
      <p:sp>
        <p:nvSpPr>
          <p:cNvPr id="101" name="Freeform 79"/>
          <p:cNvSpPr>
            <a:spLocks noEditPoints="1"/>
          </p:cNvSpPr>
          <p:nvPr/>
        </p:nvSpPr>
        <p:spPr bwMode="black">
          <a:xfrm>
            <a:off x="1955905" y="2842111"/>
            <a:ext cx="214003" cy="29864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896118"/>
            <a:endParaRPr lang="en-US" sz="1372" kern="0">
              <a:solidFill>
                <a:prstClr val="black"/>
              </a:solidFill>
              <a:latin typeface="Calibri" panose="020F0502020204030204"/>
            </a:endParaRPr>
          </a:p>
        </p:txBody>
      </p:sp>
      <p:grpSp>
        <p:nvGrpSpPr>
          <p:cNvPr id="102" name="Group 4"/>
          <p:cNvGrpSpPr>
            <a:grpSpLocks noChangeAspect="1"/>
          </p:cNvGrpSpPr>
          <p:nvPr/>
        </p:nvGrpSpPr>
        <p:grpSpPr bwMode="auto">
          <a:xfrm>
            <a:off x="1376513" y="2749121"/>
            <a:ext cx="452490" cy="411015"/>
            <a:chOff x="227" y="1319"/>
            <a:chExt cx="533" cy="469"/>
          </a:xfrm>
        </p:grpSpPr>
        <p:sp>
          <p:nvSpPr>
            <p:cNvPr id="103" name="AutoShape 3"/>
            <p:cNvSpPr>
              <a:spLocks noChangeAspect="1" noChangeArrowheads="1" noTextEdit="1"/>
            </p:cNvSpPr>
            <p:nvPr/>
          </p:nvSpPr>
          <p:spPr bwMode="auto">
            <a:xfrm>
              <a:off x="227" y="1319"/>
              <a:ext cx="533" cy="4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04" name="Rectangle 5"/>
            <p:cNvSpPr>
              <a:spLocks noChangeArrowheads="1"/>
            </p:cNvSpPr>
            <p:nvPr/>
          </p:nvSpPr>
          <p:spPr bwMode="auto">
            <a:xfrm>
              <a:off x="667" y="1493"/>
              <a:ext cx="37" cy="205"/>
            </a:xfrm>
            <a:prstGeom prst="rect">
              <a:avLst/>
            </a:prstGeom>
            <a:solidFill>
              <a:sysClr val="window" lastClr="FFFFFF"/>
            </a:solidFill>
            <a:ln w="9525">
              <a:solidFill>
                <a:srgbClr val="44546A"/>
              </a:solidFill>
              <a:miter lim="800000"/>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05" name="Rectangle 6"/>
            <p:cNvSpPr>
              <a:spLocks noChangeArrowheads="1"/>
            </p:cNvSpPr>
            <p:nvPr/>
          </p:nvSpPr>
          <p:spPr bwMode="auto">
            <a:xfrm>
              <a:off x="667" y="1493"/>
              <a:ext cx="37" cy="205"/>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06" name="Rectangle 7"/>
            <p:cNvSpPr>
              <a:spLocks noChangeArrowheads="1"/>
            </p:cNvSpPr>
            <p:nvPr/>
          </p:nvSpPr>
          <p:spPr bwMode="auto">
            <a:xfrm>
              <a:off x="263" y="1549"/>
              <a:ext cx="59" cy="123"/>
            </a:xfrm>
            <a:prstGeom prst="rect">
              <a:avLst/>
            </a:prstGeom>
            <a:solidFill>
              <a:sysClr val="window" lastClr="FFFFFF"/>
            </a:solidFill>
            <a:ln w="9525">
              <a:solidFill>
                <a:srgbClr val="44546A"/>
              </a:solidFill>
              <a:miter lim="800000"/>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07" name="Rectangle 8"/>
            <p:cNvSpPr>
              <a:spLocks noChangeArrowheads="1"/>
            </p:cNvSpPr>
            <p:nvPr/>
          </p:nvSpPr>
          <p:spPr bwMode="auto">
            <a:xfrm>
              <a:off x="263" y="1549"/>
              <a:ext cx="59" cy="123"/>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08" name="Freeform 9"/>
            <p:cNvSpPr>
              <a:spLocks noEditPoints="1"/>
            </p:cNvSpPr>
            <p:nvPr/>
          </p:nvSpPr>
          <p:spPr bwMode="auto">
            <a:xfrm>
              <a:off x="302" y="1322"/>
              <a:ext cx="381" cy="376"/>
            </a:xfrm>
            <a:custGeom>
              <a:avLst/>
              <a:gdLst>
                <a:gd name="T0" fmla="*/ 363 w 381"/>
                <a:gd name="T1" fmla="*/ 120 h 376"/>
                <a:gd name="T2" fmla="*/ 381 w 381"/>
                <a:gd name="T3" fmla="*/ 120 h 376"/>
                <a:gd name="T4" fmla="*/ 381 w 381"/>
                <a:gd name="T5" fmla="*/ 43 h 376"/>
                <a:gd name="T6" fmla="*/ 363 w 381"/>
                <a:gd name="T7" fmla="*/ 43 h 376"/>
                <a:gd name="T8" fmla="*/ 363 w 381"/>
                <a:gd name="T9" fmla="*/ 120 h 376"/>
                <a:gd name="T10" fmla="*/ 0 w 381"/>
                <a:gd name="T11" fmla="*/ 120 h 376"/>
                <a:gd name="T12" fmla="*/ 18 w 381"/>
                <a:gd name="T13" fmla="*/ 120 h 376"/>
                <a:gd name="T14" fmla="*/ 18 w 381"/>
                <a:gd name="T15" fmla="*/ 43 h 376"/>
                <a:gd name="T16" fmla="*/ 0 w 381"/>
                <a:gd name="T17" fmla="*/ 43 h 376"/>
                <a:gd name="T18" fmla="*/ 0 w 381"/>
                <a:gd name="T19" fmla="*/ 120 h 376"/>
                <a:gd name="T20" fmla="*/ 18 w 381"/>
                <a:gd name="T21" fmla="*/ 77 h 376"/>
                <a:gd name="T22" fmla="*/ 363 w 381"/>
                <a:gd name="T23" fmla="*/ 77 h 376"/>
                <a:gd name="T24" fmla="*/ 363 w 381"/>
                <a:gd name="T25" fmla="*/ 0 h 376"/>
                <a:gd name="T26" fmla="*/ 18 w 381"/>
                <a:gd name="T27" fmla="*/ 0 h 376"/>
                <a:gd name="T28" fmla="*/ 18 w 381"/>
                <a:gd name="T29" fmla="*/ 77 h 376"/>
                <a:gd name="T30" fmla="*/ 18 w 381"/>
                <a:gd name="T31" fmla="*/ 376 h 376"/>
                <a:gd name="T32" fmla="*/ 363 w 381"/>
                <a:gd name="T33" fmla="*/ 376 h 376"/>
                <a:gd name="T34" fmla="*/ 363 w 381"/>
                <a:gd name="T35" fmla="*/ 77 h 376"/>
                <a:gd name="T36" fmla="*/ 18 w 381"/>
                <a:gd name="T37" fmla="*/ 77 h 376"/>
                <a:gd name="T38" fmla="*/ 18 w 381"/>
                <a:gd name="T39"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76">
                  <a:moveTo>
                    <a:pt x="363" y="120"/>
                  </a:moveTo>
                  <a:lnTo>
                    <a:pt x="381" y="120"/>
                  </a:lnTo>
                  <a:lnTo>
                    <a:pt x="381" y="43"/>
                  </a:lnTo>
                  <a:lnTo>
                    <a:pt x="363" y="43"/>
                  </a:lnTo>
                  <a:lnTo>
                    <a:pt x="363" y="120"/>
                  </a:lnTo>
                  <a:close/>
                  <a:moveTo>
                    <a:pt x="0" y="120"/>
                  </a:moveTo>
                  <a:lnTo>
                    <a:pt x="18" y="120"/>
                  </a:lnTo>
                  <a:lnTo>
                    <a:pt x="18" y="43"/>
                  </a:lnTo>
                  <a:lnTo>
                    <a:pt x="0" y="43"/>
                  </a:lnTo>
                  <a:lnTo>
                    <a:pt x="0" y="120"/>
                  </a:lnTo>
                  <a:close/>
                  <a:moveTo>
                    <a:pt x="18" y="77"/>
                  </a:moveTo>
                  <a:lnTo>
                    <a:pt x="363" y="77"/>
                  </a:lnTo>
                  <a:lnTo>
                    <a:pt x="363" y="0"/>
                  </a:lnTo>
                  <a:lnTo>
                    <a:pt x="18" y="0"/>
                  </a:lnTo>
                  <a:lnTo>
                    <a:pt x="18" y="77"/>
                  </a:lnTo>
                  <a:close/>
                  <a:moveTo>
                    <a:pt x="18" y="376"/>
                  </a:moveTo>
                  <a:lnTo>
                    <a:pt x="363" y="376"/>
                  </a:lnTo>
                  <a:lnTo>
                    <a:pt x="363" y="77"/>
                  </a:lnTo>
                  <a:lnTo>
                    <a:pt x="18" y="77"/>
                  </a:lnTo>
                  <a:lnTo>
                    <a:pt x="18" y="376"/>
                  </a:lnTo>
                  <a:close/>
                </a:path>
              </a:pathLst>
            </a:custGeom>
            <a:solidFill>
              <a:sysClr val="window" lastClr="FFFFFF"/>
            </a:solidFill>
            <a:ln w="9525">
              <a:solidFill>
                <a:srgbClr val="44546A"/>
              </a:solidFill>
              <a:round/>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09" name="Rectangle 10"/>
            <p:cNvSpPr>
              <a:spLocks noChangeArrowheads="1"/>
            </p:cNvSpPr>
            <p:nvPr/>
          </p:nvSpPr>
          <p:spPr bwMode="auto">
            <a:xfrm>
              <a:off x="665" y="1365"/>
              <a:ext cx="18" cy="77"/>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0" name="Rectangle 11"/>
            <p:cNvSpPr>
              <a:spLocks noChangeArrowheads="1"/>
            </p:cNvSpPr>
            <p:nvPr/>
          </p:nvSpPr>
          <p:spPr bwMode="auto">
            <a:xfrm>
              <a:off x="302" y="1365"/>
              <a:ext cx="18" cy="77"/>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1" name="Rectangle 12"/>
            <p:cNvSpPr>
              <a:spLocks noChangeArrowheads="1"/>
            </p:cNvSpPr>
            <p:nvPr/>
          </p:nvSpPr>
          <p:spPr bwMode="auto">
            <a:xfrm>
              <a:off x="320" y="1322"/>
              <a:ext cx="345" cy="77"/>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2" name="Rectangle 13"/>
            <p:cNvSpPr>
              <a:spLocks noChangeArrowheads="1"/>
            </p:cNvSpPr>
            <p:nvPr/>
          </p:nvSpPr>
          <p:spPr bwMode="auto">
            <a:xfrm>
              <a:off x="320" y="1399"/>
              <a:ext cx="345" cy="299"/>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3" name="Freeform 14"/>
            <p:cNvSpPr>
              <a:spLocks/>
            </p:cNvSpPr>
            <p:nvPr/>
          </p:nvSpPr>
          <p:spPr bwMode="auto">
            <a:xfrm>
              <a:off x="427" y="1399"/>
              <a:ext cx="18" cy="128"/>
            </a:xfrm>
            <a:custGeom>
              <a:avLst/>
              <a:gdLst>
                <a:gd name="T0" fmla="*/ 18 w 18"/>
                <a:gd name="T1" fmla="*/ 0 h 128"/>
                <a:gd name="T2" fmla="*/ 0 w 18"/>
                <a:gd name="T3" fmla="*/ 17 h 128"/>
                <a:gd name="T4" fmla="*/ 0 w 18"/>
                <a:gd name="T5" fmla="*/ 128 h 128"/>
              </a:gdLst>
              <a:ahLst/>
              <a:cxnLst>
                <a:cxn ang="0">
                  <a:pos x="T0" y="T1"/>
                </a:cxn>
                <a:cxn ang="0">
                  <a:pos x="T2" y="T3"/>
                </a:cxn>
                <a:cxn ang="0">
                  <a:pos x="T4" y="T5"/>
                </a:cxn>
              </a:cxnLst>
              <a:rect l="0" t="0" r="r" b="b"/>
              <a:pathLst>
                <a:path w="18" h="128">
                  <a:moveTo>
                    <a:pt x="18" y="0"/>
                  </a:moveTo>
                  <a:lnTo>
                    <a:pt x="0" y="17"/>
                  </a:lnTo>
                  <a:lnTo>
                    <a:pt x="0" y="128"/>
                  </a:lnTo>
                </a:path>
              </a:pathLst>
            </a:cu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4" name="Freeform 15"/>
            <p:cNvSpPr>
              <a:spLocks/>
            </p:cNvSpPr>
            <p:nvPr/>
          </p:nvSpPr>
          <p:spPr bwMode="auto">
            <a:xfrm>
              <a:off x="540" y="1399"/>
              <a:ext cx="18" cy="128"/>
            </a:xfrm>
            <a:custGeom>
              <a:avLst/>
              <a:gdLst>
                <a:gd name="T0" fmla="*/ 0 w 18"/>
                <a:gd name="T1" fmla="*/ 0 h 128"/>
                <a:gd name="T2" fmla="*/ 18 w 18"/>
                <a:gd name="T3" fmla="*/ 17 h 128"/>
                <a:gd name="T4" fmla="*/ 18 w 18"/>
                <a:gd name="T5" fmla="*/ 128 h 128"/>
              </a:gdLst>
              <a:ahLst/>
              <a:cxnLst>
                <a:cxn ang="0">
                  <a:pos x="T0" y="T1"/>
                </a:cxn>
                <a:cxn ang="0">
                  <a:pos x="T2" y="T3"/>
                </a:cxn>
                <a:cxn ang="0">
                  <a:pos x="T4" y="T5"/>
                </a:cxn>
              </a:cxnLst>
              <a:rect l="0" t="0" r="r" b="b"/>
              <a:pathLst>
                <a:path w="18" h="128">
                  <a:moveTo>
                    <a:pt x="0" y="0"/>
                  </a:moveTo>
                  <a:lnTo>
                    <a:pt x="18" y="17"/>
                  </a:lnTo>
                  <a:lnTo>
                    <a:pt x="18" y="128"/>
                  </a:lnTo>
                </a:path>
              </a:pathLst>
            </a:cu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5" name="Rectangle 16"/>
            <p:cNvSpPr>
              <a:spLocks noChangeArrowheads="1"/>
            </p:cNvSpPr>
            <p:nvPr/>
          </p:nvSpPr>
          <p:spPr bwMode="auto">
            <a:xfrm>
              <a:off x="445" y="1709"/>
              <a:ext cx="90" cy="42"/>
            </a:xfrm>
            <a:prstGeom prst="rect">
              <a:avLst/>
            </a:prstGeom>
            <a:solidFill>
              <a:sysClr val="window" lastClr="FFFFFF"/>
            </a:solidFill>
            <a:ln w="9525">
              <a:solidFill>
                <a:srgbClr val="44546A"/>
              </a:solidFill>
              <a:miter lim="800000"/>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6" name="Rectangle 17"/>
            <p:cNvSpPr>
              <a:spLocks noChangeArrowheads="1"/>
            </p:cNvSpPr>
            <p:nvPr/>
          </p:nvSpPr>
          <p:spPr bwMode="auto">
            <a:xfrm>
              <a:off x="445" y="1709"/>
              <a:ext cx="90" cy="42"/>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7" name="Rectangle 18"/>
            <p:cNvSpPr>
              <a:spLocks noChangeArrowheads="1"/>
            </p:cNvSpPr>
            <p:nvPr/>
          </p:nvSpPr>
          <p:spPr bwMode="auto">
            <a:xfrm>
              <a:off x="302" y="1709"/>
              <a:ext cx="54" cy="17"/>
            </a:xfrm>
            <a:prstGeom prst="rect">
              <a:avLst/>
            </a:prstGeom>
            <a:solidFill>
              <a:srgbClr val="4BACC6"/>
            </a:solidFill>
            <a:ln w="9525">
              <a:solidFill>
                <a:srgbClr val="000000"/>
              </a:solidFill>
              <a:miter lim="800000"/>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8" name="Rectangle 19"/>
            <p:cNvSpPr>
              <a:spLocks noChangeArrowheads="1"/>
            </p:cNvSpPr>
            <p:nvPr/>
          </p:nvSpPr>
          <p:spPr bwMode="auto">
            <a:xfrm>
              <a:off x="302" y="1709"/>
              <a:ext cx="54" cy="17"/>
            </a:xfrm>
            <a:prstGeom prst="rect">
              <a:avLst/>
            </a:prstGeom>
            <a:solidFill>
              <a:srgbClr val="FFFFFF"/>
            </a:solidFill>
            <a:ln w="3175" cap="rnd">
              <a:solidFill>
                <a:srgbClr val="44546A"/>
              </a:solidFill>
              <a:prstDash val="solid"/>
              <a:round/>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19" name="Rectangle 20"/>
            <p:cNvSpPr>
              <a:spLocks noChangeArrowheads="1"/>
            </p:cNvSpPr>
            <p:nvPr/>
          </p:nvSpPr>
          <p:spPr bwMode="auto">
            <a:xfrm>
              <a:off x="279" y="1726"/>
              <a:ext cx="99" cy="17"/>
            </a:xfrm>
            <a:prstGeom prst="rect">
              <a:avLst/>
            </a:prstGeom>
            <a:solidFill>
              <a:srgbClr val="4BACC6"/>
            </a:solidFill>
            <a:ln w="9525">
              <a:solidFill>
                <a:srgbClr val="000000"/>
              </a:solidFill>
              <a:miter lim="800000"/>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0" name="Rectangle 21"/>
            <p:cNvSpPr>
              <a:spLocks noChangeArrowheads="1"/>
            </p:cNvSpPr>
            <p:nvPr/>
          </p:nvSpPr>
          <p:spPr bwMode="auto">
            <a:xfrm>
              <a:off x="279" y="1726"/>
              <a:ext cx="99" cy="17"/>
            </a:xfrm>
            <a:prstGeom prst="rect">
              <a:avLst/>
            </a:prstGeom>
            <a:solidFill>
              <a:srgbClr val="FFFFFF"/>
            </a:solidFill>
            <a:ln w="3175" cap="rnd">
              <a:solidFill>
                <a:srgbClr val="44546A"/>
              </a:solidFill>
              <a:prstDash val="solid"/>
              <a:round/>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1" name="Rectangle 22"/>
            <p:cNvSpPr>
              <a:spLocks noChangeArrowheads="1"/>
            </p:cNvSpPr>
            <p:nvPr/>
          </p:nvSpPr>
          <p:spPr bwMode="auto">
            <a:xfrm>
              <a:off x="472" y="1751"/>
              <a:ext cx="36" cy="17"/>
            </a:xfrm>
            <a:prstGeom prst="rect">
              <a:avLst/>
            </a:prstGeom>
            <a:solidFill>
              <a:srgbClr val="4BACC6"/>
            </a:solidFill>
            <a:ln w="9525">
              <a:solidFill>
                <a:srgbClr val="000000"/>
              </a:solidFill>
              <a:miter lim="800000"/>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2" name="Rectangle 23"/>
            <p:cNvSpPr>
              <a:spLocks noChangeArrowheads="1"/>
            </p:cNvSpPr>
            <p:nvPr/>
          </p:nvSpPr>
          <p:spPr bwMode="auto">
            <a:xfrm>
              <a:off x="472" y="1751"/>
              <a:ext cx="36" cy="17"/>
            </a:xfrm>
            <a:prstGeom prst="rect">
              <a:avLst/>
            </a:prstGeom>
            <a:solidFill>
              <a:srgbClr val="FFFFFF"/>
            </a:solidFill>
            <a:ln w="3175" cap="rnd">
              <a:solidFill>
                <a:srgbClr val="44546A"/>
              </a:solidFill>
              <a:prstDash val="solid"/>
              <a:round/>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3" name="Rectangle 24"/>
            <p:cNvSpPr>
              <a:spLocks noChangeArrowheads="1"/>
            </p:cNvSpPr>
            <p:nvPr/>
          </p:nvSpPr>
          <p:spPr bwMode="auto">
            <a:xfrm>
              <a:off x="445" y="1768"/>
              <a:ext cx="90" cy="18"/>
            </a:xfrm>
            <a:prstGeom prst="rect">
              <a:avLst/>
            </a:prstGeom>
            <a:solidFill>
              <a:srgbClr val="4BACC6"/>
            </a:solidFill>
            <a:ln w="9525">
              <a:solidFill>
                <a:srgbClr val="000000"/>
              </a:solidFill>
              <a:miter lim="800000"/>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4" name="Rectangle 25"/>
            <p:cNvSpPr>
              <a:spLocks noChangeArrowheads="1"/>
            </p:cNvSpPr>
            <p:nvPr/>
          </p:nvSpPr>
          <p:spPr bwMode="auto">
            <a:xfrm>
              <a:off x="445" y="1768"/>
              <a:ext cx="90" cy="18"/>
            </a:xfrm>
            <a:prstGeom prst="rect">
              <a:avLst/>
            </a:prstGeom>
            <a:solidFill>
              <a:srgbClr val="FFFFFF"/>
            </a:solidFill>
            <a:ln w="3175" cap="rnd">
              <a:solidFill>
                <a:srgbClr val="44546A"/>
              </a:solidFill>
              <a:prstDash val="solid"/>
              <a:round/>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5" name="Rectangle 26"/>
            <p:cNvSpPr>
              <a:spLocks noChangeArrowheads="1"/>
            </p:cNvSpPr>
            <p:nvPr/>
          </p:nvSpPr>
          <p:spPr bwMode="auto">
            <a:xfrm>
              <a:off x="230" y="1588"/>
              <a:ext cx="528" cy="121"/>
            </a:xfrm>
            <a:prstGeom prst="rect">
              <a:avLst/>
            </a:prstGeom>
            <a:solidFill>
              <a:sysClr val="window" lastClr="FFFFFF"/>
            </a:solidFill>
            <a:ln w="9525">
              <a:solidFill>
                <a:srgbClr val="44546A"/>
              </a:solidFill>
              <a:miter lim="800000"/>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6" name="Rectangle 27"/>
            <p:cNvSpPr>
              <a:spLocks noChangeArrowheads="1"/>
            </p:cNvSpPr>
            <p:nvPr/>
          </p:nvSpPr>
          <p:spPr bwMode="auto">
            <a:xfrm>
              <a:off x="230" y="1588"/>
              <a:ext cx="528" cy="121"/>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7" name="Freeform 28"/>
            <p:cNvSpPr>
              <a:spLocks noEditPoints="1"/>
            </p:cNvSpPr>
            <p:nvPr/>
          </p:nvSpPr>
          <p:spPr bwMode="auto">
            <a:xfrm>
              <a:off x="399" y="1365"/>
              <a:ext cx="186" cy="282"/>
            </a:xfrm>
            <a:custGeom>
              <a:avLst/>
              <a:gdLst>
                <a:gd name="T0" fmla="*/ 61 w 186"/>
                <a:gd name="T1" fmla="*/ 199 h 282"/>
                <a:gd name="T2" fmla="*/ 125 w 186"/>
                <a:gd name="T3" fmla="*/ 199 h 282"/>
                <a:gd name="T4" fmla="*/ 125 w 186"/>
                <a:gd name="T5" fmla="*/ 166 h 282"/>
                <a:gd name="T6" fmla="*/ 61 w 186"/>
                <a:gd name="T7" fmla="*/ 166 h 282"/>
                <a:gd name="T8" fmla="*/ 61 w 186"/>
                <a:gd name="T9" fmla="*/ 199 h 282"/>
                <a:gd name="T10" fmla="*/ 47 w 186"/>
                <a:gd name="T11" fmla="*/ 166 h 282"/>
                <a:gd name="T12" fmla="*/ 140 w 186"/>
                <a:gd name="T13" fmla="*/ 166 h 282"/>
                <a:gd name="T14" fmla="*/ 140 w 186"/>
                <a:gd name="T15" fmla="*/ 0 h 282"/>
                <a:gd name="T16" fmla="*/ 47 w 186"/>
                <a:gd name="T17" fmla="*/ 0 h 282"/>
                <a:gd name="T18" fmla="*/ 47 w 186"/>
                <a:gd name="T19" fmla="*/ 166 h 282"/>
                <a:gd name="T20" fmla="*/ 0 w 186"/>
                <a:gd name="T21" fmla="*/ 282 h 282"/>
                <a:gd name="T22" fmla="*/ 186 w 186"/>
                <a:gd name="T23" fmla="*/ 282 h 282"/>
                <a:gd name="T24" fmla="*/ 186 w 186"/>
                <a:gd name="T25" fmla="*/ 160 h 282"/>
                <a:gd name="T26" fmla="*/ 0 w 186"/>
                <a:gd name="T27" fmla="*/ 160 h 282"/>
                <a:gd name="T28" fmla="*/ 0 w 186"/>
                <a:gd name="T2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282">
                  <a:moveTo>
                    <a:pt x="61" y="199"/>
                  </a:moveTo>
                  <a:lnTo>
                    <a:pt x="125" y="199"/>
                  </a:lnTo>
                  <a:lnTo>
                    <a:pt x="125" y="166"/>
                  </a:lnTo>
                  <a:lnTo>
                    <a:pt x="61" y="166"/>
                  </a:lnTo>
                  <a:lnTo>
                    <a:pt x="61" y="199"/>
                  </a:lnTo>
                  <a:close/>
                  <a:moveTo>
                    <a:pt x="47" y="166"/>
                  </a:moveTo>
                  <a:lnTo>
                    <a:pt x="140" y="166"/>
                  </a:lnTo>
                  <a:lnTo>
                    <a:pt x="140" y="0"/>
                  </a:lnTo>
                  <a:lnTo>
                    <a:pt x="47" y="0"/>
                  </a:lnTo>
                  <a:lnTo>
                    <a:pt x="47" y="166"/>
                  </a:lnTo>
                  <a:close/>
                  <a:moveTo>
                    <a:pt x="0" y="282"/>
                  </a:moveTo>
                  <a:lnTo>
                    <a:pt x="186" y="282"/>
                  </a:lnTo>
                  <a:lnTo>
                    <a:pt x="186" y="160"/>
                  </a:lnTo>
                  <a:lnTo>
                    <a:pt x="0" y="160"/>
                  </a:lnTo>
                  <a:lnTo>
                    <a:pt x="0" y="282"/>
                  </a:lnTo>
                  <a:close/>
                </a:path>
              </a:pathLst>
            </a:custGeom>
            <a:solidFill>
              <a:sysClr val="window" lastClr="FFFFFF"/>
            </a:solidFill>
            <a:ln w="9525">
              <a:solidFill>
                <a:srgbClr val="44546A"/>
              </a:solidFill>
              <a:round/>
              <a:headEnd/>
              <a:tailEnd/>
            </a:ln>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8" name="Rectangle 29"/>
            <p:cNvSpPr>
              <a:spLocks noChangeArrowheads="1"/>
            </p:cNvSpPr>
            <p:nvPr/>
          </p:nvSpPr>
          <p:spPr bwMode="auto">
            <a:xfrm>
              <a:off x="460" y="1531"/>
              <a:ext cx="64" cy="33"/>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29" name="Rectangle 30"/>
            <p:cNvSpPr>
              <a:spLocks noChangeArrowheads="1"/>
            </p:cNvSpPr>
            <p:nvPr/>
          </p:nvSpPr>
          <p:spPr bwMode="auto">
            <a:xfrm>
              <a:off x="446" y="1365"/>
              <a:ext cx="93" cy="166"/>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sp>
          <p:nvSpPr>
            <p:cNvPr id="130" name="Rectangle 31"/>
            <p:cNvSpPr>
              <a:spLocks noChangeArrowheads="1"/>
            </p:cNvSpPr>
            <p:nvPr/>
          </p:nvSpPr>
          <p:spPr bwMode="auto">
            <a:xfrm>
              <a:off x="399" y="1525"/>
              <a:ext cx="186" cy="122"/>
            </a:xfrm>
            <a:prstGeom prst="rect">
              <a:avLst/>
            </a:prstGeom>
            <a:noFill/>
            <a:ln w="3175" cap="rnd">
              <a:solidFill>
                <a:srgbClr val="4454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8">
                <a:defRPr/>
              </a:pPr>
              <a:endParaRPr lang="en-US" sz="1372" kern="0">
                <a:solidFill>
                  <a:prstClr val="black"/>
                </a:solidFill>
                <a:latin typeface="Calibri" panose="020F0502020204030204"/>
              </a:endParaRPr>
            </a:p>
          </p:txBody>
        </p:sp>
      </p:grpSp>
      <p:sp>
        <p:nvSpPr>
          <p:cNvPr id="131" name="Oval 2"/>
          <p:cNvSpPr/>
          <p:nvPr/>
        </p:nvSpPr>
        <p:spPr bwMode="auto">
          <a:xfrm>
            <a:off x="5080714" y="1683763"/>
            <a:ext cx="1096775" cy="493004"/>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ysClr val="window" lastClr="FFFFFF"/>
          </a:solidFill>
          <a:ln w="635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07486" tIns="53744" rIns="53744" bIns="107486" numCol="1" spcCol="0" rtlCol="0" fromWordArt="0" anchor="b" anchorCtr="0" forceAA="0" compatLnSpc="1">
            <a:prstTxWarp prst="textNoShape">
              <a:avLst/>
            </a:prstTxWarp>
            <a:noAutofit/>
          </a:bodyPr>
          <a:lstStyle/>
          <a:p>
            <a:pPr algn="ctr" defTabSz="1074342" fontAlgn="base">
              <a:spcBef>
                <a:spcPct val="0"/>
              </a:spcBef>
              <a:spcAft>
                <a:spcPct val="0"/>
              </a:spcAft>
              <a:defRPr/>
            </a:pPr>
            <a:endParaRPr lang="en-US" sz="1372" kern="0" spc="-5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2" name="Oval 2"/>
          <p:cNvSpPr/>
          <p:nvPr/>
        </p:nvSpPr>
        <p:spPr bwMode="auto">
          <a:xfrm>
            <a:off x="5876229" y="1684952"/>
            <a:ext cx="1134846" cy="493004"/>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ysClr val="window" lastClr="FFFFFF"/>
          </a:solidFill>
          <a:ln w="635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07486" tIns="53744" rIns="53744" bIns="107486" numCol="1" spcCol="0" rtlCol="0" fromWordArt="0" anchor="b" anchorCtr="0" forceAA="0" compatLnSpc="1">
            <a:prstTxWarp prst="textNoShape">
              <a:avLst/>
            </a:prstTxWarp>
            <a:noAutofit/>
          </a:bodyPr>
          <a:lstStyle/>
          <a:p>
            <a:pPr algn="ctr" defTabSz="1074342" fontAlgn="base">
              <a:spcBef>
                <a:spcPct val="0"/>
              </a:spcBef>
              <a:spcAft>
                <a:spcPct val="0"/>
              </a:spcAft>
              <a:defRPr/>
            </a:pPr>
            <a:endParaRPr lang="en-US" sz="1372" kern="0" spc="-5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3" name="Oval 2"/>
          <p:cNvSpPr/>
          <p:nvPr/>
        </p:nvSpPr>
        <p:spPr bwMode="auto">
          <a:xfrm>
            <a:off x="7279610" y="1694493"/>
            <a:ext cx="1100210" cy="493004"/>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ysClr val="window" lastClr="FFFFFF"/>
          </a:solidFill>
          <a:ln w="635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07486" tIns="53744" rIns="53744" bIns="107486" numCol="1" spcCol="0" rtlCol="0" fromWordArt="0" anchor="b" anchorCtr="0" forceAA="0" compatLnSpc="1">
            <a:prstTxWarp prst="textNoShape">
              <a:avLst/>
            </a:prstTxWarp>
            <a:noAutofit/>
          </a:bodyPr>
          <a:lstStyle/>
          <a:p>
            <a:pPr algn="ctr" defTabSz="1074342" fontAlgn="base">
              <a:spcBef>
                <a:spcPct val="0"/>
              </a:spcBef>
              <a:spcAft>
                <a:spcPct val="0"/>
              </a:spcAft>
              <a:defRPr/>
            </a:pPr>
            <a:endParaRPr lang="en-US" sz="1372" kern="0" spc="-59"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4" name="TextBox 133"/>
          <p:cNvSpPr txBox="1"/>
          <p:nvPr/>
        </p:nvSpPr>
        <p:spPr>
          <a:xfrm>
            <a:off x="3181719" y="1766767"/>
            <a:ext cx="951596" cy="422307"/>
          </a:xfrm>
          <a:prstGeom prst="rect">
            <a:avLst/>
          </a:prstGeom>
          <a:noFill/>
          <a:ln>
            <a:noFill/>
            <a:headEnd type="none" w="med" len="med"/>
            <a:tailEnd type="none" w="med" len="med"/>
          </a:ln>
        </p:spPr>
        <p:txBody>
          <a:bodyPr wrap="square" lIns="0" tIns="0" rIns="0" bIns="0" rtlCol="0">
            <a:spAutoFit/>
          </a:bodyPr>
          <a:lstStyle/>
          <a:p>
            <a:pPr algn="ctr" defTabSz="896118"/>
            <a:r>
              <a:rPr lang="en-US" sz="1372" kern="0" spc="-37" dirty="0">
                <a:gradFill>
                  <a:gsLst>
                    <a:gs pos="0">
                      <a:srgbClr val="000000">
                        <a:lumMod val="65000"/>
                        <a:lumOff val="35000"/>
                      </a:srgbClr>
                    </a:gs>
                    <a:gs pos="86000">
                      <a:srgbClr val="000000">
                        <a:lumMod val="65000"/>
                        <a:lumOff val="35000"/>
                      </a:srgbClr>
                    </a:gs>
                  </a:gsLst>
                  <a:lin ang="5400000" scaled="0"/>
                </a:gradFill>
                <a:ea typeface="Segoe UI" panose="020B0502040204020203" pitchFamily="34" charset="0"/>
                <a:cs typeface="Segoe UI" panose="020B0502040204020203" pitchFamily="34" charset="0"/>
              </a:rPr>
              <a:t>Event Processing</a:t>
            </a:r>
          </a:p>
        </p:txBody>
      </p:sp>
      <p:sp>
        <p:nvSpPr>
          <p:cNvPr id="135" name="TextBox 134"/>
          <p:cNvSpPr txBox="1"/>
          <p:nvPr/>
        </p:nvSpPr>
        <p:spPr>
          <a:xfrm>
            <a:off x="4260142" y="1872341"/>
            <a:ext cx="716954" cy="211154"/>
          </a:xfrm>
          <a:prstGeom prst="rect">
            <a:avLst/>
          </a:prstGeom>
          <a:noFill/>
          <a:ln>
            <a:noFill/>
            <a:headEnd type="none" w="med" len="med"/>
            <a:tailEnd type="none" w="med" len="med"/>
          </a:ln>
        </p:spPr>
        <p:txBody>
          <a:bodyPr wrap="square" lIns="0" tIns="0" rIns="0" bIns="0" rtlCol="0">
            <a:spAutoFit/>
          </a:bodyPr>
          <a:lstStyle/>
          <a:p>
            <a:pPr algn="ctr" defTabSz="896118"/>
            <a:r>
              <a:rPr lang="en-US" sz="1372" kern="0" spc="-37" dirty="0">
                <a:gradFill>
                  <a:gsLst>
                    <a:gs pos="0">
                      <a:srgbClr val="000000">
                        <a:lumMod val="65000"/>
                        <a:lumOff val="35000"/>
                      </a:srgbClr>
                    </a:gs>
                    <a:gs pos="86000">
                      <a:srgbClr val="000000">
                        <a:lumMod val="65000"/>
                        <a:lumOff val="35000"/>
                      </a:srgbClr>
                    </a:gs>
                  </a:gsLst>
                  <a:lin ang="5400000" scaled="0"/>
                </a:gradFill>
                <a:ea typeface="Segoe UI" panose="020B0502040204020203" pitchFamily="34" charset="0"/>
                <a:cs typeface="Segoe UI" panose="020B0502040204020203" pitchFamily="34" charset="0"/>
              </a:rPr>
              <a:t>Storage</a:t>
            </a:r>
          </a:p>
        </p:txBody>
      </p:sp>
      <p:sp>
        <p:nvSpPr>
          <p:cNvPr id="136" name="TextBox 135"/>
          <p:cNvSpPr txBox="1"/>
          <p:nvPr/>
        </p:nvSpPr>
        <p:spPr>
          <a:xfrm>
            <a:off x="6141902" y="1872341"/>
            <a:ext cx="716954" cy="211154"/>
          </a:xfrm>
          <a:prstGeom prst="rect">
            <a:avLst/>
          </a:prstGeom>
          <a:noFill/>
          <a:ln>
            <a:noFill/>
            <a:headEnd type="none" w="med" len="med"/>
            <a:tailEnd type="none" w="med" len="med"/>
          </a:ln>
        </p:spPr>
        <p:txBody>
          <a:bodyPr wrap="square" lIns="0" tIns="0" rIns="0" bIns="0" rtlCol="0">
            <a:spAutoFit/>
          </a:bodyPr>
          <a:lstStyle/>
          <a:p>
            <a:pPr algn="ctr" defTabSz="896118"/>
            <a:r>
              <a:rPr lang="en-US" sz="1372" kern="0" spc="-37" dirty="0">
                <a:gradFill>
                  <a:gsLst>
                    <a:gs pos="0">
                      <a:srgbClr val="000000">
                        <a:lumMod val="65000"/>
                        <a:lumOff val="35000"/>
                      </a:srgbClr>
                    </a:gs>
                    <a:gs pos="86000">
                      <a:srgbClr val="000000">
                        <a:lumMod val="65000"/>
                        <a:lumOff val="35000"/>
                      </a:srgbClr>
                    </a:gs>
                  </a:gsLst>
                  <a:lin ang="5400000" scaled="0"/>
                </a:gradFill>
                <a:ea typeface="Segoe UI" panose="020B0502040204020203" pitchFamily="34" charset="0"/>
                <a:cs typeface="Segoe UI" panose="020B0502040204020203" pitchFamily="34" charset="0"/>
              </a:rPr>
              <a:t>Big Data</a:t>
            </a:r>
          </a:p>
        </p:txBody>
      </p:sp>
      <p:sp>
        <p:nvSpPr>
          <p:cNvPr id="137" name="TextBox 136"/>
          <p:cNvSpPr txBox="1"/>
          <p:nvPr/>
        </p:nvSpPr>
        <p:spPr>
          <a:xfrm>
            <a:off x="7486361" y="1872341"/>
            <a:ext cx="716954" cy="211154"/>
          </a:xfrm>
          <a:prstGeom prst="rect">
            <a:avLst/>
          </a:prstGeom>
          <a:noFill/>
          <a:ln>
            <a:noFill/>
            <a:headEnd type="none" w="med" len="med"/>
            <a:tailEnd type="none" w="med" len="med"/>
          </a:ln>
        </p:spPr>
        <p:txBody>
          <a:bodyPr wrap="square" lIns="0" tIns="0" rIns="0" bIns="0" rtlCol="0">
            <a:spAutoFit/>
          </a:bodyPr>
          <a:lstStyle/>
          <a:p>
            <a:pPr algn="ctr" defTabSz="896118"/>
            <a:r>
              <a:rPr lang="en-US" sz="1372" kern="0" spc="-37" dirty="0">
                <a:gradFill>
                  <a:gsLst>
                    <a:gs pos="0">
                      <a:srgbClr val="000000">
                        <a:lumMod val="65000"/>
                        <a:lumOff val="35000"/>
                      </a:srgbClr>
                    </a:gs>
                    <a:gs pos="86000">
                      <a:srgbClr val="000000">
                        <a:lumMod val="65000"/>
                        <a:lumOff val="35000"/>
                      </a:srgbClr>
                    </a:gs>
                  </a:gsLst>
                  <a:lin ang="5400000" scaled="0"/>
                </a:gradFill>
                <a:ea typeface="Segoe UI" panose="020B0502040204020203" pitchFamily="34" charset="0"/>
                <a:cs typeface="Segoe UI" panose="020B0502040204020203" pitchFamily="34" charset="0"/>
              </a:rPr>
              <a:t>Analytics</a:t>
            </a:r>
          </a:p>
        </p:txBody>
      </p:sp>
      <p:sp>
        <p:nvSpPr>
          <p:cNvPr id="138" name="Rectangle 137"/>
          <p:cNvSpPr/>
          <p:nvPr/>
        </p:nvSpPr>
        <p:spPr>
          <a:xfrm>
            <a:off x="9668698" y="2646048"/>
            <a:ext cx="995819" cy="949299"/>
          </a:xfrm>
          <a:prstGeom prst="rect">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white"/>
              </a:solidFill>
              <a:latin typeface="Calibri" panose="020F0502020204030204"/>
            </a:endParaRPr>
          </a:p>
        </p:txBody>
      </p:sp>
      <p:sp>
        <p:nvSpPr>
          <p:cNvPr id="139" name="Freeform 138"/>
          <p:cNvSpPr>
            <a:spLocks noEditPoints="1"/>
          </p:cNvSpPr>
          <p:nvPr/>
        </p:nvSpPr>
        <p:spPr bwMode="black">
          <a:xfrm>
            <a:off x="9985764" y="2717705"/>
            <a:ext cx="221731" cy="184679"/>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w="12700" cap="flat" cmpd="sng" algn="ctr">
            <a:noFill/>
            <a:prstDash val="solid"/>
            <a:miter lim="800000"/>
            <a:headEnd type="none" w="med" len="med"/>
            <a:tailEnd type="none" w="med" len="med"/>
          </a:ln>
          <a:effectLst/>
        </p:spPr>
        <p:txBody>
          <a:bodyPr vert="horz" wrap="square" lIns="89603" tIns="44802" rIns="89603" bIns="44802"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725857">
              <a:defRPr/>
            </a:pPr>
            <a:endParaRPr lang="en-US" sz="1372" spc="-120">
              <a:solidFill>
                <a:prstClr val="black">
                  <a:lumMod val="50000"/>
                </a:prstClr>
              </a:solidFill>
              <a:latin typeface="Segoe Light" pitchFamily="34" charset="0"/>
            </a:endParaRPr>
          </a:p>
        </p:txBody>
      </p:sp>
      <p:pic>
        <p:nvPicPr>
          <p:cNvPr id="140" name="Picture 27" descr="NaturalUserExperiences.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1007" y="3046995"/>
            <a:ext cx="317700" cy="30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Freeform 140"/>
          <p:cNvSpPr/>
          <p:nvPr>
            <p:custDataLst>
              <p:tags r:id="rId1"/>
            </p:custDataLst>
          </p:nvPr>
        </p:nvSpPr>
        <p:spPr>
          <a:xfrm flipH="1">
            <a:off x="10359028" y="2963523"/>
            <a:ext cx="201942" cy="186691"/>
          </a:xfrm>
          <a:custGeom>
            <a:avLst/>
            <a:gdLst>
              <a:gd name="connsiteX0" fmla="*/ 1599875 w 4094502"/>
              <a:gd name="connsiteY0" fmla="*/ 2470150 h 3272380"/>
              <a:gd name="connsiteX1" fmla="*/ 1672900 w 4094502"/>
              <a:gd name="connsiteY1" fmla="*/ 2555875 h 3272380"/>
              <a:gd name="connsiteX2" fmla="*/ 1599875 w 4094502"/>
              <a:gd name="connsiteY2" fmla="*/ 2641600 h 3272380"/>
              <a:gd name="connsiteX3" fmla="*/ 1526850 w 4094502"/>
              <a:gd name="connsiteY3" fmla="*/ 2555875 h 3272380"/>
              <a:gd name="connsiteX4" fmla="*/ 1599875 w 4094502"/>
              <a:gd name="connsiteY4" fmla="*/ 2470150 h 3272380"/>
              <a:gd name="connsiteX5" fmla="*/ 464640 w 4094502"/>
              <a:gd name="connsiteY5" fmla="*/ 303480 h 3272380"/>
              <a:gd name="connsiteX6" fmla="*/ 3606192 w 4094502"/>
              <a:gd name="connsiteY6" fmla="*/ 466442 h 3272380"/>
              <a:gd name="connsiteX7" fmla="*/ 3334588 w 4094502"/>
              <a:gd name="connsiteY7" fmla="*/ 2747915 h 3272380"/>
              <a:gd name="connsiteX8" fmla="*/ 274517 w 4094502"/>
              <a:gd name="connsiteY8" fmla="*/ 2114173 h 3272380"/>
              <a:gd name="connsiteX9" fmla="*/ 464640 w 4094502"/>
              <a:gd name="connsiteY9" fmla="*/ 303480 h 3272380"/>
              <a:gd name="connsiteX10" fmla="*/ 409248 w 4094502"/>
              <a:gd name="connsiteY10" fmla="*/ 80088 h 3272380"/>
              <a:gd name="connsiteX11" fmla="*/ 261669 w 4094502"/>
              <a:gd name="connsiteY11" fmla="*/ 189140 h 3272380"/>
              <a:gd name="connsiteX12" fmla="*/ 71482 w 4094502"/>
              <a:gd name="connsiteY12" fmla="*/ 2192886 h 3272380"/>
              <a:gd name="connsiteX13" fmla="*/ 169802 w 4094502"/>
              <a:gd name="connsiteY13" fmla="*/ 2380836 h 3272380"/>
              <a:gd name="connsiteX14" fmla="*/ 3393948 w 4094502"/>
              <a:gd name="connsiteY14" fmla="*/ 3177816 h 3272380"/>
              <a:gd name="connsiteX15" fmla="*/ 3638476 w 4094502"/>
              <a:gd name="connsiteY15" fmla="*/ 3069137 h 3272380"/>
              <a:gd name="connsiteX16" fmla="*/ 3991683 w 4094502"/>
              <a:gd name="connsiteY16" fmla="*/ 370272 h 3272380"/>
              <a:gd name="connsiteX17" fmla="*/ 3855834 w 4094502"/>
              <a:gd name="connsiteY17" fmla="*/ 171027 h 3272380"/>
              <a:gd name="connsiteX18" fmla="*/ 468670 w 4094502"/>
              <a:gd name="connsiteY18" fmla="*/ 80461 h 3272380"/>
              <a:gd name="connsiteX19" fmla="*/ 409248 w 4094502"/>
              <a:gd name="connsiteY19" fmla="*/ 80088 h 3272380"/>
              <a:gd name="connsiteX20" fmla="*/ 387026 w 4094502"/>
              <a:gd name="connsiteY20" fmla="*/ 0 h 3272380"/>
              <a:gd name="connsiteX21" fmla="*/ 3949376 w 4094502"/>
              <a:gd name="connsiteY21" fmla="*/ 95250 h 3272380"/>
              <a:gd name="connsiteX22" fmla="*/ 4092251 w 4094502"/>
              <a:gd name="connsiteY22" fmla="*/ 304800 h 3272380"/>
              <a:gd name="connsiteX23" fmla="*/ 3720776 w 4094502"/>
              <a:gd name="connsiteY23" fmla="*/ 3143250 h 3272380"/>
              <a:gd name="connsiteX24" fmla="*/ 3463601 w 4094502"/>
              <a:gd name="connsiteY24" fmla="*/ 3257550 h 3272380"/>
              <a:gd name="connsiteX25" fmla="*/ 72701 w 4094502"/>
              <a:gd name="connsiteY25" fmla="*/ 2419350 h 3272380"/>
              <a:gd name="connsiteX26" fmla="*/ 6026 w 4094502"/>
              <a:gd name="connsiteY26" fmla="*/ 2238375 h 3272380"/>
              <a:gd name="connsiteX27" fmla="*/ 206051 w 4094502"/>
              <a:gd name="connsiteY27" fmla="*/ 114300 h 3272380"/>
              <a:gd name="connsiteX28" fmla="*/ 387026 w 4094502"/>
              <a:gd name="connsiteY28" fmla="*/ 0 h 327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94502" h="3272380">
                <a:moveTo>
                  <a:pt x="1599875" y="2470150"/>
                </a:moveTo>
                <a:cubicBezTo>
                  <a:pt x="1640206" y="2470150"/>
                  <a:pt x="1672900" y="2508530"/>
                  <a:pt x="1672900" y="2555875"/>
                </a:cubicBezTo>
                <a:cubicBezTo>
                  <a:pt x="1672900" y="2603220"/>
                  <a:pt x="1640206" y="2641600"/>
                  <a:pt x="1599875" y="2641600"/>
                </a:cubicBezTo>
                <a:cubicBezTo>
                  <a:pt x="1559544" y="2641600"/>
                  <a:pt x="1526850" y="2603220"/>
                  <a:pt x="1526850" y="2555875"/>
                </a:cubicBezTo>
                <a:cubicBezTo>
                  <a:pt x="1526850" y="2508530"/>
                  <a:pt x="1559544" y="2470150"/>
                  <a:pt x="1599875" y="2470150"/>
                </a:cubicBezTo>
                <a:close/>
                <a:moveTo>
                  <a:pt x="464640" y="303480"/>
                </a:moveTo>
                <a:lnTo>
                  <a:pt x="3606192" y="466442"/>
                </a:lnTo>
                <a:lnTo>
                  <a:pt x="3334588" y="2747915"/>
                </a:lnTo>
                <a:lnTo>
                  <a:pt x="274517" y="2114173"/>
                </a:lnTo>
                <a:lnTo>
                  <a:pt x="464640" y="303480"/>
                </a:lnTo>
                <a:close/>
                <a:moveTo>
                  <a:pt x="409248" y="80088"/>
                </a:moveTo>
                <a:cubicBezTo>
                  <a:pt x="286405" y="83901"/>
                  <a:pt x="269594" y="120461"/>
                  <a:pt x="261669" y="189140"/>
                </a:cubicBezTo>
                <a:lnTo>
                  <a:pt x="71482" y="2192886"/>
                </a:lnTo>
                <a:cubicBezTo>
                  <a:pt x="53873" y="2331582"/>
                  <a:pt x="66380" y="2351272"/>
                  <a:pt x="169802" y="2380836"/>
                </a:cubicBezTo>
                <a:lnTo>
                  <a:pt x="3393948" y="3177816"/>
                </a:lnTo>
                <a:cubicBezTo>
                  <a:pt x="3506739" y="3198948"/>
                  <a:pt x="3605269" y="3248812"/>
                  <a:pt x="3638476" y="3069137"/>
                </a:cubicBezTo>
                <a:lnTo>
                  <a:pt x="3991683" y="370272"/>
                </a:lnTo>
                <a:cubicBezTo>
                  <a:pt x="4000740" y="294800"/>
                  <a:pt x="4030096" y="179926"/>
                  <a:pt x="3855834" y="171027"/>
                </a:cubicBezTo>
                <a:lnTo>
                  <a:pt x="468670" y="80461"/>
                </a:lnTo>
                <a:cubicBezTo>
                  <a:pt x="446510" y="79667"/>
                  <a:pt x="426797" y="79543"/>
                  <a:pt x="409248" y="80088"/>
                </a:cubicBezTo>
                <a:close/>
                <a:moveTo>
                  <a:pt x="387026" y="0"/>
                </a:moveTo>
                <a:lnTo>
                  <a:pt x="3949376" y="95250"/>
                </a:lnTo>
                <a:cubicBezTo>
                  <a:pt x="4085901" y="107950"/>
                  <a:pt x="4101776" y="225425"/>
                  <a:pt x="4092251" y="304800"/>
                </a:cubicBezTo>
                <a:lnTo>
                  <a:pt x="3720776" y="3143250"/>
                </a:lnTo>
                <a:cubicBezTo>
                  <a:pt x="3685851" y="3298825"/>
                  <a:pt x="3558851" y="3279775"/>
                  <a:pt x="3463601" y="3257550"/>
                </a:cubicBezTo>
                <a:lnTo>
                  <a:pt x="72701" y="2419350"/>
                </a:lnTo>
                <a:cubicBezTo>
                  <a:pt x="-19374" y="2374900"/>
                  <a:pt x="-324" y="2346325"/>
                  <a:pt x="6026" y="2238375"/>
                </a:cubicBezTo>
                <a:lnTo>
                  <a:pt x="206051" y="114300"/>
                </a:lnTo>
                <a:cubicBezTo>
                  <a:pt x="215576" y="31750"/>
                  <a:pt x="247326" y="0"/>
                  <a:pt x="387026" y="0"/>
                </a:cubicBezTo>
                <a:close/>
              </a:path>
            </a:pathLst>
          </a:custGeom>
          <a:solidFill>
            <a:srgbClr val="44546A"/>
          </a:solidFill>
          <a:ln w="3175" cap="flat" cmpd="sng" algn="ctr">
            <a:solidFill>
              <a:sysClr val="window" lastClr="FFFFFF"/>
            </a:solidFill>
            <a:prstDash val="solid"/>
            <a:miter lim="800000"/>
          </a:ln>
          <a:effectLst/>
        </p:spPr>
        <p:txBody>
          <a:bodyPr rtlCol="0" anchor="ctr"/>
          <a:lstStyle/>
          <a:p>
            <a:pPr algn="ctr" defTabSz="895872">
              <a:defRPr/>
            </a:pPr>
            <a:endParaRPr lang="en-US" sz="1372" kern="0" dirty="0">
              <a:solidFill>
                <a:srgbClr val="44546A"/>
              </a:solidFill>
              <a:latin typeface="Segoe UI Light" panose="020B0502040204020203" pitchFamily="34" charset="0"/>
              <a:cs typeface="Segoe UI Light" panose="020B0502040204020203" pitchFamily="34" charset="0"/>
            </a:endParaRPr>
          </a:p>
        </p:txBody>
      </p:sp>
      <p:sp>
        <p:nvSpPr>
          <p:cNvPr id="142" name="Freeform 23"/>
          <p:cNvSpPr>
            <a:spLocks noEditPoints="1"/>
          </p:cNvSpPr>
          <p:nvPr/>
        </p:nvSpPr>
        <p:spPr bwMode="black">
          <a:xfrm rot="20426271">
            <a:off x="10325240" y="3393683"/>
            <a:ext cx="67573" cy="117938"/>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44546A"/>
          </a:solidFill>
          <a:ln w="19050">
            <a:solidFill>
              <a:sysClr val="window" lastClr="FFFFFF"/>
            </a:solidFill>
            <a:round/>
            <a:headEnd/>
            <a:tailEnd/>
          </a:ln>
          <a:extLst/>
        </p:spPr>
        <p:txBody>
          <a:bodyPr vert="horz" wrap="square" lIns="91403" tIns="45702" rIns="91403" bIns="45702" numCol="1" anchor="t" anchorCtr="0" compatLnSpc="1">
            <a:prstTxWarp prst="textNoShape">
              <a:avLst/>
            </a:prstTxWarp>
          </a:bodyPr>
          <a:lstStyle/>
          <a:p>
            <a:pPr defTabSz="913875">
              <a:defRPr/>
            </a:pPr>
            <a:endParaRPr lang="en-US" sz="1372" kern="0">
              <a:solidFill>
                <a:srgbClr val="44546A"/>
              </a:solidFill>
              <a:latin typeface="Segoe UI Semilight" panose="020B0402040204020203" pitchFamily="34" charset="0"/>
              <a:cs typeface="Segoe UI Semilight" panose="020B0402040204020203" pitchFamily="34" charset="0"/>
            </a:endParaRPr>
          </a:p>
        </p:txBody>
      </p:sp>
      <p:sp>
        <p:nvSpPr>
          <p:cNvPr id="143" name="TextBox 142"/>
          <p:cNvSpPr txBox="1"/>
          <p:nvPr/>
        </p:nvSpPr>
        <p:spPr>
          <a:xfrm>
            <a:off x="9730930" y="3629514"/>
            <a:ext cx="871354" cy="422307"/>
          </a:xfrm>
          <a:prstGeom prst="rect">
            <a:avLst/>
          </a:prstGeom>
          <a:noFill/>
          <a:ln>
            <a:noFill/>
            <a:headEnd type="none" w="med" len="med"/>
            <a:tailEnd type="none" w="med" len="med"/>
          </a:ln>
        </p:spPr>
        <p:txBody>
          <a:bodyPr wrap="square" lIns="0" tIns="0" rIns="0" bIns="0" rtlCol="0">
            <a:spAutoFit/>
          </a:bodyPr>
          <a:lstStyle/>
          <a:p>
            <a:pPr algn="ctr" defTabSz="896118"/>
            <a:r>
              <a:rPr lang="en-US" sz="1372" kern="0" spc="-37"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anose="020B0502040204020203" pitchFamily="34" charset="0"/>
              </a:rPr>
              <a:t>Devices </a:t>
            </a:r>
          </a:p>
          <a:p>
            <a:pPr algn="ctr" defTabSz="896118"/>
            <a:r>
              <a:rPr lang="en-US" sz="1372" kern="0" spc="-37"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anose="020B0502040204020203" pitchFamily="34" charset="0"/>
              </a:rPr>
              <a:t>&amp; NUI</a:t>
            </a:r>
          </a:p>
        </p:txBody>
      </p:sp>
      <p:pic>
        <p:nvPicPr>
          <p:cNvPr id="144" name="Picture 3" descr="C:\Users\claudette\Documents\2012 Jobs\AMAXRA\Mindy and Javier Industry\04-All icons\graphics\discrete manufacturing.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588628" y="3213251"/>
            <a:ext cx="336587" cy="266327"/>
          </a:xfrm>
          <a:prstGeom prst="rect">
            <a:avLst/>
          </a:prstGeom>
          <a:noFill/>
          <a:extLst>
            <a:ext uri="{909E8E84-426E-40DD-AFC4-6F175D3DCCD1}">
              <a14:hiddenFill xmlns:a14="http://schemas.microsoft.com/office/drawing/2010/main">
                <a:solidFill>
                  <a:srgbClr val="FFFFFF"/>
                </a:solidFill>
              </a14:hiddenFill>
            </a:ext>
          </a:extLst>
        </p:spPr>
      </p:pic>
      <p:sp>
        <p:nvSpPr>
          <p:cNvPr id="145" name="Oval 144"/>
          <p:cNvSpPr/>
          <p:nvPr/>
        </p:nvSpPr>
        <p:spPr>
          <a:xfrm>
            <a:off x="5888657" y="1891585"/>
            <a:ext cx="297708" cy="273724"/>
          </a:xfrm>
          <a:prstGeom prst="ellipse">
            <a:avLst/>
          </a:prstGeom>
          <a:solidFill>
            <a:srgbClr val="44546A">
              <a:lumMod val="20000"/>
              <a:lumOff val="80000"/>
              <a:alpha val="46000"/>
            </a:srgbClr>
          </a:solidFill>
          <a:ln w="12700" cap="flat" cmpd="sng" algn="ctr">
            <a:noFill/>
            <a:prstDash val="solid"/>
            <a:miter lim="800000"/>
          </a:ln>
          <a:effectLst/>
        </p:spPr>
        <p:txBody>
          <a:bodyPr rtlCol="0" anchor="ctr"/>
          <a:lstStyle/>
          <a:p>
            <a:pPr algn="ctr" defTabSz="896118">
              <a:defRPr/>
            </a:pPr>
            <a:endParaRPr lang="en-US" sz="1372" kern="0">
              <a:solidFill>
                <a:prstClr val="white"/>
              </a:solidFill>
              <a:latin typeface="Calibri" panose="020F0502020204030204"/>
            </a:endParaRPr>
          </a:p>
        </p:txBody>
      </p:sp>
      <p:sp>
        <p:nvSpPr>
          <p:cNvPr id="146" name="Chevron 145"/>
          <p:cNvSpPr/>
          <p:nvPr/>
        </p:nvSpPr>
        <p:spPr>
          <a:xfrm>
            <a:off x="5105501" y="3103713"/>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47" name="Chevron 146"/>
          <p:cNvSpPr/>
          <p:nvPr/>
        </p:nvSpPr>
        <p:spPr>
          <a:xfrm>
            <a:off x="9056803" y="3103713"/>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48" name="Chevron 147"/>
          <p:cNvSpPr/>
          <p:nvPr/>
        </p:nvSpPr>
        <p:spPr>
          <a:xfrm rot="10800000">
            <a:off x="2690087" y="3103712"/>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49" name="Chevron 148"/>
          <p:cNvSpPr/>
          <p:nvPr/>
        </p:nvSpPr>
        <p:spPr>
          <a:xfrm>
            <a:off x="9254766" y="1889624"/>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50" name="Chevron 149"/>
          <p:cNvSpPr/>
          <p:nvPr/>
        </p:nvSpPr>
        <p:spPr>
          <a:xfrm>
            <a:off x="9814588" y="1889624"/>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51" name="Chevron 150"/>
          <p:cNvSpPr/>
          <p:nvPr/>
        </p:nvSpPr>
        <p:spPr>
          <a:xfrm rot="10800000">
            <a:off x="6929926" y="3103713"/>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52" name="Chevron 151"/>
          <p:cNvSpPr/>
          <p:nvPr/>
        </p:nvSpPr>
        <p:spPr>
          <a:xfrm rot="10800000">
            <a:off x="3254413" y="3103712"/>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53" name="Chevron 152"/>
          <p:cNvSpPr/>
          <p:nvPr/>
        </p:nvSpPr>
        <p:spPr>
          <a:xfrm rot="10800000">
            <a:off x="7492719" y="3103713"/>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54" name="Chevron 153"/>
          <p:cNvSpPr/>
          <p:nvPr/>
        </p:nvSpPr>
        <p:spPr>
          <a:xfrm>
            <a:off x="4552776" y="3103713"/>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55" name="Chevron 154"/>
          <p:cNvSpPr/>
          <p:nvPr/>
        </p:nvSpPr>
        <p:spPr>
          <a:xfrm>
            <a:off x="8493005" y="3103713"/>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56" name="Chevron 155"/>
          <p:cNvSpPr/>
          <p:nvPr/>
        </p:nvSpPr>
        <p:spPr>
          <a:xfrm>
            <a:off x="2198532" y="1889624"/>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57" name="Chevron 156"/>
          <p:cNvSpPr/>
          <p:nvPr/>
        </p:nvSpPr>
        <p:spPr>
          <a:xfrm>
            <a:off x="2758355" y="1889624"/>
            <a:ext cx="105658" cy="105658"/>
          </a:xfrm>
          <a:prstGeom prst="chevron">
            <a:avLst/>
          </a:prstGeom>
          <a:solidFill>
            <a:srgbClr val="44546A"/>
          </a:solidFill>
          <a:ln w="12700" cap="flat" cmpd="sng" algn="ctr">
            <a:noFill/>
            <a:prstDash val="solid"/>
            <a:miter lim="800000"/>
          </a:ln>
          <a:effectLst/>
        </p:spPr>
        <p:txBody>
          <a:bodyPr rtlCol="0" anchor="ctr"/>
          <a:lstStyle/>
          <a:p>
            <a:pPr algn="ctr" defTabSz="896118">
              <a:defRPr/>
            </a:pPr>
            <a:endParaRPr lang="en-US" sz="1372" kern="0">
              <a:solidFill>
                <a:prstClr val="black"/>
              </a:solidFill>
              <a:latin typeface="Calibri" panose="020F0502020204030204"/>
            </a:endParaRPr>
          </a:p>
        </p:txBody>
      </p:sp>
      <p:sp>
        <p:nvSpPr>
          <p:cNvPr id="158" name="TextBox 157"/>
          <p:cNvSpPr txBox="1"/>
          <p:nvPr/>
        </p:nvSpPr>
        <p:spPr>
          <a:xfrm>
            <a:off x="5258418" y="1766767"/>
            <a:ext cx="729708" cy="422307"/>
          </a:xfrm>
          <a:prstGeom prst="rect">
            <a:avLst/>
          </a:prstGeom>
          <a:noFill/>
          <a:ln>
            <a:noFill/>
            <a:headEnd type="none" w="med" len="med"/>
            <a:tailEnd type="none" w="med" len="med"/>
          </a:ln>
        </p:spPr>
        <p:txBody>
          <a:bodyPr wrap="square" lIns="0" tIns="0" rIns="0" bIns="0" rtlCol="0">
            <a:spAutoFit/>
          </a:bodyPr>
          <a:lstStyle/>
          <a:p>
            <a:pPr algn="ctr" defTabSz="896118"/>
            <a:r>
              <a:rPr lang="en-US" sz="1372" kern="0" spc="-37" dirty="0">
                <a:gradFill>
                  <a:gsLst>
                    <a:gs pos="0">
                      <a:srgbClr val="000000">
                        <a:lumMod val="65000"/>
                        <a:lumOff val="35000"/>
                      </a:srgbClr>
                    </a:gs>
                    <a:gs pos="86000">
                      <a:srgbClr val="000000">
                        <a:lumMod val="65000"/>
                        <a:lumOff val="35000"/>
                      </a:srgbClr>
                    </a:gs>
                  </a:gsLst>
                  <a:lin ang="5400000" scaled="0"/>
                </a:gradFill>
                <a:ea typeface="Segoe UI" panose="020B0502040204020203" pitchFamily="34" charset="0"/>
                <a:cs typeface="Segoe UI" panose="020B0502040204020203" pitchFamily="34" charset="0"/>
              </a:rPr>
              <a:t>Business Insights</a:t>
            </a:r>
          </a:p>
        </p:txBody>
      </p:sp>
      <p:sp>
        <p:nvSpPr>
          <p:cNvPr id="159" name="TextBox 158"/>
          <p:cNvSpPr txBox="1"/>
          <p:nvPr/>
        </p:nvSpPr>
        <p:spPr>
          <a:xfrm>
            <a:off x="5444305" y="3399549"/>
            <a:ext cx="1068478" cy="477175"/>
          </a:xfrm>
          <a:prstGeom prst="rect">
            <a:avLst/>
          </a:prstGeom>
          <a:solidFill>
            <a:sysClr val="window" lastClr="FFFFFF"/>
          </a:solidFill>
          <a:ln>
            <a:noFill/>
            <a:headEnd type="none" w="med" len="med"/>
            <a:tailEnd type="none" w="med" len="med"/>
          </a:ln>
        </p:spPr>
        <p:txBody>
          <a:bodyPr wrap="square" lIns="0" tIns="0" rIns="0" bIns="0" rtlCol="0" anchor="ctr">
            <a:noAutofit/>
          </a:bodyPr>
          <a:lstStyle/>
          <a:p>
            <a:pPr algn="ctr" defTabSz="896118">
              <a:defRPr/>
            </a:pPr>
            <a:r>
              <a:rPr lang="en-US" sz="1372" kern="0" spc="-37" dirty="0">
                <a:gradFill>
                  <a:gsLst>
                    <a:gs pos="0">
                      <a:srgbClr val="000000">
                        <a:lumMod val="65000"/>
                        <a:lumOff val="35000"/>
                      </a:srgbClr>
                    </a:gs>
                    <a:gs pos="86000">
                      <a:srgbClr val="000000">
                        <a:lumMod val="65000"/>
                        <a:lumOff val="35000"/>
                      </a:srgbClr>
                    </a:gs>
                  </a:gsLst>
                  <a:lin ang="5400000" scaled="0"/>
                </a:gradFill>
                <a:ea typeface="Segoe UI" pitchFamily="34" charset="0"/>
                <a:cs typeface="Segoe UI" panose="020B0502040204020203" pitchFamily="34" charset="0"/>
              </a:rPr>
              <a:t>People-centric </a:t>
            </a:r>
          </a:p>
        </p:txBody>
      </p:sp>
      <p:grpSp>
        <p:nvGrpSpPr>
          <p:cNvPr id="160" name="Group 159"/>
          <p:cNvGrpSpPr/>
          <p:nvPr/>
        </p:nvGrpSpPr>
        <p:grpSpPr>
          <a:xfrm>
            <a:off x="5338062" y="2764731"/>
            <a:ext cx="1337950" cy="655996"/>
            <a:chOff x="5945519" y="1175343"/>
            <a:chExt cx="1321640" cy="628167"/>
          </a:xfrm>
        </p:grpSpPr>
        <p:sp>
          <p:nvSpPr>
            <p:cNvPr id="161" name="Rectangle 160"/>
            <p:cNvSpPr/>
            <p:nvPr/>
          </p:nvSpPr>
          <p:spPr>
            <a:xfrm>
              <a:off x="5945519" y="1175343"/>
              <a:ext cx="1321640" cy="628167"/>
            </a:xfrm>
            <a:prstGeom prst="rect">
              <a:avLst/>
            </a:prstGeom>
            <a:solidFill>
              <a:sysClr val="window" lastClr="FFFFFF"/>
            </a:solidFill>
            <a:ln w="12700" cap="flat" cmpd="sng" algn="ctr">
              <a:noFill/>
              <a:prstDash val="solid"/>
              <a:miter lim="800000"/>
            </a:ln>
            <a:effectLst/>
          </p:spPr>
          <p:txBody>
            <a:bodyPr rtlCol="0" anchor="ctr"/>
            <a:lstStyle/>
            <a:p>
              <a:pPr algn="ctr" defTabSz="896118">
                <a:defRPr/>
              </a:pPr>
              <a:endParaRPr lang="en-US" sz="1372" kern="0">
                <a:solidFill>
                  <a:prstClr val="white"/>
                </a:solidFill>
                <a:latin typeface="Calibri" panose="020F0502020204030204"/>
              </a:endParaRPr>
            </a:p>
          </p:txBody>
        </p:sp>
        <p:grpSp>
          <p:nvGrpSpPr>
            <p:cNvPr id="162" name="Group 161"/>
            <p:cNvGrpSpPr/>
            <p:nvPr/>
          </p:nvGrpSpPr>
          <p:grpSpPr>
            <a:xfrm>
              <a:off x="6037186" y="1257774"/>
              <a:ext cx="1123324" cy="534606"/>
              <a:chOff x="221292" y="-1075509"/>
              <a:chExt cx="2335172" cy="1027330"/>
            </a:xfrm>
            <a:solidFill>
              <a:sysClr val="window" lastClr="FFFFFF"/>
            </a:solidFill>
          </p:grpSpPr>
          <p:sp>
            <p:nvSpPr>
              <p:cNvPr id="163" name="Oval 36"/>
              <p:cNvSpPr/>
              <p:nvPr/>
            </p:nvSpPr>
            <p:spPr>
              <a:xfrm>
                <a:off x="221292" y="-1075509"/>
                <a:ext cx="797387" cy="1027330"/>
              </a:xfrm>
              <a:custGeom>
                <a:avLst/>
                <a:gdLst/>
                <a:ahLst/>
                <a:cxnLst/>
                <a:rect l="l" t="t" r="r" b="b"/>
                <a:pathLst>
                  <a:path w="3789702" h="4882539">
                    <a:moveTo>
                      <a:pt x="1673248" y="4309440"/>
                    </a:moveTo>
                    <a:lnTo>
                      <a:pt x="2252362" y="4309440"/>
                    </a:lnTo>
                    <a:cubicBezTo>
                      <a:pt x="2332323" y="4309440"/>
                      <a:pt x="2397145" y="4374262"/>
                      <a:pt x="2397145" y="4454223"/>
                    </a:cubicBezTo>
                    <a:lnTo>
                      <a:pt x="2397145" y="4882539"/>
                    </a:lnTo>
                    <a:lnTo>
                      <a:pt x="1528465" y="4882539"/>
                    </a:lnTo>
                    <a:lnTo>
                      <a:pt x="1528465" y="4454223"/>
                    </a:lnTo>
                    <a:cubicBezTo>
                      <a:pt x="1528465" y="4374262"/>
                      <a:pt x="1593287" y="4309440"/>
                      <a:pt x="1673248" y="4309440"/>
                    </a:cubicBezTo>
                    <a:close/>
                    <a:moveTo>
                      <a:pt x="2780872" y="4190639"/>
                    </a:moveTo>
                    <a:cubicBezTo>
                      <a:pt x="2870755" y="4190639"/>
                      <a:pt x="2943619" y="4263503"/>
                      <a:pt x="2943619" y="4353386"/>
                    </a:cubicBezTo>
                    <a:cubicBezTo>
                      <a:pt x="2943619" y="4443269"/>
                      <a:pt x="2870755" y="4516133"/>
                      <a:pt x="2780872" y="4516133"/>
                    </a:cubicBezTo>
                    <a:cubicBezTo>
                      <a:pt x="2690989" y="4516133"/>
                      <a:pt x="2618125" y="4443269"/>
                      <a:pt x="2618125" y="4353386"/>
                    </a:cubicBezTo>
                    <a:cubicBezTo>
                      <a:pt x="2618125" y="4263503"/>
                      <a:pt x="2690989" y="4190639"/>
                      <a:pt x="2780872" y="4190639"/>
                    </a:cubicBezTo>
                    <a:close/>
                    <a:moveTo>
                      <a:pt x="1033035" y="4190639"/>
                    </a:moveTo>
                    <a:cubicBezTo>
                      <a:pt x="1122918" y="4190639"/>
                      <a:pt x="1195782" y="4263503"/>
                      <a:pt x="1195782" y="4353386"/>
                    </a:cubicBezTo>
                    <a:cubicBezTo>
                      <a:pt x="1195782" y="4443269"/>
                      <a:pt x="1122918" y="4516133"/>
                      <a:pt x="1033035" y="4516133"/>
                    </a:cubicBezTo>
                    <a:cubicBezTo>
                      <a:pt x="943152" y="4516133"/>
                      <a:pt x="870288" y="4443269"/>
                      <a:pt x="870288" y="4353386"/>
                    </a:cubicBezTo>
                    <a:cubicBezTo>
                      <a:pt x="870288" y="4263503"/>
                      <a:pt x="943152" y="4190639"/>
                      <a:pt x="1033035" y="4190639"/>
                    </a:cubicBezTo>
                    <a:close/>
                    <a:moveTo>
                      <a:pt x="2879678" y="3174008"/>
                    </a:moveTo>
                    <a:cubicBezTo>
                      <a:pt x="2887446" y="3171452"/>
                      <a:pt x="2901615" y="3181817"/>
                      <a:pt x="2927213" y="3199400"/>
                    </a:cubicBezTo>
                    <a:cubicBezTo>
                      <a:pt x="3502206" y="3566323"/>
                      <a:pt x="3771799" y="4366499"/>
                      <a:pt x="3789702" y="4882537"/>
                    </a:cubicBezTo>
                    <a:lnTo>
                      <a:pt x="3100727" y="4882537"/>
                    </a:lnTo>
                    <a:lnTo>
                      <a:pt x="3100727" y="3968137"/>
                    </a:lnTo>
                    <a:lnTo>
                      <a:pt x="2867681" y="3965756"/>
                    </a:lnTo>
                    <a:cubicBezTo>
                      <a:pt x="2869401" y="3847248"/>
                      <a:pt x="2863396" y="3356243"/>
                      <a:pt x="2870540" y="3226136"/>
                    </a:cubicBezTo>
                    <a:cubicBezTo>
                      <a:pt x="2870540" y="3192039"/>
                      <a:pt x="2871909" y="3176563"/>
                      <a:pt x="2879678" y="3174008"/>
                    </a:cubicBezTo>
                    <a:close/>
                    <a:moveTo>
                      <a:pt x="910024" y="3174008"/>
                    </a:moveTo>
                    <a:cubicBezTo>
                      <a:pt x="917793" y="3176563"/>
                      <a:pt x="919162" y="3192039"/>
                      <a:pt x="919162" y="3226136"/>
                    </a:cubicBezTo>
                    <a:cubicBezTo>
                      <a:pt x="926306" y="3356243"/>
                      <a:pt x="920301" y="3847248"/>
                      <a:pt x="922021" y="3965756"/>
                    </a:cubicBezTo>
                    <a:lnTo>
                      <a:pt x="688975" y="3968137"/>
                    </a:lnTo>
                    <a:lnTo>
                      <a:pt x="688975" y="4882537"/>
                    </a:lnTo>
                    <a:lnTo>
                      <a:pt x="0" y="4882537"/>
                    </a:lnTo>
                    <a:cubicBezTo>
                      <a:pt x="17903" y="4366499"/>
                      <a:pt x="287496" y="3566323"/>
                      <a:pt x="862489" y="3199400"/>
                    </a:cubicBezTo>
                    <a:cubicBezTo>
                      <a:pt x="888087" y="3181817"/>
                      <a:pt x="902256" y="3171452"/>
                      <a:pt x="910024" y="3174008"/>
                    </a:cubicBezTo>
                    <a:close/>
                    <a:moveTo>
                      <a:pt x="1312965" y="2999919"/>
                    </a:moveTo>
                    <a:lnTo>
                      <a:pt x="1347959" y="2999919"/>
                    </a:lnTo>
                    <a:cubicBezTo>
                      <a:pt x="1497822" y="3063377"/>
                      <a:pt x="1688063" y="3099931"/>
                      <a:pt x="1894850" y="3099931"/>
                    </a:cubicBezTo>
                    <a:cubicBezTo>
                      <a:pt x="2101637" y="3099931"/>
                      <a:pt x="2291879" y="3063377"/>
                      <a:pt x="2441741" y="2999919"/>
                    </a:cubicBezTo>
                    <a:lnTo>
                      <a:pt x="2493155" y="2999919"/>
                    </a:lnTo>
                    <a:cubicBezTo>
                      <a:pt x="2581928" y="2999919"/>
                      <a:pt x="2653893" y="3071884"/>
                      <a:pt x="2653893" y="3160657"/>
                    </a:cubicBezTo>
                    <a:lnTo>
                      <a:pt x="2653893" y="3964326"/>
                    </a:lnTo>
                    <a:lnTo>
                      <a:pt x="1152227" y="3964326"/>
                    </a:lnTo>
                    <a:lnTo>
                      <a:pt x="1152227" y="3160657"/>
                    </a:lnTo>
                    <a:cubicBezTo>
                      <a:pt x="1152227" y="3071884"/>
                      <a:pt x="1224192" y="2999919"/>
                      <a:pt x="1312965" y="2999919"/>
                    </a:cubicBezTo>
                    <a:close/>
                    <a:moveTo>
                      <a:pt x="810974" y="1742619"/>
                    </a:moveTo>
                    <a:lnTo>
                      <a:pt x="3046059" y="1742619"/>
                    </a:lnTo>
                    <a:cubicBezTo>
                      <a:pt x="3020578" y="2359330"/>
                      <a:pt x="2529890" y="2850704"/>
                      <a:pt x="1928516" y="2850704"/>
                    </a:cubicBezTo>
                    <a:cubicBezTo>
                      <a:pt x="1327142" y="2850704"/>
                      <a:pt x="836455" y="2359330"/>
                      <a:pt x="810974" y="1742619"/>
                    </a:cubicBezTo>
                    <a:close/>
                    <a:moveTo>
                      <a:pt x="2068586" y="0"/>
                    </a:moveTo>
                    <a:cubicBezTo>
                      <a:pt x="2126966" y="5883"/>
                      <a:pt x="2183940" y="17025"/>
                      <a:pt x="2239274" y="32378"/>
                    </a:cubicBezTo>
                    <a:lnTo>
                      <a:pt x="2239274" y="517322"/>
                    </a:lnTo>
                    <a:cubicBezTo>
                      <a:pt x="2239274" y="600649"/>
                      <a:pt x="2306823" y="668198"/>
                      <a:pt x="2390150" y="668198"/>
                    </a:cubicBezTo>
                    <a:cubicBezTo>
                      <a:pt x="2473477" y="668198"/>
                      <a:pt x="2541026" y="600649"/>
                      <a:pt x="2541026" y="517322"/>
                    </a:cubicBezTo>
                    <a:lnTo>
                      <a:pt x="2541026" y="155675"/>
                    </a:lnTo>
                    <a:cubicBezTo>
                      <a:pt x="2912915" y="368354"/>
                      <a:pt x="3162955" y="769112"/>
                      <a:pt x="3162955" y="1228269"/>
                    </a:cubicBezTo>
                    <a:cubicBezTo>
                      <a:pt x="3162955" y="1276619"/>
                      <a:pt x="3160183" y="1324321"/>
                      <a:pt x="3154073" y="1371143"/>
                    </a:cubicBezTo>
                    <a:lnTo>
                      <a:pt x="3326023" y="1371143"/>
                    </a:lnTo>
                    <a:cubicBezTo>
                      <a:pt x="3391674" y="1371143"/>
                      <a:pt x="3444895" y="1424364"/>
                      <a:pt x="3444895" y="1490015"/>
                    </a:cubicBezTo>
                    <a:cubicBezTo>
                      <a:pt x="3444895" y="1555666"/>
                      <a:pt x="3391674" y="1608887"/>
                      <a:pt x="3326023" y="1608887"/>
                    </a:cubicBezTo>
                    <a:lnTo>
                      <a:pt x="524637" y="1608887"/>
                    </a:lnTo>
                    <a:cubicBezTo>
                      <a:pt x="458986" y="1608887"/>
                      <a:pt x="405765" y="1555666"/>
                      <a:pt x="405765" y="1490015"/>
                    </a:cubicBezTo>
                    <a:cubicBezTo>
                      <a:pt x="405765" y="1424364"/>
                      <a:pt x="458986" y="1371143"/>
                      <a:pt x="524637" y="1371143"/>
                    </a:cubicBezTo>
                    <a:lnTo>
                      <a:pt x="696588" y="1371143"/>
                    </a:lnTo>
                    <a:cubicBezTo>
                      <a:pt x="690478" y="1324321"/>
                      <a:pt x="687705" y="1276619"/>
                      <a:pt x="687705" y="1228269"/>
                    </a:cubicBezTo>
                    <a:cubicBezTo>
                      <a:pt x="687705" y="781135"/>
                      <a:pt x="924822" y="389382"/>
                      <a:pt x="1280815" y="173287"/>
                    </a:cubicBezTo>
                    <a:lnTo>
                      <a:pt x="1280815" y="517322"/>
                    </a:lnTo>
                    <a:cubicBezTo>
                      <a:pt x="1280815" y="600649"/>
                      <a:pt x="1348364" y="668198"/>
                      <a:pt x="1431691" y="668198"/>
                    </a:cubicBezTo>
                    <a:cubicBezTo>
                      <a:pt x="1515018" y="668198"/>
                      <a:pt x="1582567" y="600649"/>
                      <a:pt x="1582567" y="517322"/>
                    </a:cubicBezTo>
                    <a:lnTo>
                      <a:pt x="1582567" y="40821"/>
                    </a:lnTo>
                    <a:cubicBezTo>
                      <a:pt x="1642041" y="22587"/>
                      <a:pt x="1703693" y="9865"/>
                      <a:pt x="1766834" y="1911"/>
                    </a:cubicBezTo>
                    <a:lnTo>
                      <a:pt x="1766834" y="517322"/>
                    </a:lnTo>
                    <a:cubicBezTo>
                      <a:pt x="1766834" y="600649"/>
                      <a:pt x="1834383" y="668198"/>
                      <a:pt x="1917710" y="668198"/>
                    </a:cubicBezTo>
                    <a:cubicBezTo>
                      <a:pt x="2001037" y="668198"/>
                      <a:pt x="2068586" y="600649"/>
                      <a:pt x="2068586" y="517322"/>
                    </a:cubicBezTo>
                    <a:close/>
                  </a:path>
                </a:pathLst>
              </a:custGeom>
              <a:solidFill>
                <a:srgbClr val="44546A"/>
              </a:solidFill>
              <a:ln w="25400" cap="flat" cmpd="sng" algn="ctr">
                <a:noFill/>
                <a:prstDash val="solid"/>
                <a:miter lim="800000"/>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3875">
                  <a:defRPr/>
                </a:pPr>
                <a:endParaRPr lang="en-US" sz="1372" kern="0" dirty="0" err="1">
                  <a:solidFill>
                    <a:srgbClr val="44546A"/>
                  </a:solidFill>
                  <a:latin typeface="Segoe UI Semilight" panose="020B0402040204020203" pitchFamily="34" charset="0"/>
                  <a:cs typeface="Segoe UI Semilight" panose="020B0402040204020203" pitchFamily="34" charset="0"/>
                </a:endParaRPr>
              </a:p>
            </p:txBody>
          </p:sp>
          <p:sp>
            <p:nvSpPr>
              <p:cNvPr id="164" name="Oval 36"/>
              <p:cNvSpPr/>
              <p:nvPr/>
            </p:nvSpPr>
            <p:spPr>
              <a:xfrm>
                <a:off x="990183" y="-1075509"/>
                <a:ext cx="797387" cy="1027329"/>
              </a:xfrm>
              <a:custGeom>
                <a:avLst/>
                <a:gdLst/>
                <a:ahLst/>
                <a:cxnLst/>
                <a:rect l="l" t="t" r="r" b="b"/>
                <a:pathLst>
                  <a:path w="3789702" h="4882539">
                    <a:moveTo>
                      <a:pt x="1673248" y="4309440"/>
                    </a:moveTo>
                    <a:lnTo>
                      <a:pt x="2252362" y="4309440"/>
                    </a:lnTo>
                    <a:cubicBezTo>
                      <a:pt x="2332323" y="4309440"/>
                      <a:pt x="2397145" y="4374262"/>
                      <a:pt x="2397145" y="4454223"/>
                    </a:cubicBezTo>
                    <a:lnTo>
                      <a:pt x="2397145" y="4882539"/>
                    </a:lnTo>
                    <a:lnTo>
                      <a:pt x="1528465" y="4882539"/>
                    </a:lnTo>
                    <a:lnTo>
                      <a:pt x="1528465" y="4454223"/>
                    </a:lnTo>
                    <a:cubicBezTo>
                      <a:pt x="1528465" y="4374262"/>
                      <a:pt x="1593287" y="4309440"/>
                      <a:pt x="1673248" y="4309440"/>
                    </a:cubicBezTo>
                    <a:close/>
                    <a:moveTo>
                      <a:pt x="2780872" y="4190639"/>
                    </a:moveTo>
                    <a:cubicBezTo>
                      <a:pt x="2870755" y="4190639"/>
                      <a:pt x="2943619" y="4263503"/>
                      <a:pt x="2943619" y="4353386"/>
                    </a:cubicBezTo>
                    <a:cubicBezTo>
                      <a:pt x="2943619" y="4443269"/>
                      <a:pt x="2870755" y="4516133"/>
                      <a:pt x="2780872" y="4516133"/>
                    </a:cubicBezTo>
                    <a:cubicBezTo>
                      <a:pt x="2690989" y="4516133"/>
                      <a:pt x="2618125" y="4443269"/>
                      <a:pt x="2618125" y="4353386"/>
                    </a:cubicBezTo>
                    <a:cubicBezTo>
                      <a:pt x="2618125" y="4263503"/>
                      <a:pt x="2690989" y="4190639"/>
                      <a:pt x="2780872" y="4190639"/>
                    </a:cubicBezTo>
                    <a:close/>
                    <a:moveTo>
                      <a:pt x="1033035" y="4190639"/>
                    </a:moveTo>
                    <a:cubicBezTo>
                      <a:pt x="1122918" y="4190639"/>
                      <a:pt x="1195782" y="4263503"/>
                      <a:pt x="1195782" y="4353386"/>
                    </a:cubicBezTo>
                    <a:cubicBezTo>
                      <a:pt x="1195782" y="4443269"/>
                      <a:pt x="1122918" y="4516133"/>
                      <a:pt x="1033035" y="4516133"/>
                    </a:cubicBezTo>
                    <a:cubicBezTo>
                      <a:pt x="943152" y="4516133"/>
                      <a:pt x="870288" y="4443269"/>
                      <a:pt x="870288" y="4353386"/>
                    </a:cubicBezTo>
                    <a:cubicBezTo>
                      <a:pt x="870288" y="4263503"/>
                      <a:pt x="943152" y="4190639"/>
                      <a:pt x="1033035" y="4190639"/>
                    </a:cubicBezTo>
                    <a:close/>
                    <a:moveTo>
                      <a:pt x="2879678" y="3174008"/>
                    </a:moveTo>
                    <a:cubicBezTo>
                      <a:pt x="2887446" y="3171452"/>
                      <a:pt x="2901615" y="3181817"/>
                      <a:pt x="2927213" y="3199400"/>
                    </a:cubicBezTo>
                    <a:cubicBezTo>
                      <a:pt x="3502206" y="3566323"/>
                      <a:pt x="3771799" y="4366499"/>
                      <a:pt x="3789702" y="4882537"/>
                    </a:cubicBezTo>
                    <a:lnTo>
                      <a:pt x="3100727" y="4882537"/>
                    </a:lnTo>
                    <a:lnTo>
                      <a:pt x="3100727" y="3968137"/>
                    </a:lnTo>
                    <a:lnTo>
                      <a:pt x="2867681" y="3965756"/>
                    </a:lnTo>
                    <a:cubicBezTo>
                      <a:pt x="2869401" y="3847248"/>
                      <a:pt x="2863396" y="3356243"/>
                      <a:pt x="2870540" y="3226136"/>
                    </a:cubicBezTo>
                    <a:cubicBezTo>
                      <a:pt x="2870540" y="3192039"/>
                      <a:pt x="2871909" y="3176563"/>
                      <a:pt x="2879678" y="3174008"/>
                    </a:cubicBezTo>
                    <a:close/>
                    <a:moveTo>
                      <a:pt x="910024" y="3174008"/>
                    </a:moveTo>
                    <a:cubicBezTo>
                      <a:pt x="917793" y="3176563"/>
                      <a:pt x="919162" y="3192039"/>
                      <a:pt x="919162" y="3226136"/>
                    </a:cubicBezTo>
                    <a:cubicBezTo>
                      <a:pt x="926306" y="3356243"/>
                      <a:pt x="920301" y="3847248"/>
                      <a:pt x="922021" y="3965756"/>
                    </a:cubicBezTo>
                    <a:lnTo>
                      <a:pt x="688975" y="3968137"/>
                    </a:lnTo>
                    <a:lnTo>
                      <a:pt x="688975" y="4882537"/>
                    </a:lnTo>
                    <a:lnTo>
                      <a:pt x="0" y="4882537"/>
                    </a:lnTo>
                    <a:cubicBezTo>
                      <a:pt x="17903" y="4366499"/>
                      <a:pt x="287496" y="3566323"/>
                      <a:pt x="862489" y="3199400"/>
                    </a:cubicBezTo>
                    <a:cubicBezTo>
                      <a:pt x="888087" y="3181817"/>
                      <a:pt x="902256" y="3171452"/>
                      <a:pt x="910024" y="3174008"/>
                    </a:cubicBezTo>
                    <a:close/>
                    <a:moveTo>
                      <a:pt x="1312965" y="2999919"/>
                    </a:moveTo>
                    <a:lnTo>
                      <a:pt x="1347959" y="2999919"/>
                    </a:lnTo>
                    <a:cubicBezTo>
                      <a:pt x="1497822" y="3063377"/>
                      <a:pt x="1688063" y="3099931"/>
                      <a:pt x="1894850" y="3099931"/>
                    </a:cubicBezTo>
                    <a:cubicBezTo>
                      <a:pt x="2101637" y="3099931"/>
                      <a:pt x="2291879" y="3063377"/>
                      <a:pt x="2441741" y="2999919"/>
                    </a:cubicBezTo>
                    <a:lnTo>
                      <a:pt x="2493155" y="2999919"/>
                    </a:lnTo>
                    <a:cubicBezTo>
                      <a:pt x="2581928" y="2999919"/>
                      <a:pt x="2653893" y="3071884"/>
                      <a:pt x="2653893" y="3160657"/>
                    </a:cubicBezTo>
                    <a:lnTo>
                      <a:pt x="2653893" y="3964326"/>
                    </a:lnTo>
                    <a:lnTo>
                      <a:pt x="1152227" y="3964326"/>
                    </a:lnTo>
                    <a:lnTo>
                      <a:pt x="1152227" y="3160657"/>
                    </a:lnTo>
                    <a:cubicBezTo>
                      <a:pt x="1152227" y="3071884"/>
                      <a:pt x="1224192" y="2999919"/>
                      <a:pt x="1312965" y="2999919"/>
                    </a:cubicBezTo>
                    <a:close/>
                    <a:moveTo>
                      <a:pt x="810974" y="1742619"/>
                    </a:moveTo>
                    <a:lnTo>
                      <a:pt x="3046059" y="1742619"/>
                    </a:lnTo>
                    <a:cubicBezTo>
                      <a:pt x="3020578" y="2359330"/>
                      <a:pt x="2529890" y="2850704"/>
                      <a:pt x="1928516" y="2850704"/>
                    </a:cubicBezTo>
                    <a:cubicBezTo>
                      <a:pt x="1327142" y="2850704"/>
                      <a:pt x="836455" y="2359330"/>
                      <a:pt x="810974" y="1742619"/>
                    </a:cubicBezTo>
                    <a:close/>
                    <a:moveTo>
                      <a:pt x="2068586" y="0"/>
                    </a:moveTo>
                    <a:cubicBezTo>
                      <a:pt x="2126966" y="5883"/>
                      <a:pt x="2183940" y="17025"/>
                      <a:pt x="2239274" y="32378"/>
                    </a:cubicBezTo>
                    <a:lnTo>
                      <a:pt x="2239274" y="517322"/>
                    </a:lnTo>
                    <a:cubicBezTo>
                      <a:pt x="2239274" y="600649"/>
                      <a:pt x="2306823" y="668198"/>
                      <a:pt x="2390150" y="668198"/>
                    </a:cubicBezTo>
                    <a:cubicBezTo>
                      <a:pt x="2473477" y="668198"/>
                      <a:pt x="2541026" y="600649"/>
                      <a:pt x="2541026" y="517322"/>
                    </a:cubicBezTo>
                    <a:lnTo>
                      <a:pt x="2541026" y="155675"/>
                    </a:lnTo>
                    <a:cubicBezTo>
                      <a:pt x="2912915" y="368354"/>
                      <a:pt x="3162955" y="769112"/>
                      <a:pt x="3162955" y="1228269"/>
                    </a:cubicBezTo>
                    <a:cubicBezTo>
                      <a:pt x="3162955" y="1276619"/>
                      <a:pt x="3160183" y="1324321"/>
                      <a:pt x="3154073" y="1371143"/>
                    </a:cubicBezTo>
                    <a:lnTo>
                      <a:pt x="3326023" y="1371143"/>
                    </a:lnTo>
                    <a:cubicBezTo>
                      <a:pt x="3391674" y="1371143"/>
                      <a:pt x="3444895" y="1424364"/>
                      <a:pt x="3444895" y="1490015"/>
                    </a:cubicBezTo>
                    <a:cubicBezTo>
                      <a:pt x="3444895" y="1555666"/>
                      <a:pt x="3391674" y="1608887"/>
                      <a:pt x="3326023" y="1608887"/>
                    </a:cubicBezTo>
                    <a:lnTo>
                      <a:pt x="524637" y="1608887"/>
                    </a:lnTo>
                    <a:cubicBezTo>
                      <a:pt x="458986" y="1608887"/>
                      <a:pt x="405765" y="1555666"/>
                      <a:pt x="405765" y="1490015"/>
                    </a:cubicBezTo>
                    <a:cubicBezTo>
                      <a:pt x="405765" y="1424364"/>
                      <a:pt x="458986" y="1371143"/>
                      <a:pt x="524637" y="1371143"/>
                    </a:cubicBezTo>
                    <a:lnTo>
                      <a:pt x="696588" y="1371143"/>
                    </a:lnTo>
                    <a:cubicBezTo>
                      <a:pt x="690478" y="1324321"/>
                      <a:pt x="687705" y="1276619"/>
                      <a:pt x="687705" y="1228269"/>
                    </a:cubicBezTo>
                    <a:cubicBezTo>
                      <a:pt x="687705" y="781135"/>
                      <a:pt x="924822" y="389382"/>
                      <a:pt x="1280815" y="173287"/>
                    </a:cubicBezTo>
                    <a:lnTo>
                      <a:pt x="1280815" y="517322"/>
                    </a:lnTo>
                    <a:cubicBezTo>
                      <a:pt x="1280815" y="600649"/>
                      <a:pt x="1348364" y="668198"/>
                      <a:pt x="1431691" y="668198"/>
                    </a:cubicBezTo>
                    <a:cubicBezTo>
                      <a:pt x="1515018" y="668198"/>
                      <a:pt x="1582567" y="600649"/>
                      <a:pt x="1582567" y="517322"/>
                    </a:cubicBezTo>
                    <a:lnTo>
                      <a:pt x="1582567" y="40821"/>
                    </a:lnTo>
                    <a:cubicBezTo>
                      <a:pt x="1642041" y="22587"/>
                      <a:pt x="1703693" y="9865"/>
                      <a:pt x="1766834" y="1911"/>
                    </a:cubicBezTo>
                    <a:lnTo>
                      <a:pt x="1766834" y="517322"/>
                    </a:lnTo>
                    <a:cubicBezTo>
                      <a:pt x="1766834" y="600649"/>
                      <a:pt x="1834383" y="668198"/>
                      <a:pt x="1917710" y="668198"/>
                    </a:cubicBezTo>
                    <a:cubicBezTo>
                      <a:pt x="2001037" y="668198"/>
                      <a:pt x="2068586" y="600649"/>
                      <a:pt x="2068586" y="517322"/>
                    </a:cubicBezTo>
                    <a:close/>
                  </a:path>
                </a:pathLst>
              </a:custGeom>
              <a:solidFill>
                <a:srgbClr val="44546A"/>
              </a:solidFill>
              <a:ln w="25400" cap="flat" cmpd="sng" algn="ctr">
                <a:noFill/>
                <a:prstDash val="solid"/>
                <a:miter lim="800000"/>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3875">
                  <a:defRPr/>
                </a:pPr>
                <a:endParaRPr lang="en-US" sz="1372" kern="0" dirty="0" err="1">
                  <a:solidFill>
                    <a:srgbClr val="44546A"/>
                  </a:solidFill>
                  <a:latin typeface="Segoe UI Semilight" panose="020B0402040204020203" pitchFamily="34" charset="0"/>
                  <a:cs typeface="Segoe UI Semilight" panose="020B0402040204020203" pitchFamily="34" charset="0"/>
                </a:endParaRPr>
              </a:p>
            </p:txBody>
          </p:sp>
          <p:sp>
            <p:nvSpPr>
              <p:cNvPr id="165" name="Oval 36"/>
              <p:cNvSpPr/>
              <p:nvPr/>
            </p:nvSpPr>
            <p:spPr>
              <a:xfrm>
                <a:off x="1759077" y="-1075509"/>
                <a:ext cx="797387" cy="1027329"/>
              </a:xfrm>
              <a:custGeom>
                <a:avLst/>
                <a:gdLst/>
                <a:ahLst/>
                <a:cxnLst/>
                <a:rect l="l" t="t" r="r" b="b"/>
                <a:pathLst>
                  <a:path w="3789702" h="4882539">
                    <a:moveTo>
                      <a:pt x="1673248" y="4309440"/>
                    </a:moveTo>
                    <a:lnTo>
                      <a:pt x="2252362" y="4309440"/>
                    </a:lnTo>
                    <a:cubicBezTo>
                      <a:pt x="2332323" y="4309440"/>
                      <a:pt x="2397145" y="4374262"/>
                      <a:pt x="2397145" y="4454223"/>
                    </a:cubicBezTo>
                    <a:lnTo>
                      <a:pt x="2397145" y="4882539"/>
                    </a:lnTo>
                    <a:lnTo>
                      <a:pt x="1528465" y="4882539"/>
                    </a:lnTo>
                    <a:lnTo>
                      <a:pt x="1528465" y="4454223"/>
                    </a:lnTo>
                    <a:cubicBezTo>
                      <a:pt x="1528465" y="4374262"/>
                      <a:pt x="1593287" y="4309440"/>
                      <a:pt x="1673248" y="4309440"/>
                    </a:cubicBezTo>
                    <a:close/>
                    <a:moveTo>
                      <a:pt x="2780872" y="4190639"/>
                    </a:moveTo>
                    <a:cubicBezTo>
                      <a:pt x="2870755" y="4190639"/>
                      <a:pt x="2943619" y="4263503"/>
                      <a:pt x="2943619" y="4353386"/>
                    </a:cubicBezTo>
                    <a:cubicBezTo>
                      <a:pt x="2943619" y="4443269"/>
                      <a:pt x="2870755" y="4516133"/>
                      <a:pt x="2780872" y="4516133"/>
                    </a:cubicBezTo>
                    <a:cubicBezTo>
                      <a:pt x="2690989" y="4516133"/>
                      <a:pt x="2618125" y="4443269"/>
                      <a:pt x="2618125" y="4353386"/>
                    </a:cubicBezTo>
                    <a:cubicBezTo>
                      <a:pt x="2618125" y="4263503"/>
                      <a:pt x="2690989" y="4190639"/>
                      <a:pt x="2780872" y="4190639"/>
                    </a:cubicBezTo>
                    <a:close/>
                    <a:moveTo>
                      <a:pt x="1033035" y="4190639"/>
                    </a:moveTo>
                    <a:cubicBezTo>
                      <a:pt x="1122918" y="4190639"/>
                      <a:pt x="1195782" y="4263503"/>
                      <a:pt x="1195782" y="4353386"/>
                    </a:cubicBezTo>
                    <a:cubicBezTo>
                      <a:pt x="1195782" y="4443269"/>
                      <a:pt x="1122918" y="4516133"/>
                      <a:pt x="1033035" y="4516133"/>
                    </a:cubicBezTo>
                    <a:cubicBezTo>
                      <a:pt x="943152" y="4516133"/>
                      <a:pt x="870288" y="4443269"/>
                      <a:pt x="870288" y="4353386"/>
                    </a:cubicBezTo>
                    <a:cubicBezTo>
                      <a:pt x="870288" y="4263503"/>
                      <a:pt x="943152" y="4190639"/>
                      <a:pt x="1033035" y="4190639"/>
                    </a:cubicBezTo>
                    <a:close/>
                    <a:moveTo>
                      <a:pt x="2879678" y="3174008"/>
                    </a:moveTo>
                    <a:cubicBezTo>
                      <a:pt x="2887446" y="3171452"/>
                      <a:pt x="2901615" y="3181817"/>
                      <a:pt x="2927213" y="3199400"/>
                    </a:cubicBezTo>
                    <a:cubicBezTo>
                      <a:pt x="3502206" y="3566323"/>
                      <a:pt x="3771799" y="4366499"/>
                      <a:pt x="3789702" y="4882537"/>
                    </a:cubicBezTo>
                    <a:lnTo>
                      <a:pt x="3100727" y="4882537"/>
                    </a:lnTo>
                    <a:lnTo>
                      <a:pt x="3100727" y="3968137"/>
                    </a:lnTo>
                    <a:lnTo>
                      <a:pt x="2867681" y="3965756"/>
                    </a:lnTo>
                    <a:cubicBezTo>
                      <a:pt x="2869401" y="3847248"/>
                      <a:pt x="2863396" y="3356243"/>
                      <a:pt x="2870540" y="3226136"/>
                    </a:cubicBezTo>
                    <a:cubicBezTo>
                      <a:pt x="2870540" y="3192039"/>
                      <a:pt x="2871909" y="3176563"/>
                      <a:pt x="2879678" y="3174008"/>
                    </a:cubicBezTo>
                    <a:close/>
                    <a:moveTo>
                      <a:pt x="910024" y="3174008"/>
                    </a:moveTo>
                    <a:cubicBezTo>
                      <a:pt x="917793" y="3176563"/>
                      <a:pt x="919162" y="3192039"/>
                      <a:pt x="919162" y="3226136"/>
                    </a:cubicBezTo>
                    <a:cubicBezTo>
                      <a:pt x="926306" y="3356243"/>
                      <a:pt x="920301" y="3847248"/>
                      <a:pt x="922021" y="3965756"/>
                    </a:cubicBezTo>
                    <a:lnTo>
                      <a:pt x="688975" y="3968137"/>
                    </a:lnTo>
                    <a:lnTo>
                      <a:pt x="688975" y="4882537"/>
                    </a:lnTo>
                    <a:lnTo>
                      <a:pt x="0" y="4882537"/>
                    </a:lnTo>
                    <a:cubicBezTo>
                      <a:pt x="17903" y="4366499"/>
                      <a:pt x="287496" y="3566323"/>
                      <a:pt x="862489" y="3199400"/>
                    </a:cubicBezTo>
                    <a:cubicBezTo>
                      <a:pt x="888087" y="3181817"/>
                      <a:pt x="902256" y="3171452"/>
                      <a:pt x="910024" y="3174008"/>
                    </a:cubicBezTo>
                    <a:close/>
                    <a:moveTo>
                      <a:pt x="1312965" y="2999919"/>
                    </a:moveTo>
                    <a:lnTo>
                      <a:pt x="1347959" y="2999919"/>
                    </a:lnTo>
                    <a:cubicBezTo>
                      <a:pt x="1497822" y="3063377"/>
                      <a:pt x="1688063" y="3099931"/>
                      <a:pt x="1894850" y="3099931"/>
                    </a:cubicBezTo>
                    <a:cubicBezTo>
                      <a:pt x="2101637" y="3099931"/>
                      <a:pt x="2291879" y="3063377"/>
                      <a:pt x="2441741" y="2999919"/>
                    </a:cubicBezTo>
                    <a:lnTo>
                      <a:pt x="2493155" y="2999919"/>
                    </a:lnTo>
                    <a:cubicBezTo>
                      <a:pt x="2581928" y="2999919"/>
                      <a:pt x="2653893" y="3071884"/>
                      <a:pt x="2653893" y="3160657"/>
                    </a:cubicBezTo>
                    <a:lnTo>
                      <a:pt x="2653893" y="3964326"/>
                    </a:lnTo>
                    <a:lnTo>
                      <a:pt x="1152227" y="3964326"/>
                    </a:lnTo>
                    <a:lnTo>
                      <a:pt x="1152227" y="3160657"/>
                    </a:lnTo>
                    <a:cubicBezTo>
                      <a:pt x="1152227" y="3071884"/>
                      <a:pt x="1224192" y="2999919"/>
                      <a:pt x="1312965" y="2999919"/>
                    </a:cubicBezTo>
                    <a:close/>
                    <a:moveTo>
                      <a:pt x="810974" y="1742619"/>
                    </a:moveTo>
                    <a:lnTo>
                      <a:pt x="3046059" y="1742619"/>
                    </a:lnTo>
                    <a:cubicBezTo>
                      <a:pt x="3020578" y="2359330"/>
                      <a:pt x="2529890" y="2850704"/>
                      <a:pt x="1928516" y="2850704"/>
                    </a:cubicBezTo>
                    <a:cubicBezTo>
                      <a:pt x="1327142" y="2850704"/>
                      <a:pt x="836455" y="2359330"/>
                      <a:pt x="810974" y="1742619"/>
                    </a:cubicBezTo>
                    <a:close/>
                    <a:moveTo>
                      <a:pt x="2068586" y="0"/>
                    </a:moveTo>
                    <a:cubicBezTo>
                      <a:pt x="2126966" y="5883"/>
                      <a:pt x="2183940" y="17025"/>
                      <a:pt x="2239274" y="32378"/>
                    </a:cubicBezTo>
                    <a:lnTo>
                      <a:pt x="2239274" y="517322"/>
                    </a:lnTo>
                    <a:cubicBezTo>
                      <a:pt x="2239274" y="600649"/>
                      <a:pt x="2306823" y="668198"/>
                      <a:pt x="2390150" y="668198"/>
                    </a:cubicBezTo>
                    <a:cubicBezTo>
                      <a:pt x="2473477" y="668198"/>
                      <a:pt x="2541026" y="600649"/>
                      <a:pt x="2541026" y="517322"/>
                    </a:cubicBezTo>
                    <a:lnTo>
                      <a:pt x="2541026" y="155675"/>
                    </a:lnTo>
                    <a:cubicBezTo>
                      <a:pt x="2912915" y="368354"/>
                      <a:pt x="3162955" y="769112"/>
                      <a:pt x="3162955" y="1228269"/>
                    </a:cubicBezTo>
                    <a:cubicBezTo>
                      <a:pt x="3162955" y="1276619"/>
                      <a:pt x="3160183" y="1324321"/>
                      <a:pt x="3154073" y="1371143"/>
                    </a:cubicBezTo>
                    <a:lnTo>
                      <a:pt x="3326023" y="1371143"/>
                    </a:lnTo>
                    <a:cubicBezTo>
                      <a:pt x="3391674" y="1371143"/>
                      <a:pt x="3444895" y="1424364"/>
                      <a:pt x="3444895" y="1490015"/>
                    </a:cubicBezTo>
                    <a:cubicBezTo>
                      <a:pt x="3444895" y="1555666"/>
                      <a:pt x="3391674" y="1608887"/>
                      <a:pt x="3326023" y="1608887"/>
                    </a:cubicBezTo>
                    <a:lnTo>
                      <a:pt x="524637" y="1608887"/>
                    </a:lnTo>
                    <a:cubicBezTo>
                      <a:pt x="458986" y="1608887"/>
                      <a:pt x="405765" y="1555666"/>
                      <a:pt x="405765" y="1490015"/>
                    </a:cubicBezTo>
                    <a:cubicBezTo>
                      <a:pt x="405765" y="1424364"/>
                      <a:pt x="458986" y="1371143"/>
                      <a:pt x="524637" y="1371143"/>
                    </a:cubicBezTo>
                    <a:lnTo>
                      <a:pt x="696588" y="1371143"/>
                    </a:lnTo>
                    <a:cubicBezTo>
                      <a:pt x="690478" y="1324321"/>
                      <a:pt x="687705" y="1276619"/>
                      <a:pt x="687705" y="1228269"/>
                    </a:cubicBezTo>
                    <a:cubicBezTo>
                      <a:pt x="687705" y="781135"/>
                      <a:pt x="924822" y="389382"/>
                      <a:pt x="1280815" y="173287"/>
                    </a:cubicBezTo>
                    <a:lnTo>
                      <a:pt x="1280815" y="517322"/>
                    </a:lnTo>
                    <a:cubicBezTo>
                      <a:pt x="1280815" y="600649"/>
                      <a:pt x="1348364" y="668198"/>
                      <a:pt x="1431691" y="668198"/>
                    </a:cubicBezTo>
                    <a:cubicBezTo>
                      <a:pt x="1515018" y="668198"/>
                      <a:pt x="1582567" y="600649"/>
                      <a:pt x="1582567" y="517322"/>
                    </a:cubicBezTo>
                    <a:lnTo>
                      <a:pt x="1582567" y="40821"/>
                    </a:lnTo>
                    <a:cubicBezTo>
                      <a:pt x="1642041" y="22587"/>
                      <a:pt x="1703693" y="9865"/>
                      <a:pt x="1766834" y="1911"/>
                    </a:cubicBezTo>
                    <a:lnTo>
                      <a:pt x="1766834" y="517322"/>
                    </a:lnTo>
                    <a:cubicBezTo>
                      <a:pt x="1766834" y="600649"/>
                      <a:pt x="1834383" y="668198"/>
                      <a:pt x="1917710" y="668198"/>
                    </a:cubicBezTo>
                    <a:cubicBezTo>
                      <a:pt x="2001037" y="668198"/>
                      <a:pt x="2068586" y="600649"/>
                      <a:pt x="2068586" y="517322"/>
                    </a:cubicBezTo>
                    <a:close/>
                  </a:path>
                </a:pathLst>
              </a:custGeom>
              <a:solidFill>
                <a:srgbClr val="44546A"/>
              </a:solidFill>
              <a:ln w="25400" cap="flat" cmpd="sng" algn="ctr">
                <a:noFill/>
                <a:prstDash val="solid"/>
                <a:miter lim="800000"/>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3875">
                  <a:defRPr/>
                </a:pPr>
                <a:endParaRPr lang="en-US" sz="1372" kern="0" dirty="0" err="1">
                  <a:solidFill>
                    <a:srgbClr val="44546A"/>
                  </a:solidFill>
                  <a:latin typeface="Segoe UI Semilight" panose="020B0402040204020203" pitchFamily="34" charset="0"/>
                  <a:cs typeface="Segoe UI Semilight" panose="020B0402040204020203" pitchFamily="34" charset="0"/>
                </a:endParaRPr>
              </a:p>
            </p:txBody>
          </p:sp>
        </p:grpSp>
      </p:grpSp>
    </p:spTree>
    <p:extLst>
      <p:ext uri="{BB962C8B-B14F-4D97-AF65-F5344CB8AC3E}">
        <p14:creationId xmlns:p14="http://schemas.microsoft.com/office/powerpoint/2010/main" val="143435924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Equipment-Level Widget Visual Component</a:t>
            </a:r>
            <a:endParaRPr lang="zh-TW" altLang="en-US" dirty="0"/>
          </a:p>
        </p:txBody>
      </p:sp>
      <p:grpSp>
        <p:nvGrpSpPr>
          <p:cNvPr id="8" name="Group 7"/>
          <p:cNvGrpSpPr/>
          <p:nvPr/>
        </p:nvGrpSpPr>
        <p:grpSpPr>
          <a:xfrm>
            <a:off x="1695563" y="3106747"/>
            <a:ext cx="8645575" cy="1637556"/>
            <a:chOff x="952636" y="633502"/>
            <a:chExt cx="8645575" cy="1637556"/>
          </a:xfrm>
        </p:grpSpPr>
        <p:sp>
          <p:nvSpPr>
            <p:cNvPr id="9" name="Rectangle 8"/>
            <p:cNvSpPr/>
            <p:nvPr/>
          </p:nvSpPr>
          <p:spPr>
            <a:xfrm>
              <a:off x="952636" y="633502"/>
              <a:ext cx="2880659" cy="1637553"/>
            </a:xfrm>
            <a:prstGeom prst="rect">
              <a:avLst/>
            </a:prstGeom>
            <a:solidFill>
              <a:schemeClr val="accent4">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TextBox 10"/>
            <p:cNvSpPr txBox="1"/>
            <p:nvPr/>
          </p:nvSpPr>
          <p:spPr>
            <a:xfrm>
              <a:off x="1639455" y="1178227"/>
              <a:ext cx="1258999" cy="461665"/>
            </a:xfrm>
            <a:prstGeom prst="rect">
              <a:avLst/>
            </a:prstGeom>
            <a:noFill/>
          </p:spPr>
          <p:txBody>
            <a:bodyPr wrap="none" rtlCol="0">
              <a:spAutoFit/>
            </a:bodyPr>
            <a:lstStyle/>
            <a:p>
              <a:r>
                <a:rPr lang="en-US" altLang="zh-TW" sz="2400" dirty="0">
                  <a:solidFill>
                    <a:schemeClr val="bg1"/>
                  </a:solidFill>
                  <a:effectLst>
                    <a:outerShdw blurRad="38100" dist="38100" dir="2700000" algn="tl">
                      <a:srgbClr val="000000">
                        <a:alpha val="43137"/>
                      </a:srgbClr>
                    </a:outerShdw>
                  </a:effectLst>
                </a:rPr>
                <a:t>Text List</a:t>
              </a:r>
              <a:endParaRPr lang="zh-TW" altLang="en-US" sz="2400" dirty="0">
                <a:solidFill>
                  <a:schemeClr val="bg1"/>
                </a:solidFill>
                <a:effectLst>
                  <a:outerShdw blurRad="38100" dist="38100" dir="2700000" algn="tl">
                    <a:srgbClr val="000000">
                      <a:alpha val="43137"/>
                    </a:srgbClr>
                  </a:outerShdw>
                </a:effectLst>
              </a:endParaRPr>
            </a:p>
          </p:txBody>
        </p:sp>
        <p:sp>
          <p:nvSpPr>
            <p:cNvPr id="12" name="Rectangle 11"/>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651" y="3155721"/>
            <a:ext cx="2355286" cy="1490975"/>
          </a:xfrm>
          <a:prstGeom prst="rect">
            <a:avLst/>
          </a:prstGeom>
        </p:spPr>
      </p:pic>
      <p:sp>
        <p:nvSpPr>
          <p:cNvPr id="27" name="TextBox 26"/>
          <p:cNvSpPr txBox="1"/>
          <p:nvPr/>
        </p:nvSpPr>
        <p:spPr>
          <a:xfrm>
            <a:off x="7567138" y="3157517"/>
            <a:ext cx="2771593" cy="1077218"/>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Text 1,2,3,4 Source Fields</a:t>
            </a:r>
          </a:p>
          <a:p>
            <a:pPr marL="285750" indent="-285750">
              <a:buFontTx/>
              <a:buChar char="-"/>
            </a:pPr>
            <a:r>
              <a:rPr lang="en-US" altLang="zh-TW" sz="1600" dirty="0"/>
              <a:t>Text 1,2,3,4 Display Name</a:t>
            </a:r>
          </a:p>
          <a:p>
            <a:pPr marL="285750" indent="-285750">
              <a:buFontTx/>
              <a:buChar char="-"/>
            </a:pPr>
            <a:r>
              <a:rPr lang="en-US" altLang="zh-TW" sz="1600" dirty="0"/>
              <a:t>Ball 1,2,3,4 Color Code</a:t>
            </a:r>
            <a:endParaRPr lang="zh-TW" altLang="en-US" sz="1600" dirty="0"/>
          </a:p>
        </p:txBody>
      </p:sp>
      <p:grpSp>
        <p:nvGrpSpPr>
          <p:cNvPr id="34" name="Group 33"/>
          <p:cNvGrpSpPr/>
          <p:nvPr/>
        </p:nvGrpSpPr>
        <p:grpSpPr>
          <a:xfrm>
            <a:off x="1696755" y="1364384"/>
            <a:ext cx="8641976" cy="1637556"/>
            <a:chOff x="1739153" y="2121641"/>
            <a:chExt cx="8641976" cy="1637556"/>
          </a:xfrm>
        </p:grpSpPr>
        <p:grpSp>
          <p:nvGrpSpPr>
            <p:cNvPr id="35" name="Group 34"/>
            <p:cNvGrpSpPr/>
            <p:nvPr/>
          </p:nvGrpSpPr>
          <p:grpSpPr>
            <a:xfrm>
              <a:off x="1739153" y="2121641"/>
              <a:ext cx="8641976" cy="1637556"/>
              <a:chOff x="956235" y="633503"/>
              <a:chExt cx="8641976" cy="1637556"/>
            </a:xfrm>
          </p:grpSpPr>
          <p:sp>
            <p:nvSpPr>
              <p:cNvPr id="37" name="Rectangle 36"/>
              <p:cNvSpPr/>
              <p:nvPr/>
            </p:nvSpPr>
            <p:spPr>
              <a:xfrm>
                <a:off x="956235" y="633506"/>
                <a:ext cx="2880659" cy="1637553"/>
              </a:xfrm>
              <a:prstGeom prst="rect">
                <a:avLst/>
              </a:prstGeom>
              <a:solidFill>
                <a:srgbClr val="0070C0">
                  <a:alpha val="56000"/>
                </a:srgb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Rectangle 37"/>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TextBox 38"/>
              <p:cNvSpPr txBox="1"/>
              <p:nvPr/>
            </p:nvSpPr>
            <p:spPr>
              <a:xfrm>
                <a:off x="1650982" y="1221446"/>
                <a:ext cx="1437701" cy="461665"/>
              </a:xfrm>
              <a:prstGeom prst="rect">
                <a:avLst/>
              </a:prstGeom>
              <a:noFill/>
            </p:spPr>
            <p:txBody>
              <a:bodyPr wrap="none" rtlCol="0">
                <a:spAutoFit/>
              </a:bodyPr>
              <a:lstStyle/>
              <a:p>
                <a:r>
                  <a:rPr lang="en-US" altLang="zh-TW" sz="2400" dirty="0">
                    <a:solidFill>
                      <a:schemeClr val="bg1"/>
                    </a:solidFill>
                    <a:effectLst>
                      <a:outerShdw blurRad="38100" dist="38100" dir="2700000" algn="tl">
                        <a:srgbClr val="000000">
                          <a:alpha val="43137"/>
                        </a:srgbClr>
                      </a:outerShdw>
                    </a:effectLst>
                  </a:rPr>
                  <a:t>Text Card</a:t>
                </a:r>
                <a:endParaRPr lang="zh-TW" altLang="en-US" sz="2400" dirty="0">
                  <a:solidFill>
                    <a:schemeClr val="bg1"/>
                  </a:solidFill>
                  <a:effectLst>
                    <a:outerShdw blurRad="38100" dist="38100" dir="2700000" algn="tl">
                      <a:srgbClr val="000000">
                        <a:alpha val="43137"/>
                      </a:srgbClr>
                    </a:outerShdw>
                  </a:effectLst>
                </a:endParaRPr>
              </a:p>
            </p:txBody>
          </p:sp>
          <p:sp>
            <p:nvSpPr>
              <p:cNvPr id="40" name="Rectangle 39"/>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6" name="Picture 35"/>
            <p:cNvPicPr>
              <a:picLocks noChangeAspect="1"/>
            </p:cNvPicPr>
            <p:nvPr/>
          </p:nvPicPr>
          <p:blipFill>
            <a:blip r:embed="rId4"/>
            <a:stretch>
              <a:fillRect/>
            </a:stretch>
          </p:blipFill>
          <p:spPr>
            <a:xfrm>
              <a:off x="5040696" y="2208960"/>
              <a:ext cx="2038890" cy="1462914"/>
            </a:xfrm>
            <a:prstGeom prst="rect">
              <a:avLst/>
            </a:prstGeom>
          </p:spPr>
        </p:pic>
      </p:grpSp>
      <p:sp>
        <p:nvSpPr>
          <p:cNvPr id="41" name="TextBox 40"/>
          <p:cNvSpPr txBox="1"/>
          <p:nvPr/>
        </p:nvSpPr>
        <p:spPr>
          <a:xfrm>
            <a:off x="7607485" y="1437289"/>
            <a:ext cx="1986634" cy="830997"/>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Text Source Field</a:t>
            </a:r>
          </a:p>
          <a:p>
            <a:pPr marL="285750" indent="-285750">
              <a:buFontTx/>
              <a:buChar char="-"/>
            </a:pPr>
            <a:r>
              <a:rPr lang="en-US" altLang="zh-TW" sz="1600" dirty="0"/>
              <a:t>Color Code</a:t>
            </a:r>
            <a:endParaRPr lang="zh-TW" altLang="en-US" sz="1600" dirty="0"/>
          </a:p>
        </p:txBody>
      </p:sp>
      <p:grpSp>
        <p:nvGrpSpPr>
          <p:cNvPr id="42" name="Group 41"/>
          <p:cNvGrpSpPr/>
          <p:nvPr/>
        </p:nvGrpSpPr>
        <p:grpSpPr>
          <a:xfrm>
            <a:off x="1693156" y="4849107"/>
            <a:ext cx="8645575" cy="1637556"/>
            <a:chOff x="952636" y="633502"/>
            <a:chExt cx="8645575" cy="1637556"/>
          </a:xfrm>
        </p:grpSpPr>
        <p:sp>
          <p:nvSpPr>
            <p:cNvPr id="43" name="Rectangle 42"/>
            <p:cNvSpPr/>
            <p:nvPr/>
          </p:nvSpPr>
          <p:spPr>
            <a:xfrm>
              <a:off x="952636" y="633502"/>
              <a:ext cx="2880659" cy="1637553"/>
            </a:xfrm>
            <a:prstGeom prst="rect">
              <a:avLst/>
            </a:prstGeom>
            <a:solidFill>
              <a:schemeClr val="accent5">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Rectangle 43"/>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TextBox 44"/>
            <p:cNvSpPr txBox="1"/>
            <p:nvPr/>
          </p:nvSpPr>
          <p:spPr>
            <a:xfrm>
              <a:off x="1314400" y="1197130"/>
              <a:ext cx="2157129" cy="461665"/>
            </a:xfrm>
            <a:prstGeom prst="rect">
              <a:avLst/>
            </a:prstGeom>
            <a:noFill/>
          </p:spPr>
          <p:txBody>
            <a:bodyPr wrap="none" rtlCol="0">
              <a:spAutoFit/>
            </a:bodyPr>
            <a:lstStyle/>
            <a:p>
              <a:r>
                <a:rPr lang="en-US" altLang="zh-TW" sz="2400" dirty="0">
                  <a:solidFill>
                    <a:schemeClr val="bg1"/>
                  </a:solidFill>
                  <a:effectLst>
                    <a:outerShdw blurRad="38100" dist="38100" dir="2700000" algn="tl">
                      <a:srgbClr val="000000">
                        <a:alpha val="43137"/>
                      </a:srgbClr>
                    </a:outerShdw>
                  </a:effectLst>
                </a:rPr>
                <a:t>HTML Content</a:t>
              </a:r>
              <a:endParaRPr lang="zh-TW" altLang="en-US" sz="2400" dirty="0">
                <a:solidFill>
                  <a:schemeClr val="bg1"/>
                </a:solidFill>
                <a:effectLst>
                  <a:outerShdw blurRad="38100" dist="38100" dir="2700000" algn="tl">
                    <a:srgbClr val="000000">
                      <a:alpha val="43137"/>
                    </a:srgbClr>
                  </a:outerShdw>
                </a:effectLst>
              </a:endParaRPr>
            </a:p>
          </p:txBody>
        </p:sp>
        <p:sp>
          <p:nvSpPr>
            <p:cNvPr id="46" name="Rectangle 45"/>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TextBox 47"/>
          <p:cNvSpPr txBox="1"/>
          <p:nvPr/>
        </p:nvSpPr>
        <p:spPr>
          <a:xfrm>
            <a:off x="7564731" y="4899877"/>
            <a:ext cx="2202270" cy="1077218"/>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HTML Source From</a:t>
            </a:r>
          </a:p>
          <a:p>
            <a:pPr marL="285750" indent="-285750">
              <a:buFontTx/>
              <a:buChar char="-"/>
            </a:pPr>
            <a:r>
              <a:rPr lang="en-US" altLang="zh-TW" sz="1600" dirty="0"/>
              <a:t>Input Text</a:t>
            </a:r>
          </a:p>
          <a:p>
            <a:pPr marL="285750" indent="-285750">
              <a:buFontTx/>
              <a:buChar char="-"/>
            </a:pPr>
            <a:r>
              <a:rPr lang="en-US" altLang="zh-TW" sz="1600" dirty="0"/>
              <a:t>Message Field</a:t>
            </a:r>
            <a:endParaRPr lang="zh-TW" altLang="en-US" sz="1600" dirty="0"/>
          </a:p>
        </p:txBody>
      </p:sp>
      <p:pic>
        <p:nvPicPr>
          <p:cNvPr id="3" name="Picture 2"/>
          <p:cNvPicPr>
            <a:picLocks noChangeAspect="1"/>
          </p:cNvPicPr>
          <p:nvPr/>
        </p:nvPicPr>
        <p:blipFill>
          <a:blip r:embed="rId5"/>
          <a:stretch>
            <a:fillRect/>
          </a:stretch>
        </p:blipFill>
        <p:spPr>
          <a:xfrm>
            <a:off x="4817654" y="5049894"/>
            <a:ext cx="2415610" cy="1310266"/>
          </a:xfrm>
          <a:prstGeom prst="rect">
            <a:avLst/>
          </a:prstGeom>
        </p:spPr>
      </p:pic>
      <p:sp>
        <p:nvSpPr>
          <p:cNvPr id="28" name="Oval 27">
            <a:extLst>
              <a:ext uri="{FF2B5EF4-FFF2-40B4-BE49-F238E27FC236}">
                <a16:creationId xmlns:a16="http://schemas.microsoft.com/office/drawing/2014/main" id="{46322C5B-5484-4737-B2D9-496276EFF5B5}"/>
              </a:ext>
            </a:extLst>
          </p:cNvPr>
          <p:cNvSpPr/>
          <p:nvPr/>
        </p:nvSpPr>
        <p:spPr>
          <a:xfrm>
            <a:off x="10865970" y="208066"/>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32" name="TextBox 31">
            <a:extLst>
              <a:ext uri="{FF2B5EF4-FFF2-40B4-BE49-F238E27FC236}">
                <a16:creationId xmlns:a16="http://schemas.microsoft.com/office/drawing/2014/main" id="{4DB468CE-58F4-4A70-A43A-AA6D9E0047D9}"/>
              </a:ext>
            </a:extLst>
          </p:cNvPr>
          <p:cNvSpPr txBox="1"/>
          <p:nvPr/>
        </p:nvSpPr>
        <p:spPr>
          <a:xfrm>
            <a:off x="10966877" y="510131"/>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sp>
        <p:nvSpPr>
          <p:cNvPr id="33" name="TextBox 32">
            <a:extLst>
              <a:ext uri="{FF2B5EF4-FFF2-40B4-BE49-F238E27FC236}">
                <a16:creationId xmlns:a16="http://schemas.microsoft.com/office/drawing/2014/main" id="{056C6CDE-A98C-4786-991B-09ED630D3B73}"/>
              </a:ext>
            </a:extLst>
          </p:cNvPr>
          <p:cNvSpPr txBox="1"/>
          <p:nvPr/>
        </p:nvSpPr>
        <p:spPr>
          <a:xfrm>
            <a:off x="11210581" y="248089"/>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Tree>
    <p:extLst>
      <p:ext uri="{BB962C8B-B14F-4D97-AF65-F5344CB8AC3E}">
        <p14:creationId xmlns:p14="http://schemas.microsoft.com/office/powerpoint/2010/main" val="35447954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Equipment-Level Widget Visual Component</a:t>
            </a:r>
            <a:endParaRPr lang="zh-TW" altLang="en-US" dirty="0"/>
          </a:p>
        </p:txBody>
      </p:sp>
      <p:grpSp>
        <p:nvGrpSpPr>
          <p:cNvPr id="22" name="Group 21"/>
          <p:cNvGrpSpPr/>
          <p:nvPr/>
        </p:nvGrpSpPr>
        <p:grpSpPr>
          <a:xfrm>
            <a:off x="1715442" y="2006511"/>
            <a:ext cx="8645575" cy="1637556"/>
            <a:chOff x="952636" y="633502"/>
            <a:chExt cx="8645575" cy="1637556"/>
          </a:xfrm>
        </p:grpSpPr>
        <p:sp>
          <p:nvSpPr>
            <p:cNvPr id="23" name="Rectangle 22"/>
            <p:cNvSpPr/>
            <p:nvPr/>
          </p:nvSpPr>
          <p:spPr>
            <a:xfrm>
              <a:off x="952636" y="633502"/>
              <a:ext cx="2880659" cy="1637553"/>
            </a:xfrm>
            <a:prstGeom prst="rect">
              <a:avLst/>
            </a:prstGeom>
            <a:solidFill>
              <a:srgbClr val="00B05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Rectangle 23"/>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TextBox 24"/>
            <p:cNvSpPr txBox="1"/>
            <p:nvPr/>
          </p:nvSpPr>
          <p:spPr>
            <a:xfrm>
              <a:off x="1439645" y="1197130"/>
              <a:ext cx="1733167" cy="461665"/>
            </a:xfrm>
            <a:prstGeom prst="rect">
              <a:avLst/>
            </a:prstGeom>
            <a:noFill/>
          </p:spPr>
          <p:txBody>
            <a:bodyPr wrap="none" rtlCol="0">
              <a:spAutoFit/>
            </a:bodyPr>
            <a:lstStyle/>
            <a:p>
              <a:r>
                <a:rPr lang="en-US" altLang="zh-TW" sz="2400" dirty="0">
                  <a:solidFill>
                    <a:schemeClr val="bg1"/>
                  </a:solidFill>
                  <a:effectLst>
                    <a:outerShdw blurRad="38100" dist="38100" dir="2700000" algn="tl">
                      <a:srgbClr val="000000">
                        <a:alpha val="43137"/>
                      </a:srgbClr>
                    </a:outerShdw>
                  </a:effectLst>
                </a:rPr>
                <a:t>Simple OEE</a:t>
              </a:r>
              <a:endParaRPr lang="zh-TW" altLang="en-US" sz="2400" dirty="0">
                <a:solidFill>
                  <a:schemeClr val="bg1"/>
                </a:solidFill>
                <a:effectLst>
                  <a:outerShdw blurRad="38100" dist="38100" dir="2700000" algn="tl">
                    <a:srgbClr val="000000">
                      <a:alpha val="43137"/>
                    </a:srgbClr>
                  </a:outerShdw>
                </a:effectLst>
              </a:endParaRPr>
            </a:p>
          </p:txBody>
        </p:sp>
        <p:sp>
          <p:nvSpPr>
            <p:cNvPr id="28" name="Rectangle 27"/>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2" name="TextBox 31"/>
          <p:cNvSpPr txBox="1"/>
          <p:nvPr/>
        </p:nvSpPr>
        <p:spPr>
          <a:xfrm>
            <a:off x="7587017" y="2057281"/>
            <a:ext cx="2743572" cy="1323439"/>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Good Units</a:t>
            </a:r>
          </a:p>
          <a:p>
            <a:pPr marL="285750" indent="-285750">
              <a:buFontTx/>
              <a:buChar char="-"/>
            </a:pPr>
            <a:r>
              <a:rPr lang="en-US" altLang="zh-TW" sz="1600" dirty="0"/>
              <a:t>Ideal Cycle Time</a:t>
            </a:r>
          </a:p>
          <a:p>
            <a:pPr marL="285750" indent="-285750">
              <a:buFontTx/>
              <a:buChar char="-"/>
            </a:pPr>
            <a:r>
              <a:rPr lang="en-US" altLang="zh-TW" sz="1600" dirty="0"/>
              <a:t>Planned Production Time</a:t>
            </a:r>
          </a:p>
          <a:p>
            <a:pPr marL="285750" indent="-285750">
              <a:buFontTx/>
              <a:buChar char="-"/>
            </a:pPr>
            <a:r>
              <a:rPr lang="en-US" altLang="zh-TW" sz="1600" dirty="0"/>
              <a:t>Threads hold</a:t>
            </a:r>
            <a:endParaRPr lang="zh-TW" altLang="en-US" sz="1600" dirty="0"/>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994" y="2382371"/>
            <a:ext cx="2686070" cy="885831"/>
          </a:xfrm>
          <a:prstGeom prst="rect">
            <a:avLst/>
          </a:prstGeom>
        </p:spPr>
      </p:pic>
      <p:sp>
        <p:nvSpPr>
          <p:cNvPr id="42" name="TextBox 41"/>
          <p:cNvSpPr txBox="1"/>
          <p:nvPr/>
        </p:nvSpPr>
        <p:spPr>
          <a:xfrm>
            <a:off x="7642620" y="3831830"/>
            <a:ext cx="2479077" cy="1323439"/>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Run / Planned Time</a:t>
            </a:r>
          </a:p>
          <a:p>
            <a:pPr marL="285750" indent="-285750">
              <a:buFontTx/>
              <a:buChar char="-"/>
            </a:pPr>
            <a:r>
              <a:rPr lang="en-US" altLang="zh-TW" sz="1600" dirty="0"/>
              <a:t>Produced / Expt. Units</a:t>
            </a:r>
          </a:p>
          <a:p>
            <a:pPr marL="285750" indent="-285750">
              <a:buFontTx/>
              <a:buChar char="-"/>
            </a:pPr>
            <a:r>
              <a:rPr lang="en-US" altLang="zh-TW" sz="1600" dirty="0"/>
              <a:t>Good / Total Units</a:t>
            </a:r>
          </a:p>
          <a:p>
            <a:pPr marL="285750" indent="-285750">
              <a:buFontTx/>
              <a:buChar char="-"/>
            </a:pPr>
            <a:r>
              <a:rPr lang="en-US" altLang="zh-TW" sz="1600" dirty="0"/>
              <a:t>Threads Hold</a:t>
            </a:r>
            <a:endParaRPr lang="zh-TW" altLang="en-US" sz="1600" dirty="0"/>
          </a:p>
        </p:txBody>
      </p:sp>
      <p:grpSp>
        <p:nvGrpSpPr>
          <p:cNvPr id="43" name="Group 42"/>
          <p:cNvGrpSpPr/>
          <p:nvPr/>
        </p:nvGrpSpPr>
        <p:grpSpPr>
          <a:xfrm>
            <a:off x="1719041" y="3789258"/>
            <a:ext cx="8641976" cy="1637556"/>
            <a:chOff x="956235" y="633503"/>
            <a:chExt cx="8641976" cy="1637556"/>
          </a:xfrm>
        </p:grpSpPr>
        <p:sp>
          <p:nvSpPr>
            <p:cNvPr id="44" name="Rectangle 43"/>
            <p:cNvSpPr/>
            <p:nvPr/>
          </p:nvSpPr>
          <p:spPr>
            <a:xfrm>
              <a:off x="956235" y="633506"/>
              <a:ext cx="2880659" cy="1637553"/>
            </a:xfrm>
            <a:prstGeom prst="rect">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Rectangle 44"/>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TextBox 45"/>
            <p:cNvSpPr txBox="1"/>
            <p:nvPr/>
          </p:nvSpPr>
          <p:spPr>
            <a:xfrm>
              <a:off x="1381754" y="1180458"/>
              <a:ext cx="2058512" cy="461665"/>
            </a:xfrm>
            <a:prstGeom prst="rect">
              <a:avLst/>
            </a:prstGeom>
            <a:noFill/>
          </p:spPr>
          <p:txBody>
            <a:bodyPr wrap="none" rtlCol="0">
              <a:spAutoFit/>
            </a:bodyPr>
            <a:lstStyle/>
            <a:p>
              <a:r>
                <a:rPr lang="en-US" altLang="zh-TW" sz="2400">
                  <a:solidFill>
                    <a:schemeClr val="bg1"/>
                  </a:solidFill>
                  <a:effectLst>
                    <a:outerShdw blurRad="38100" dist="38100" dir="2700000" algn="tl">
                      <a:srgbClr val="000000">
                        <a:alpha val="43137"/>
                      </a:srgbClr>
                    </a:outerShdw>
                  </a:effectLst>
                </a:rPr>
                <a:t>Preferred OEE</a:t>
              </a:r>
              <a:endParaRPr lang="zh-TW" altLang="en-US" sz="2400" dirty="0">
                <a:solidFill>
                  <a:schemeClr val="bg1"/>
                </a:solidFill>
                <a:effectLst>
                  <a:outerShdw blurRad="38100" dist="38100" dir="2700000" algn="tl">
                    <a:srgbClr val="000000">
                      <a:alpha val="43137"/>
                    </a:srgbClr>
                  </a:outerShdw>
                </a:effectLst>
              </a:endParaRPr>
            </a:p>
          </p:txBody>
        </p:sp>
        <p:sp>
          <p:nvSpPr>
            <p:cNvPr id="47" name="Rectangle 46"/>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0268" y="4285845"/>
            <a:ext cx="2618026" cy="795705"/>
          </a:xfrm>
          <a:prstGeom prst="rect">
            <a:avLst/>
          </a:prstGeom>
        </p:spPr>
      </p:pic>
      <p:sp>
        <p:nvSpPr>
          <p:cNvPr id="20" name="Oval 19">
            <a:extLst>
              <a:ext uri="{FF2B5EF4-FFF2-40B4-BE49-F238E27FC236}">
                <a16:creationId xmlns:a16="http://schemas.microsoft.com/office/drawing/2014/main" id="{C967AFCC-61E0-4B60-BA04-D98927AAD604}"/>
              </a:ext>
            </a:extLst>
          </p:cNvPr>
          <p:cNvSpPr/>
          <p:nvPr/>
        </p:nvSpPr>
        <p:spPr>
          <a:xfrm>
            <a:off x="10865970" y="208066"/>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1" name="TextBox 20">
            <a:extLst>
              <a:ext uri="{FF2B5EF4-FFF2-40B4-BE49-F238E27FC236}">
                <a16:creationId xmlns:a16="http://schemas.microsoft.com/office/drawing/2014/main" id="{5DE884A5-3355-4669-82A7-76E51619AD8D}"/>
              </a:ext>
            </a:extLst>
          </p:cNvPr>
          <p:cNvSpPr txBox="1"/>
          <p:nvPr/>
        </p:nvSpPr>
        <p:spPr>
          <a:xfrm>
            <a:off x="10966877" y="510131"/>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sp>
        <p:nvSpPr>
          <p:cNvPr id="26" name="TextBox 25">
            <a:extLst>
              <a:ext uri="{FF2B5EF4-FFF2-40B4-BE49-F238E27FC236}">
                <a16:creationId xmlns:a16="http://schemas.microsoft.com/office/drawing/2014/main" id="{CF02B19D-0CCB-4A3D-9805-AFE8017462B4}"/>
              </a:ext>
            </a:extLst>
          </p:cNvPr>
          <p:cNvSpPr txBox="1"/>
          <p:nvPr/>
        </p:nvSpPr>
        <p:spPr>
          <a:xfrm>
            <a:off x="11210581" y="248089"/>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Tree>
    <p:extLst>
      <p:ext uri="{BB962C8B-B14F-4D97-AF65-F5344CB8AC3E}">
        <p14:creationId xmlns:p14="http://schemas.microsoft.com/office/powerpoint/2010/main" val="254123670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Equipment-Level Widget Visual Component</a:t>
            </a:r>
            <a:endParaRPr lang="zh-TW" altLang="en-US" dirty="0"/>
          </a:p>
        </p:txBody>
      </p:sp>
      <p:grpSp>
        <p:nvGrpSpPr>
          <p:cNvPr id="14" name="Group 13"/>
          <p:cNvGrpSpPr/>
          <p:nvPr/>
        </p:nvGrpSpPr>
        <p:grpSpPr>
          <a:xfrm>
            <a:off x="1714406" y="2128897"/>
            <a:ext cx="8641976" cy="1637556"/>
            <a:chOff x="956235" y="633503"/>
            <a:chExt cx="8641976" cy="1637556"/>
          </a:xfrm>
        </p:grpSpPr>
        <p:sp>
          <p:nvSpPr>
            <p:cNvPr id="16" name="Rectangle 15"/>
            <p:cNvSpPr/>
            <p:nvPr/>
          </p:nvSpPr>
          <p:spPr>
            <a:xfrm>
              <a:off x="956235" y="633506"/>
              <a:ext cx="2880659" cy="1637553"/>
            </a:xfrm>
            <a:prstGeom prst="rect">
              <a:avLst/>
            </a:prstGeom>
            <a:solidFill>
              <a:schemeClr val="bg1">
                <a:lumMod val="85000"/>
                <a:alpha val="24706"/>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16"/>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TextBox 17"/>
            <p:cNvSpPr txBox="1"/>
            <p:nvPr/>
          </p:nvSpPr>
          <p:spPr>
            <a:xfrm>
              <a:off x="1494446" y="1221446"/>
              <a:ext cx="1704506" cy="461665"/>
            </a:xfrm>
            <a:prstGeom prst="rect">
              <a:avLst/>
            </a:prstGeom>
            <a:noFill/>
          </p:spPr>
          <p:txBody>
            <a:bodyPr wrap="none" rtlCol="0">
              <a:spAutoFit/>
            </a:bodyPr>
            <a:lstStyle/>
            <a:p>
              <a:r>
                <a:rPr lang="en-US" altLang="zh-TW" sz="2400" dirty="0">
                  <a:effectLst>
                    <a:outerShdw blurRad="38100" dist="38100" dir="2700000" algn="tl">
                      <a:srgbClr val="000000">
                        <a:alpha val="43137"/>
                      </a:srgbClr>
                    </a:outerShdw>
                  </a:effectLst>
                </a:rPr>
                <a:t>Alarm Card</a:t>
              </a:r>
              <a:endParaRPr lang="zh-TW" altLang="en-US" sz="2400" dirty="0">
                <a:effectLst>
                  <a:outerShdw blurRad="38100" dist="38100" dir="2700000" algn="tl">
                    <a:srgbClr val="000000">
                      <a:alpha val="43137"/>
                    </a:srgbClr>
                  </a:outerShdw>
                </a:effectLst>
              </a:endParaRPr>
            </a:p>
          </p:txBody>
        </p:sp>
        <p:sp>
          <p:nvSpPr>
            <p:cNvPr id="19" name="Rectangle 18"/>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Group 20"/>
          <p:cNvGrpSpPr/>
          <p:nvPr/>
        </p:nvGrpSpPr>
        <p:grpSpPr>
          <a:xfrm>
            <a:off x="1714406" y="3889557"/>
            <a:ext cx="8641976" cy="1637556"/>
            <a:chOff x="956235" y="633503"/>
            <a:chExt cx="8641976" cy="1637556"/>
          </a:xfrm>
        </p:grpSpPr>
        <p:sp>
          <p:nvSpPr>
            <p:cNvPr id="22" name="Rectangle 21"/>
            <p:cNvSpPr/>
            <p:nvPr/>
          </p:nvSpPr>
          <p:spPr>
            <a:xfrm>
              <a:off x="956235" y="633506"/>
              <a:ext cx="2880659" cy="1637553"/>
            </a:xfrm>
            <a:prstGeom prst="rect">
              <a:avLst/>
            </a:prstGeom>
            <a:solidFill>
              <a:schemeClr val="bg1">
                <a:lumMod val="50000"/>
                <a:alpha val="24706"/>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25"/>
            <p:cNvSpPr/>
            <p:nvPr/>
          </p:nvSpPr>
          <p:spPr>
            <a:xfrm>
              <a:off x="3836894" y="633505"/>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TextBox 26"/>
            <p:cNvSpPr txBox="1"/>
            <p:nvPr/>
          </p:nvSpPr>
          <p:spPr>
            <a:xfrm>
              <a:off x="1343257" y="1224285"/>
              <a:ext cx="2146357" cy="461665"/>
            </a:xfrm>
            <a:prstGeom prst="rect">
              <a:avLst/>
            </a:prstGeom>
            <a:noFill/>
          </p:spPr>
          <p:txBody>
            <a:bodyPr wrap="none" rtlCol="0">
              <a:spAutoFit/>
            </a:bodyPr>
            <a:lstStyle/>
            <a:p>
              <a:r>
                <a:rPr lang="en-US" altLang="zh-TW" sz="2400" dirty="0">
                  <a:effectLst>
                    <a:outerShdw blurRad="38100" dist="38100" dir="2700000" algn="tl">
                      <a:srgbClr val="000000">
                        <a:alpha val="43137"/>
                      </a:srgbClr>
                    </a:outerShdw>
                  </a:effectLst>
                </a:rPr>
                <a:t>Alarm Records</a:t>
              </a:r>
              <a:endParaRPr lang="zh-TW" altLang="en-US" sz="2400" dirty="0">
                <a:effectLst>
                  <a:outerShdw blurRad="38100" dist="38100" dir="2700000" algn="tl">
                    <a:srgbClr val="000000">
                      <a:alpha val="43137"/>
                    </a:srgbClr>
                  </a:outerShdw>
                </a:effectLst>
              </a:endParaRPr>
            </a:p>
          </p:txBody>
        </p:sp>
        <p:sp>
          <p:nvSpPr>
            <p:cNvPr id="28" name="Rectangle 27"/>
            <p:cNvSpPr/>
            <p:nvPr/>
          </p:nvSpPr>
          <p:spPr>
            <a:xfrm>
              <a:off x="6717552" y="633503"/>
              <a:ext cx="2880659" cy="163755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128" y="2260321"/>
            <a:ext cx="2576531" cy="1433523"/>
          </a:xfrm>
          <a:prstGeom prst="rect">
            <a:avLst/>
          </a:prstGeom>
        </p:spPr>
      </p:pic>
      <p:sp>
        <p:nvSpPr>
          <p:cNvPr id="30" name="TextBox 29"/>
          <p:cNvSpPr txBox="1"/>
          <p:nvPr/>
        </p:nvSpPr>
        <p:spPr>
          <a:xfrm>
            <a:off x="7530256" y="2260321"/>
            <a:ext cx="2398029" cy="830997"/>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Alarm Text Color</a:t>
            </a:r>
          </a:p>
          <a:p>
            <a:pPr marL="285750" indent="-285750">
              <a:buFontTx/>
              <a:buChar char="-"/>
            </a:pPr>
            <a:r>
              <a:rPr lang="en-US" altLang="zh-TW" sz="1600" dirty="0"/>
              <a:t>Alarm BG Color Code</a:t>
            </a:r>
            <a:endParaRPr lang="zh-TW" altLang="en-US" sz="1600" dirty="0"/>
          </a:p>
        </p:txBody>
      </p:sp>
      <p:pic>
        <p:nvPicPr>
          <p:cNvPr id="5" name="Picture 4"/>
          <p:cNvPicPr>
            <a:picLocks noChangeAspect="1"/>
          </p:cNvPicPr>
          <p:nvPr/>
        </p:nvPicPr>
        <p:blipFill>
          <a:blip r:embed="rId4"/>
          <a:stretch>
            <a:fillRect/>
          </a:stretch>
        </p:blipFill>
        <p:spPr>
          <a:xfrm>
            <a:off x="4747128" y="3991547"/>
            <a:ext cx="2576531" cy="1412731"/>
          </a:xfrm>
          <a:prstGeom prst="rect">
            <a:avLst/>
          </a:prstGeom>
        </p:spPr>
      </p:pic>
      <p:sp>
        <p:nvSpPr>
          <p:cNvPr id="25" name="TextBox 24"/>
          <p:cNvSpPr txBox="1"/>
          <p:nvPr/>
        </p:nvSpPr>
        <p:spPr>
          <a:xfrm>
            <a:off x="7530256" y="3991547"/>
            <a:ext cx="2112694" cy="584775"/>
          </a:xfrm>
          <a:prstGeom prst="rect">
            <a:avLst/>
          </a:prstGeom>
          <a:noFill/>
        </p:spPr>
        <p:txBody>
          <a:bodyPr wrap="none" rtlCol="0">
            <a:spAutoFit/>
          </a:bodyPr>
          <a:lstStyle/>
          <a:p>
            <a:pPr marL="285750" indent="-285750">
              <a:buFontTx/>
              <a:buChar char="-"/>
            </a:pPr>
            <a:r>
              <a:rPr lang="en-US" altLang="zh-TW" sz="1600" dirty="0"/>
              <a:t>Widget Title</a:t>
            </a:r>
          </a:p>
          <a:p>
            <a:pPr marL="285750" indent="-285750">
              <a:buFontTx/>
              <a:buChar char="-"/>
            </a:pPr>
            <a:r>
              <a:rPr lang="en-US" altLang="zh-TW" sz="1600" dirty="0"/>
              <a:t>Alarm Data Range</a:t>
            </a:r>
            <a:endParaRPr lang="zh-TW" altLang="en-US" sz="1600" dirty="0"/>
          </a:p>
        </p:txBody>
      </p:sp>
      <p:sp>
        <p:nvSpPr>
          <p:cNvPr id="29" name="Oval 28">
            <a:extLst>
              <a:ext uri="{FF2B5EF4-FFF2-40B4-BE49-F238E27FC236}">
                <a16:creationId xmlns:a16="http://schemas.microsoft.com/office/drawing/2014/main" id="{3F0875BE-2803-42ED-9892-BBBF0996613E}"/>
              </a:ext>
            </a:extLst>
          </p:cNvPr>
          <p:cNvSpPr/>
          <p:nvPr/>
        </p:nvSpPr>
        <p:spPr>
          <a:xfrm>
            <a:off x="10865970" y="208066"/>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31" name="TextBox 30">
            <a:extLst>
              <a:ext uri="{FF2B5EF4-FFF2-40B4-BE49-F238E27FC236}">
                <a16:creationId xmlns:a16="http://schemas.microsoft.com/office/drawing/2014/main" id="{0F385846-7AC5-42C9-981D-11FD6F8BE783}"/>
              </a:ext>
            </a:extLst>
          </p:cNvPr>
          <p:cNvSpPr txBox="1"/>
          <p:nvPr/>
        </p:nvSpPr>
        <p:spPr>
          <a:xfrm>
            <a:off x="10966877" y="510131"/>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sp>
        <p:nvSpPr>
          <p:cNvPr id="32" name="TextBox 31">
            <a:extLst>
              <a:ext uri="{FF2B5EF4-FFF2-40B4-BE49-F238E27FC236}">
                <a16:creationId xmlns:a16="http://schemas.microsoft.com/office/drawing/2014/main" id="{F3AE21E0-92E6-4CF1-B495-23FF297031E9}"/>
              </a:ext>
            </a:extLst>
          </p:cNvPr>
          <p:cNvSpPr txBox="1"/>
          <p:nvPr/>
        </p:nvSpPr>
        <p:spPr>
          <a:xfrm>
            <a:off x="11210581" y="248089"/>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Tree>
    <p:extLst>
      <p:ext uri="{BB962C8B-B14F-4D97-AF65-F5344CB8AC3E}">
        <p14:creationId xmlns:p14="http://schemas.microsoft.com/office/powerpoint/2010/main" val="271022549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0410" y="1634100"/>
            <a:ext cx="9656618" cy="1646445"/>
          </a:xfrm>
          <a:prstGeom prst="rect">
            <a:avLst/>
          </a:prstGeom>
        </p:spPr>
      </p:pic>
      <p:sp>
        <p:nvSpPr>
          <p:cNvPr id="2" name="Title 1"/>
          <p:cNvSpPr>
            <a:spLocks noGrp="1"/>
          </p:cNvSpPr>
          <p:nvPr>
            <p:ph type="title"/>
          </p:nvPr>
        </p:nvSpPr>
        <p:spPr/>
        <p:txBody>
          <a:bodyPr/>
          <a:lstStyle/>
          <a:p>
            <a:r>
              <a:rPr lang="en-US" altLang="zh-TW" dirty="0"/>
              <a:t>Create Your Widget Catalog</a:t>
            </a:r>
            <a:endParaRPr lang="zh-TW" altLang="en-US" dirty="0"/>
          </a:p>
        </p:txBody>
      </p:sp>
      <p:sp>
        <p:nvSpPr>
          <p:cNvPr id="6" name="TextBox 5"/>
          <p:cNvSpPr txBox="1"/>
          <p:nvPr/>
        </p:nvSpPr>
        <p:spPr>
          <a:xfrm>
            <a:off x="520089" y="1017426"/>
            <a:ext cx="5229317" cy="461665"/>
          </a:xfrm>
          <a:prstGeom prst="rect">
            <a:avLst/>
          </a:prstGeom>
          <a:solidFill>
            <a:schemeClr val="bg1"/>
          </a:solidFill>
        </p:spPr>
        <p:txBody>
          <a:bodyPr wrap="none" rtlCol="0">
            <a:spAutoFit/>
          </a:bodyPr>
          <a:lstStyle/>
          <a:p>
            <a:r>
              <a:rPr lang="en-US" altLang="zh-TW" sz="2400" dirty="0">
                <a:solidFill>
                  <a:srgbClr val="FF0000"/>
                </a:solidFill>
              </a:rPr>
              <a:t>Setup / Widget Catalog - Equipment </a:t>
            </a:r>
            <a:endParaRPr lang="zh-TW" altLang="en-US" sz="2400" dirty="0">
              <a:solidFill>
                <a:srgbClr val="FF0000"/>
              </a:solidFill>
            </a:endParaRPr>
          </a:p>
        </p:txBody>
      </p:sp>
      <p:pic>
        <p:nvPicPr>
          <p:cNvPr id="8" name="Picture 7"/>
          <p:cNvPicPr>
            <a:picLocks noChangeAspect="1"/>
          </p:cNvPicPr>
          <p:nvPr/>
        </p:nvPicPr>
        <p:blipFill>
          <a:blip r:embed="rId4"/>
          <a:stretch>
            <a:fillRect/>
          </a:stretch>
        </p:blipFill>
        <p:spPr>
          <a:xfrm>
            <a:off x="370409" y="3338496"/>
            <a:ext cx="9656619" cy="2252507"/>
          </a:xfrm>
          <a:prstGeom prst="rect">
            <a:avLst/>
          </a:prstGeom>
        </p:spPr>
      </p:pic>
      <p:sp>
        <p:nvSpPr>
          <p:cNvPr id="10" name="Rectangle 9"/>
          <p:cNvSpPr/>
          <p:nvPr/>
        </p:nvSpPr>
        <p:spPr>
          <a:xfrm>
            <a:off x="8098347" y="2421848"/>
            <a:ext cx="1738380" cy="446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3720130" y="3975642"/>
            <a:ext cx="4627234" cy="1337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11"/>
          <p:cNvSpPr/>
          <p:nvPr/>
        </p:nvSpPr>
        <p:spPr>
          <a:xfrm>
            <a:off x="8851765" y="3435553"/>
            <a:ext cx="842922" cy="367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Group 15"/>
          <p:cNvGrpSpPr/>
          <p:nvPr/>
        </p:nvGrpSpPr>
        <p:grpSpPr>
          <a:xfrm>
            <a:off x="7647314" y="2404081"/>
            <a:ext cx="451033" cy="544722"/>
            <a:chOff x="5370125" y="932273"/>
            <a:chExt cx="451033" cy="544722"/>
          </a:xfrm>
        </p:grpSpPr>
        <p:sp>
          <p:nvSpPr>
            <p:cNvPr id="17" name="Oval 1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9" name="Group 18"/>
          <p:cNvGrpSpPr/>
          <p:nvPr/>
        </p:nvGrpSpPr>
        <p:grpSpPr>
          <a:xfrm>
            <a:off x="3250662" y="3865735"/>
            <a:ext cx="487902" cy="544722"/>
            <a:chOff x="5351690" y="932273"/>
            <a:chExt cx="487902" cy="544722"/>
          </a:xfrm>
        </p:grpSpPr>
        <p:sp>
          <p:nvSpPr>
            <p:cNvPr id="20" name="Oval 1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2" name="Group 21"/>
          <p:cNvGrpSpPr/>
          <p:nvPr/>
        </p:nvGrpSpPr>
        <p:grpSpPr>
          <a:xfrm>
            <a:off x="8717727" y="3755523"/>
            <a:ext cx="487902" cy="544722"/>
            <a:chOff x="5351690" y="932273"/>
            <a:chExt cx="487902" cy="544722"/>
          </a:xfrm>
        </p:grpSpPr>
        <p:sp>
          <p:nvSpPr>
            <p:cNvPr id="23" name="Oval 2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5" name="Oval 24">
            <a:extLst>
              <a:ext uri="{FF2B5EF4-FFF2-40B4-BE49-F238E27FC236}">
                <a16:creationId xmlns:a16="http://schemas.microsoft.com/office/drawing/2014/main" id="{FD392896-8392-4C49-B805-8ADED8862368}"/>
              </a:ext>
            </a:extLst>
          </p:cNvPr>
          <p:cNvSpPr/>
          <p:nvPr/>
        </p:nvSpPr>
        <p:spPr>
          <a:xfrm>
            <a:off x="10865970" y="208066"/>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6" name="TextBox 25">
            <a:extLst>
              <a:ext uri="{FF2B5EF4-FFF2-40B4-BE49-F238E27FC236}">
                <a16:creationId xmlns:a16="http://schemas.microsoft.com/office/drawing/2014/main" id="{E345B0D1-1104-4F01-A3F3-25FBF9B16567}"/>
              </a:ext>
            </a:extLst>
          </p:cNvPr>
          <p:cNvSpPr txBox="1"/>
          <p:nvPr/>
        </p:nvSpPr>
        <p:spPr>
          <a:xfrm>
            <a:off x="10966877" y="510131"/>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sp>
        <p:nvSpPr>
          <p:cNvPr id="27" name="TextBox 26">
            <a:extLst>
              <a:ext uri="{FF2B5EF4-FFF2-40B4-BE49-F238E27FC236}">
                <a16:creationId xmlns:a16="http://schemas.microsoft.com/office/drawing/2014/main" id="{266929DF-BB73-41F3-98BD-18E9D887BAD9}"/>
              </a:ext>
            </a:extLst>
          </p:cNvPr>
          <p:cNvSpPr txBox="1"/>
          <p:nvPr/>
        </p:nvSpPr>
        <p:spPr>
          <a:xfrm>
            <a:off x="11210581" y="248089"/>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Tree>
    <p:extLst>
      <p:ext uri="{BB962C8B-B14F-4D97-AF65-F5344CB8AC3E}">
        <p14:creationId xmlns:p14="http://schemas.microsoft.com/office/powerpoint/2010/main" val="14043613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Edit Widget Context</a:t>
            </a:r>
            <a:endParaRPr lang="zh-TW" altLang="en-US" dirty="0"/>
          </a:p>
        </p:txBody>
      </p:sp>
      <p:sp>
        <p:nvSpPr>
          <p:cNvPr id="4" name="TextBox 3"/>
          <p:cNvSpPr txBox="1"/>
          <p:nvPr/>
        </p:nvSpPr>
        <p:spPr>
          <a:xfrm>
            <a:off x="520089" y="1024094"/>
            <a:ext cx="5229317" cy="461665"/>
          </a:xfrm>
          <a:prstGeom prst="rect">
            <a:avLst/>
          </a:prstGeom>
          <a:solidFill>
            <a:schemeClr val="bg1"/>
          </a:solidFill>
        </p:spPr>
        <p:txBody>
          <a:bodyPr wrap="none" rtlCol="0">
            <a:spAutoFit/>
          </a:bodyPr>
          <a:lstStyle/>
          <a:p>
            <a:r>
              <a:rPr lang="en-US" altLang="zh-TW" sz="2400" dirty="0">
                <a:solidFill>
                  <a:srgbClr val="FF0000"/>
                </a:solidFill>
              </a:rPr>
              <a:t>Setup / Widget Catalog - Equipment </a:t>
            </a:r>
            <a:endParaRPr lang="zh-TW" altLang="en-US" sz="2400" dirty="0">
              <a:solidFill>
                <a:srgbClr val="FF0000"/>
              </a:solidFill>
            </a:endParaRPr>
          </a:p>
        </p:txBody>
      </p:sp>
      <p:grpSp>
        <p:nvGrpSpPr>
          <p:cNvPr id="6" name="Group 5"/>
          <p:cNvGrpSpPr/>
          <p:nvPr/>
        </p:nvGrpSpPr>
        <p:grpSpPr>
          <a:xfrm>
            <a:off x="370410" y="1529994"/>
            <a:ext cx="7883574" cy="5259224"/>
            <a:chOff x="370410" y="1546178"/>
            <a:chExt cx="7883574" cy="5259224"/>
          </a:xfrm>
        </p:grpSpPr>
        <p:pic>
          <p:nvPicPr>
            <p:cNvPr id="3" name="Picture 2"/>
            <p:cNvPicPr>
              <a:picLocks noChangeAspect="1"/>
            </p:cNvPicPr>
            <p:nvPr/>
          </p:nvPicPr>
          <p:blipFill>
            <a:blip r:embed="rId3"/>
            <a:stretch>
              <a:fillRect/>
            </a:stretch>
          </p:blipFill>
          <p:spPr>
            <a:xfrm>
              <a:off x="370410" y="1546178"/>
              <a:ext cx="7877596" cy="2182121"/>
            </a:xfrm>
            <a:prstGeom prst="rect">
              <a:avLst/>
            </a:prstGeom>
          </p:spPr>
        </p:pic>
        <p:pic>
          <p:nvPicPr>
            <p:cNvPr id="5" name="Picture 4"/>
            <p:cNvPicPr>
              <a:picLocks noChangeAspect="1"/>
            </p:cNvPicPr>
            <p:nvPr/>
          </p:nvPicPr>
          <p:blipFill>
            <a:blip r:embed="rId4"/>
            <a:stretch>
              <a:fillRect/>
            </a:stretch>
          </p:blipFill>
          <p:spPr>
            <a:xfrm>
              <a:off x="370410" y="3728299"/>
              <a:ext cx="7883574" cy="3077103"/>
            </a:xfrm>
            <a:prstGeom prst="rect">
              <a:avLst/>
            </a:prstGeom>
          </p:spPr>
        </p:pic>
      </p:grpSp>
      <p:sp>
        <p:nvSpPr>
          <p:cNvPr id="7" name="Rectangle 6"/>
          <p:cNvSpPr/>
          <p:nvPr/>
        </p:nvSpPr>
        <p:spPr>
          <a:xfrm>
            <a:off x="5927415" y="1614729"/>
            <a:ext cx="849665" cy="294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7"/>
          <p:cNvSpPr/>
          <p:nvPr/>
        </p:nvSpPr>
        <p:spPr>
          <a:xfrm>
            <a:off x="7253160" y="3756350"/>
            <a:ext cx="849665" cy="2949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TextBox 8"/>
          <p:cNvSpPr txBox="1"/>
          <p:nvPr/>
        </p:nvSpPr>
        <p:spPr>
          <a:xfrm>
            <a:off x="8387395" y="1799479"/>
            <a:ext cx="3684148" cy="2194404"/>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For Line Chart, X and Y1 are mandatory fields.</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It is your responsibility to pick up correct data type for each fields. Such as numeric fields on Y axis. </a:t>
            </a:r>
          </a:p>
          <a:p>
            <a:pPr marL="285750" indent="-285750" defTabSz="932563">
              <a:lnSpc>
                <a:spcPct val="90000"/>
              </a:lnSpc>
              <a:spcAft>
                <a:spcPts val="600"/>
              </a:spcAft>
              <a:buFont typeface="Arial" panose="020B0604020202020204" pitchFamily="34" charset="0"/>
              <a:buChar char="•"/>
            </a:pPr>
            <a:endParaRPr lang="en-US" altLang="zh-TW" kern="0" dirty="0">
              <a:solidFill>
                <a:schemeClr val="tx1">
                  <a:lumMod val="50000"/>
                </a:schemeClr>
              </a:solidFill>
              <a:latin typeface="Segoe UI Light"/>
            </a:endParaRPr>
          </a:p>
        </p:txBody>
      </p:sp>
      <p:grpSp>
        <p:nvGrpSpPr>
          <p:cNvPr id="16" name="Group 15"/>
          <p:cNvGrpSpPr/>
          <p:nvPr/>
        </p:nvGrpSpPr>
        <p:grpSpPr>
          <a:xfrm>
            <a:off x="5470404" y="1527118"/>
            <a:ext cx="451033" cy="544722"/>
            <a:chOff x="5370125" y="932273"/>
            <a:chExt cx="451033" cy="544722"/>
          </a:xfrm>
        </p:grpSpPr>
        <p:sp>
          <p:nvSpPr>
            <p:cNvPr id="17" name="Oval 1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9" name="Group 18"/>
          <p:cNvGrpSpPr/>
          <p:nvPr/>
        </p:nvGrpSpPr>
        <p:grpSpPr>
          <a:xfrm>
            <a:off x="2869843" y="4253663"/>
            <a:ext cx="487902" cy="544722"/>
            <a:chOff x="5351690" y="932273"/>
            <a:chExt cx="487902" cy="544722"/>
          </a:xfrm>
        </p:grpSpPr>
        <p:sp>
          <p:nvSpPr>
            <p:cNvPr id="20" name="Oval 1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2" name="Group 21"/>
          <p:cNvGrpSpPr/>
          <p:nvPr/>
        </p:nvGrpSpPr>
        <p:grpSpPr>
          <a:xfrm>
            <a:off x="6713997" y="3631485"/>
            <a:ext cx="487902" cy="544722"/>
            <a:chOff x="5351690" y="932273"/>
            <a:chExt cx="487902" cy="544722"/>
          </a:xfrm>
        </p:grpSpPr>
        <p:sp>
          <p:nvSpPr>
            <p:cNvPr id="23" name="Oval 2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5" name="Oval 24">
            <a:extLst>
              <a:ext uri="{FF2B5EF4-FFF2-40B4-BE49-F238E27FC236}">
                <a16:creationId xmlns:a16="http://schemas.microsoft.com/office/drawing/2014/main" id="{9610E533-2723-49B8-9698-66B00A92FB24}"/>
              </a:ext>
            </a:extLst>
          </p:cNvPr>
          <p:cNvSpPr/>
          <p:nvPr/>
        </p:nvSpPr>
        <p:spPr>
          <a:xfrm>
            <a:off x="10865970" y="208066"/>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6" name="TextBox 25">
            <a:extLst>
              <a:ext uri="{FF2B5EF4-FFF2-40B4-BE49-F238E27FC236}">
                <a16:creationId xmlns:a16="http://schemas.microsoft.com/office/drawing/2014/main" id="{E4E0EF26-B426-47BA-B286-8DF58FF18CE7}"/>
              </a:ext>
            </a:extLst>
          </p:cNvPr>
          <p:cNvSpPr txBox="1"/>
          <p:nvPr/>
        </p:nvSpPr>
        <p:spPr>
          <a:xfrm>
            <a:off x="10966877" y="510131"/>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sp>
        <p:nvSpPr>
          <p:cNvPr id="27" name="TextBox 26">
            <a:extLst>
              <a:ext uri="{FF2B5EF4-FFF2-40B4-BE49-F238E27FC236}">
                <a16:creationId xmlns:a16="http://schemas.microsoft.com/office/drawing/2014/main" id="{972E023A-5ECD-4575-A797-DFEB7D98806D}"/>
              </a:ext>
            </a:extLst>
          </p:cNvPr>
          <p:cNvSpPr txBox="1"/>
          <p:nvPr/>
        </p:nvSpPr>
        <p:spPr>
          <a:xfrm>
            <a:off x="11210581" y="248089"/>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Tree>
    <p:extLst>
      <p:ext uri="{BB962C8B-B14F-4D97-AF65-F5344CB8AC3E}">
        <p14:creationId xmlns:p14="http://schemas.microsoft.com/office/powerpoint/2010/main" val="35265907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Widget Catalog</a:t>
            </a:r>
            <a:endParaRPr lang="zh-TW" altLang="en-US" dirty="0"/>
          </a:p>
        </p:txBody>
      </p:sp>
      <p:sp>
        <p:nvSpPr>
          <p:cNvPr id="4" name="TextBox 3"/>
          <p:cNvSpPr txBox="1"/>
          <p:nvPr/>
        </p:nvSpPr>
        <p:spPr>
          <a:xfrm>
            <a:off x="520089" y="1024094"/>
            <a:ext cx="5229317" cy="461665"/>
          </a:xfrm>
          <a:prstGeom prst="rect">
            <a:avLst/>
          </a:prstGeom>
          <a:solidFill>
            <a:schemeClr val="bg1"/>
          </a:solidFill>
        </p:spPr>
        <p:txBody>
          <a:bodyPr wrap="none" rtlCol="0">
            <a:spAutoFit/>
          </a:bodyPr>
          <a:lstStyle/>
          <a:p>
            <a:r>
              <a:rPr lang="en-US" altLang="zh-TW" sz="2400" dirty="0">
                <a:solidFill>
                  <a:srgbClr val="FF0000"/>
                </a:solidFill>
              </a:rPr>
              <a:t>Setup / Widget Catalog - Equipment </a:t>
            </a:r>
            <a:endParaRPr lang="zh-TW" altLang="en-US" sz="2400" dirty="0">
              <a:solidFill>
                <a:srgbClr val="FF0000"/>
              </a:solidFill>
            </a:endParaRPr>
          </a:p>
        </p:txBody>
      </p:sp>
      <p:sp>
        <p:nvSpPr>
          <p:cNvPr id="5" name="TextBox 4"/>
          <p:cNvSpPr txBox="1"/>
          <p:nvPr/>
        </p:nvSpPr>
        <p:spPr>
          <a:xfrm>
            <a:off x="8387395" y="1799479"/>
            <a:ext cx="3684148" cy="1369563"/>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As result, you shall have bunch of list Widget Catalogs on the pool.</a:t>
            </a:r>
          </a:p>
          <a:p>
            <a:pPr marL="285750" indent="-285750" defTabSz="932563">
              <a:lnSpc>
                <a:spcPct val="90000"/>
              </a:lnSpc>
              <a:spcAft>
                <a:spcPts val="600"/>
              </a:spcAft>
              <a:buFont typeface="Arial" panose="020B0604020202020204" pitchFamily="34" charset="0"/>
              <a:buChar char="•"/>
            </a:pPr>
            <a:endParaRPr lang="en-US" altLang="zh-TW" kern="0" dirty="0">
              <a:solidFill>
                <a:schemeClr val="tx1">
                  <a:lumMod val="50000"/>
                </a:schemeClr>
              </a:solidFill>
              <a:latin typeface="Segoe UI Light"/>
            </a:endParaRPr>
          </a:p>
        </p:txBody>
      </p:sp>
      <p:pic>
        <p:nvPicPr>
          <p:cNvPr id="6" name="Picture 5"/>
          <p:cNvPicPr>
            <a:picLocks noChangeAspect="1"/>
          </p:cNvPicPr>
          <p:nvPr/>
        </p:nvPicPr>
        <p:blipFill>
          <a:blip r:embed="rId3"/>
          <a:stretch>
            <a:fillRect/>
          </a:stretch>
        </p:blipFill>
        <p:spPr>
          <a:xfrm>
            <a:off x="145473" y="1652403"/>
            <a:ext cx="8134563" cy="4395106"/>
          </a:xfrm>
          <a:prstGeom prst="rect">
            <a:avLst/>
          </a:prstGeom>
        </p:spPr>
      </p:pic>
      <p:sp>
        <p:nvSpPr>
          <p:cNvPr id="12" name="Oval 11">
            <a:extLst>
              <a:ext uri="{FF2B5EF4-FFF2-40B4-BE49-F238E27FC236}">
                <a16:creationId xmlns:a16="http://schemas.microsoft.com/office/drawing/2014/main" id="{2FDDFD0B-C4F5-4EFF-B5CB-B70C45CFF38D}"/>
              </a:ext>
            </a:extLst>
          </p:cNvPr>
          <p:cNvSpPr/>
          <p:nvPr/>
        </p:nvSpPr>
        <p:spPr>
          <a:xfrm>
            <a:off x="10865970" y="208066"/>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3" name="TextBox 12">
            <a:extLst>
              <a:ext uri="{FF2B5EF4-FFF2-40B4-BE49-F238E27FC236}">
                <a16:creationId xmlns:a16="http://schemas.microsoft.com/office/drawing/2014/main" id="{168D38B7-EC67-4960-9BCF-0DEBBE79A6C2}"/>
              </a:ext>
            </a:extLst>
          </p:cNvPr>
          <p:cNvSpPr txBox="1"/>
          <p:nvPr/>
        </p:nvSpPr>
        <p:spPr>
          <a:xfrm>
            <a:off x="10966877" y="510131"/>
            <a:ext cx="878767" cy="584775"/>
          </a:xfrm>
          <a:prstGeom prst="rect">
            <a:avLst/>
          </a:prstGeom>
          <a:noFill/>
        </p:spPr>
        <p:txBody>
          <a:bodyPr wrap="none" rtlCol="0">
            <a:spAutoFit/>
          </a:bodyPr>
          <a:lstStyle/>
          <a:p>
            <a:pPr algn="ctr"/>
            <a:r>
              <a:rPr lang="en-US" altLang="zh-TW" sz="1600" dirty="0">
                <a:solidFill>
                  <a:schemeClr val="bg1"/>
                </a:solidFill>
              </a:rPr>
              <a:t>Widget</a:t>
            </a:r>
          </a:p>
          <a:p>
            <a:pPr algn="ctr"/>
            <a:r>
              <a:rPr lang="en-US" altLang="zh-TW" sz="1600" dirty="0">
                <a:solidFill>
                  <a:schemeClr val="bg1"/>
                </a:solidFill>
              </a:rPr>
              <a:t>Catalog</a:t>
            </a:r>
            <a:endParaRPr lang="zh-TW" altLang="en-US" sz="1600" dirty="0">
              <a:solidFill>
                <a:schemeClr val="bg1"/>
              </a:solidFill>
            </a:endParaRPr>
          </a:p>
        </p:txBody>
      </p:sp>
      <p:sp>
        <p:nvSpPr>
          <p:cNvPr id="14" name="TextBox 13">
            <a:extLst>
              <a:ext uri="{FF2B5EF4-FFF2-40B4-BE49-F238E27FC236}">
                <a16:creationId xmlns:a16="http://schemas.microsoft.com/office/drawing/2014/main" id="{698E8B43-1FE4-4AC9-AE1D-159CCE54222A}"/>
              </a:ext>
            </a:extLst>
          </p:cNvPr>
          <p:cNvSpPr txBox="1"/>
          <p:nvPr/>
        </p:nvSpPr>
        <p:spPr>
          <a:xfrm>
            <a:off x="11210581" y="248089"/>
            <a:ext cx="412292" cy="338554"/>
          </a:xfrm>
          <a:prstGeom prst="rect">
            <a:avLst/>
          </a:prstGeom>
          <a:noFill/>
        </p:spPr>
        <p:txBody>
          <a:bodyPr wrap="none" rtlCol="0">
            <a:spAutoFit/>
          </a:bodyPr>
          <a:lstStyle/>
          <a:p>
            <a:r>
              <a:rPr lang="en-US" altLang="zh-TW" sz="1600" dirty="0">
                <a:solidFill>
                  <a:schemeClr val="bg1"/>
                </a:solidFill>
              </a:rPr>
              <a:t>B6</a:t>
            </a:r>
            <a:endParaRPr lang="zh-TW" altLang="en-US" sz="1600" dirty="0">
              <a:solidFill>
                <a:schemeClr val="bg1"/>
              </a:solidFill>
            </a:endParaRPr>
          </a:p>
        </p:txBody>
      </p:sp>
    </p:spTree>
    <p:extLst>
      <p:ext uri="{BB962C8B-B14F-4D97-AF65-F5344CB8AC3E}">
        <p14:creationId xmlns:p14="http://schemas.microsoft.com/office/powerpoint/2010/main" val="175360101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892515" y="207548"/>
            <a:ext cx="1097280" cy="1097280"/>
          </a:xfrm>
          <a:prstGeom prst="ellipse">
            <a:avLst/>
          </a:prstGeom>
          <a:solidFill>
            <a:srgbClr val="FFC000"/>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5" name="TextBox 4"/>
          <p:cNvSpPr txBox="1"/>
          <p:nvPr/>
        </p:nvSpPr>
        <p:spPr>
          <a:xfrm>
            <a:off x="10857789" y="571522"/>
            <a:ext cx="1166730" cy="338554"/>
          </a:xfrm>
          <a:prstGeom prst="rect">
            <a:avLst/>
          </a:prstGeom>
          <a:noFill/>
        </p:spPr>
        <p:txBody>
          <a:bodyPr wrap="none" rtlCol="0">
            <a:spAutoFit/>
          </a:bodyPr>
          <a:lstStyle/>
          <a:p>
            <a:pPr algn="ctr"/>
            <a:r>
              <a:rPr lang="en-US" altLang="zh-TW" sz="1600" dirty="0">
                <a:solidFill>
                  <a:schemeClr val="bg1"/>
                </a:solidFill>
              </a:rPr>
              <a:t>Dashboard</a:t>
            </a:r>
            <a:endParaRPr lang="zh-TW" altLang="en-US" sz="1600" dirty="0">
              <a:solidFill>
                <a:schemeClr val="bg1"/>
              </a:solidFill>
            </a:endParaRPr>
          </a:p>
        </p:txBody>
      </p:sp>
      <p:sp>
        <p:nvSpPr>
          <p:cNvPr id="6" name="TextBox 5"/>
          <p:cNvSpPr txBox="1"/>
          <p:nvPr/>
        </p:nvSpPr>
        <p:spPr>
          <a:xfrm>
            <a:off x="11241258" y="289373"/>
            <a:ext cx="412292" cy="338554"/>
          </a:xfrm>
          <a:prstGeom prst="rect">
            <a:avLst/>
          </a:prstGeom>
          <a:noFill/>
        </p:spPr>
        <p:txBody>
          <a:bodyPr wrap="none" rtlCol="0">
            <a:spAutoFit/>
          </a:bodyPr>
          <a:lstStyle/>
          <a:p>
            <a:r>
              <a:rPr lang="en-US" altLang="zh-TW" sz="1600" dirty="0">
                <a:solidFill>
                  <a:schemeClr val="bg1"/>
                </a:solidFill>
              </a:rPr>
              <a:t>B7</a:t>
            </a:r>
            <a:endParaRPr lang="zh-TW" altLang="en-US" sz="1600" dirty="0">
              <a:solidFill>
                <a:schemeClr val="bg1"/>
              </a:solidFill>
            </a:endParaRPr>
          </a:p>
        </p:txBody>
      </p:sp>
      <p:sp>
        <p:nvSpPr>
          <p:cNvPr id="7" name="Title 1"/>
          <p:cNvSpPr>
            <a:spLocks noGrp="1"/>
          </p:cNvSpPr>
          <p:nvPr>
            <p:ph type="title"/>
          </p:nvPr>
        </p:nvSpPr>
        <p:spPr>
          <a:xfrm>
            <a:off x="370410" y="291102"/>
            <a:ext cx="11504430" cy="899665"/>
          </a:xfrm>
        </p:spPr>
        <p:txBody>
          <a:bodyPr/>
          <a:lstStyle/>
          <a:p>
            <a:r>
              <a:rPr lang="en-US" altLang="zh-TW" dirty="0"/>
              <a:t>Equipment Dashboards Example</a:t>
            </a:r>
            <a:endParaRPr lang="zh-TW" altLang="en-US" dirty="0"/>
          </a:p>
        </p:txBody>
      </p:sp>
      <p:sp>
        <p:nvSpPr>
          <p:cNvPr id="8" name="TextBox 7"/>
          <p:cNvSpPr txBox="1"/>
          <p:nvPr/>
        </p:nvSpPr>
        <p:spPr>
          <a:xfrm>
            <a:off x="370410" y="899276"/>
            <a:ext cx="4304255" cy="461665"/>
          </a:xfrm>
          <a:prstGeom prst="rect">
            <a:avLst/>
          </a:prstGeom>
          <a:solidFill>
            <a:schemeClr val="bg1"/>
          </a:solidFill>
        </p:spPr>
        <p:txBody>
          <a:bodyPr wrap="none" rtlCol="0">
            <a:spAutoFit/>
          </a:bodyPr>
          <a:lstStyle/>
          <a:p>
            <a:r>
              <a:rPr lang="en-US" altLang="zh-TW" sz="2400" dirty="0">
                <a:solidFill>
                  <a:srgbClr val="FF0000"/>
                </a:solidFill>
              </a:rPr>
              <a:t>Dashboard / Equipment Board</a:t>
            </a:r>
            <a:endParaRPr lang="zh-TW" altLang="en-US" sz="2400" dirty="0">
              <a:solidFill>
                <a:srgbClr val="FF0000"/>
              </a:solidFill>
            </a:endParaRPr>
          </a:p>
        </p:txBody>
      </p:sp>
      <p:pic>
        <p:nvPicPr>
          <p:cNvPr id="2" name="Picture 1"/>
          <p:cNvPicPr>
            <a:picLocks noChangeAspect="1"/>
          </p:cNvPicPr>
          <p:nvPr/>
        </p:nvPicPr>
        <p:blipFill>
          <a:blip r:embed="rId3"/>
          <a:stretch>
            <a:fillRect/>
          </a:stretch>
        </p:blipFill>
        <p:spPr>
          <a:xfrm>
            <a:off x="483911" y="1610854"/>
            <a:ext cx="4578409" cy="4143903"/>
          </a:xfrm>
          <a:prstGeom prst="rect">
            <a:avLst/>
          </a:prstGeom>
        </p:spPr>
      </p:pic>
      <p:pic>
        <p:nvPicPr>
          <p:cNvPr id="3" name="Picture 2"/>
          <p:cNvPicPr>
            <a:picLocks noChangeAspect="1"/>
          </p:cNvPicPr>
          <p:nvPr/>
        </p:nvPicPr>
        <p:blipFill>
          <a:blip r:embed="rId4"/>
          <a:stretch>
            <a:fillRect/>
          </a:stretch>
        </p:blipFill>
        <p:spPr>
          <a:xfrm>
            <a:off x="5839447" y="1610854"/>
            <a:ext cx="5282440" cy="4166009"/>
          </a:xfrm>
          <a:prstGeom prst="rect">
            <a:avLst/>
          </a:prstGeom>
        </p:spPr>
      </p:pic>
      <p:sp>
        <p:nvSpPr>
          <p:cNvPr id="9" name="Arrow: Right 8"/>
          <p:cNvSpPr/>
          <p:nvPr/>
        </p:nvSpPr>
        <p:spPr bwMode="auto">
          <a:xfrm>
            <a:off x="5277679" y="3687418"/>
            <a:ext cx="477078" cy="46713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3037679" y="5894107"/>
            <a:ext cx="6474068" cy="926365"/>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Add Equipment Widget by your self</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Adjust location, size, layout and save the board.</a:t>
            </a:r>
            <a:endParaRPr lang="en-US" altLang="zh-TW" kern="0" dirty="0">
              <a:solidFill>
                <a:schemeClr val="tx1">
                  <a:lumMod val="50000"/>
                </a:schemeClr>
              </a:solidFill>
              <a:latin typeface="Segoe UI Light"/>
            </a:endParaRPr>
          </a:p>
        </p:txBody>
      </p:sp>
    </p:spTree>
    <p:extLst>
      <p:ext uri="{BB962C8B-B14F-4D97-AF65-F5344CB8AC3E}">
        <p14:creationId xmlns:p14="http://schemas.microsoft.com/office/powerpoint/2010/main" val="56072410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Alarm and Action</a:t>
            </a:r>
            <a:endParaRPr lang="zh-TW" altLang="en-US" dirty="0"/>
          </a:p>
        </p:txBody>
      </p:sp>
      <p:sp>
        <p:nvSpPr>
          <p:cNvPr id="3" name="Rectangle 2"/>
          <p:cNvSpPr/>
          <p:nvPr/>
        </p:nvSpPr>
        <p:spPr>
          <a:xfrm>
            <a:off x="1801091" y="1983991"/>
            <a:ext cx="7537653" cy="35847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TextBox 5"/>
          <p:cNvSpPr txBox="1"/>
          <p:nvPr/>
        </p:nvSpPr>
        <p:spPr>
          <a:xfrm>
            <a:off x="1995391" y="3531098"/>
            <a:ext cx="3062691" cy="523220"/>
          </a:xfrm>
          <a:prstGeom prst="rect">
            <a:avLst/>
          </a:prstGeom>
          <a:noFill/>
        </p:spPr>
        <p:txBody>
          <a:bodyPr wrap="square" rtlCol="0">
            <a:spAutoFit/>
          </a:bodyPr>
          <a:lstStyle/>
          <a:p>
            <a:r>
              <a:rPr lang="en-US" altLang="zh-TW" sz="2800" dirty="0"/>
              <a:t>Alarm and Action</a:t>
            </a:r>
          </a:p>
        </p:txBody>
      </p:sp>
      <p:grpSp>
        <p:nvGrpSpPr>
          <p:cNvPr id="33" name="Group 32"/>
          <p:cNvGrpSpPr/>
          <p:nvPr/>
        </p:nvGrpSpPr>
        <p:grpSpPr>
          <a:xfrm>
            <a:off x="5424696" y="2449984"/>
            <a:ext cx="1097280" cy="1097280"/>
            <a:chOff x="2055906" y="1769035"/>
            <a:chExt cx="1097280" cy="1097280"/>
          </a:xfrm>
        </p:grpSpPr>
        <p:sp>
          <p:nvSpPr>
            <p:cNvPr id="63" name="Oval 62"/>
            <p:cNvSpPr/>
            <p:nvPr/>
          </p:nvSpPr>
          <p:spPr>
            <a:xfrm>
              <a:off x="2055906" y="1769035"/>
              <a:ext cx="1097280" cy="1097280"/>
            </a:xfrm>
            <a:prstGeom prst="ellipse">
              <a:avLst/>
            </a:prstGeom>
            <a:solidFill>
              <a:schemeClr val="accent6">
                <a:lumMod val="40000"/>
                <a:lumOff val="60000"/>
              </a:schemeClr>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64" name="TextBox 63"/>
            <p:cNvSpPr txBox="1"/>
            <p:nvPr/>
          </p:nvSpPr>
          <p:spPr>
            <a:xfrm>
              <a:off x="2192137" y="2133009"/>
              <a:ext cx="806247" cy="584775"/>
            </a:xfrm>
            <a:prstGeom prst="rect">
              <a:avLst/>
            </a:prstGeom>
            <a:noFill/>
          </p:spPr>
          <p:txBody>
            <a:bodyPr wrap="none" rtlCol="0">
              <a:spAutoFit/>
            </a:bodyPr>
            <a:lstStyle/>
            <a:p>
              <a:pPr algn="ctr"/>
              <a:r>
                <a:rPr lang="en-US" altLang="zh-TW" sz="1600" dirty="0">
                  <a:solidFill>
                    <a:schemeClr val="bg1"/>
                  </a:solidFill>
                </a:rPr>
                <a:t>Define</a:t>
              </a:r>
            </a:p>
            <a:p>
              <a:pPr algn="ctr"/>
              <a:r>
                <a:rPr lang="en-US" altLang="zh-TW" sz="1600" dirty="0">
                  <a:solidFill>
                    <a:schemeClr val="bg1"/>
                  </a:solidFill>
                </a:rPr>
                <a:t>Alarms</a:t>
              </a:r>
              <a:endParaRPr lang="zh-TW" altLang="en-US" sz="1600" dirty="0">
                <a:solidFill>
                  <a:schemeClr val="bg1"/>
                </a:solidFill>
              </a:endParaRPr>
            </a:p>
          </p:txBody>
        </p:sp>
      </p:grpSp>
      <p:grpSp>
        <p:nvGrpSpPr>
          <p:cNvPr id="34" name="Group 33"/>
          <p:cNvGrpSpPr/>
          <p:nvPr/>
        </p:nvGrpSpPr>
        <p:grpSpPr>
          <a:xfrm>
            <a:off x="5341541" y="3929152"/>
            <a:ext cx="1176152" cy="1197030"/>
            <a:chOff x="2055906" y="1769035"/>
            <a:chExt cx="1100278" cy="1097280"/>
          </a:xfrm>
        </p:grpSpPr>
        <p:sp>
          <p:nvSpPr>
            <p:cNvPr id="61" name="Oval 60"/>
            <p:cNvSpPr/>
            <p:nvPr/>
          </p:nvSpPr>
          <p:spPr>
            <a:xfrm>
              <a:off x="2055906" y="1769035"/>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62" name="TextBox 61"/>
            <p:cNvSpPr txBox="1"/>
            <p:nvPr/>
          </p:nvSpPr>
          <p:spPr>
            <a:xfrm>
              <a:off x="2070179" y="2133009"/>
              <a:ext cx="1086005" cy="479619"/>
            </a:xfrm>
            <a:prstGeom prst="rect">
              <a:avLst/>
            </a:prstGeom>
            <a:noFill/>
          </p:spPr>
          <p:txBody>
            <a:bodyPr wrap="none" rtlCol="0">
              <a:spAutoFit/>
            </a:bodyPr>
            <a:lstStyle/>
            <a:p>
              <a:pPr algn="ctr"/>
              <a:r>
                <a:rPr lang="en-US" altLang="zh-TW" sz="1400" dirty="0">
                  <a:solidFill>
                    <a:schemeClr val="bg1"/>
                  </a:solidFill>
                </a:rPr>
                <a:t>External</a:t>
              </a:r>
            </a:p>
            <a:p>
              <a:pPr algn="ctr"/>
              <a:r>
                <a:rPr lang="en-US" altLang="zh-TW" sz="1400" dirty="0">
                  <a:solidFill>
                    <a:schemeClr val="bg1"/>
                  </a:solidFill>
                </a:rPr>
                <a:t>Applications</a:t>
              </a:r>
              <a:endParaRPr lang="zh-TW" altLang="en-US" sz="1400" dirty="0">
                <a:solidFill>
                  <a:schemeClr val="bg1"/>
                </a:solidFill>
              </a:endParaRPr>
            </a:p>
          </p:txBody>
        </p:sp>
      </p:grpSp>
      <p:sp>
        <p:nvSpPr>
          <p:cNvPr id="59" name="Oval 58"/>
          <p:cNvSpPr/>
          <p:nvPr/>
        </p:nvSpPr>
        <p:spPr>
          <a:xfrm>
            <a:off x="7648219" y="3244068"/>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48" name="Arrow: Right 47"/>
          <p:cNvSpPr/>
          <p:nvPr/>
        </p:nvSpPr>
        <p:spPr>
          <a:xfrm rot="1409228">
            <a:off x="6624685" y="3282814"/>
            <a:ext cx="854497" cy="256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TextBox 24"/>
          <p:cNvSpPr txBox="1"/>
          <p:nvPr/>
        </p:nvSpPr>
        <p:spPr>
          <a:xfrm>
            <a:off x="5777256" y="2526165"/>
            <a:ext cx="421910" cy="338554"/>
          </a:xfrm>
          <a:prstGeom prst="rect">
            <a:avLst/>
          </a:prstGeom>
          <a:noFill/>
        </p:spPr>
        <p:txBody>
          <a:bodyPr wrap="none" rtlCol="0">
            <a:spAutoFit/>
          </a:bodyPr>
          <a:lstStyle/>
          <a:p>
            <a:r>
              <a:rPr lang="en-US" altLang="zh-TW" sz="1600" dirty="0">
                <a:solidFill>
                  <a:schemeClr val="bg1"/>
                </a:solidFill>
              </a:rPr>
              <a:t>C1</a:t>
            </a:r>
            <a:endParaRPr lang="zh-TW" altLang="en-US" sz="1600" dirty="0">
              <a:solidFill>
                <a:schemeClr val="bg1"/>
              </a:solidFill>
            </a:endParaRPr>
          </a:p>
        </p:txBody>
      </p:sp>
      <p:sp>
        <p:nvSpPr>
          <p:cNvPr id="26" name="TextBox 25"/>
          <p:cNvSpPr txBox="1"/>
          <p:nvPr/>
        </p:nvSpPr>
        <p:spPr>
          <a:xfrm>
            <a:off x="5761170" y="3969960"/>
            <a:ext cx="421910" cy="338554"/>
          </a:xfrm>
          <a:prstGeom prst="rect">
            <a:avLst/>
          </a:prstGeom>
          <a:noFill/>
        </p:spPr>
        <p:txBody>
          <a:bodyPr wrap="none" rtlCol="0">
            <a:spAutoFit/>
          </a:bodyPr>
          <a:lstStyle/>
          <a:p>
            <a:r>
              <a:rPr lang="en-US" altLang="zh-TW" sz="1600" dirty="0">
                <a:solidFill>
                  <a:schemeClr val="bg1"/>
                </a:solidFill>
              </a:rPr>
              <a:t>C2</a:t>
            </a:r>
            <a:endParaRPr lang="zh-TW" altLang="en-US" sz="1600" dirty="0">
              <a:solidFill>
                <a:schemeClr val="bg1"/>
              </a:solidFill>
            </a:endParaRPr>
          </a:p>
        </p:txBody>
      </p:sp>
      <p:sp>
        <p:nvSpPr>
          <p:cNvPr id="27" name="TextBox 26"/>
          <p:cNvSpPr txBox="1"/>
          <p:nvPr/>
        </p:nvSpPr>
        <p:spPr>
          <a:xfrm>
            <a:off x="7987795" y="3302202"/>
            <a:ext cx="421910" cy="338554"/>
          </a:xfrm>
          <a:prstGeom prst="rect">
            <a:avLst/>
          </a:prstGeom>
          <a:noFill/>
        </p:spPr>
        <p:txBody>
          <a:bodyPr wrap="none" rtlCol="0">
            <a:spAutoFit/>
          </a:bodyPr>
          <a:lstStyle/>
          <a:p>
            <a:r>
              <a:rPr lang="en-US" altLang="zh-TW" sz="1600" dirty="0">
                <a:solidFill>
                  <a:schemeClr val="bg1"/>
                </a:solidFill>
              </a:rPr>
              <a:t>C3</a:t>
            </a:r>
            <a:endParaRPr lang="zh-TW" altLang="en-US" sz="1600" dirty="0">
              <a:solidFill>
                <a:schemeClr val="bg1"/>
              </a:solidFill>
            </a:endParaRPr>
          </a:p>
        </p:txBody>
      </p:sp>
      <p:sp>
        <p:nvSpPr>
          <p:cNvPr id="65" name="TextBox 64"/>
          <p:cNvSpPr txBox="1"/>
          <p:nvPr/>
        </p:nvSpPr>
        <p:spPr>
          <a:xfrm>
            <a:off x="7790141" y="3600196"/>
            <a:ext cx="853119" cy="584775"/>
          </a:xfrm>
          <a:prstGeom prst="rect">
            <a:avLst/>
          </a:prstGeom>
          <a:noFill/>
        </p:spPr>
        <p:txBody>
          <a:bodyPr wrap="none" rtlCol="0">
            <a:spAutoFit/>
          </a:bodyPr>
          <a:lstStyle/>
          <a:p>
            <a:pPr algn="ctr"/>
            <a:r>
              <a:rPr lang="en-US" altLang="zh-TW" sz="1600" dirty="0">
                <a:solidFill>
                  <a:schemeClr val="bg1"/>
                </a:solidFill>
              </a:rPr>
              <a:t>Assign</a:t>
            </a:r>
          </a:p>
          <a:p>
            <a:pPr algn="ctr"/>
            <a:r>
              <a:rPr lang="en-US" altLang="zh-TW" sz="1600" dirty="0">
                <a:solidFill>
                  <a:schemeClr val="bg1"/>
                </a:solidFill>
              </a:rPr>
              <a:t>Actions</a:t>
            </a:r>
            <a:endParaRPr lang="zh-TW" altLang="en-US" sz="1600" dirty="0">
              <a:solidFill>
                <a:schemeClr val="bg1"/>
              </a:solidFill>
            </a:endParaRPr>
          </a:p>
        </p:txBody>
      </p:sp>
      <p:sp>
        <p:nvSpPr>
          <p:cNvPr id="66" name="Arrow: Right 65"/>
          <p:cNvSpPr/>
          <p:nvPr/>
        </p:nvSpPr>
        <p:spPr>
          <a:xfrm rot="20103920">
            <a:off x="6629698" y="4097340"/>
            <a:ext cx="854497" cy="256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8464762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Create Alarm Rule Catalog</a:t>
            </a:r>
            <a:endParaRPr lang="zh-TW" altLang="en-US" dirty="0"/>
          </a:p>
        </p:txBody>
      </p:sp>
      <p:sp>
        <p:nvSpPr>
          <p:cNvPr id="10" name="TextBox 9"/>
          <p:cNvSpPr txBox="1"/>
          <p:nvPr/>
        </p:nvSpPr>
        <p:spPr>
          <a:xfrm>
            <a:off x="520089" y="1024094"/>
            <a:ext cx="3957558" cy="461665"/>
          </a:xfrm>
          <a:prstGeom prst="rect">
            <a:avLst/>
          </a:prstGeom>
          <a:solidFill>
            <a:schemeClr val="bg1"/>
          </a:solidFill>
        </p:spPr>
        <p:txBody>
          <a:bodyPr wrap="none" rtlCol="0">
            <a:spAutoFit/>
          </a:bodyPr>
          <a:lstStyle/>
          <a:p>
            <a:r>
              <a:rPr lang="en-US" altLang="zh-TW" sz="2400" dirty="0">
                <a:solidFill>
                  <a:srgbClr val="FF0000"/>
                </a:solidFill>
              </a:rPr>
              <a:t>Setup / Alarm Rule Catalog </a:t>
            </a:r>
            <a:endParaRPr lang="zh-TW" altLang="en-US" sz="2400" dirty="0">
              <a:solidFill>
                <a:srgbClr val="FF0000"/>
              </a:solidFill>
            </a:endParaRPr>
          </a:p>
        </p:txBody>
      </p:sp>
      <p:grpSp>
        <p:nvGrpSpPr>
          <p:cNvPr id="12" name="Group 11"/>
          <p:cNvGrpSpPr/>
          <p:nvPr/>
        </p:nvGrpSpPr>
        <p:grpSpPr>
          <a:xfrm>
            <a:off x="10777560" y="211177"/>
            <a:ext cx="1097280" cy="1097280"/>
            <a:chOff x="2055906" y="1769035"/>
            <a:chExt cx="1097280" cy="1097280"/>
          </a:xfrm>
        </p:grpSpPr>
        <p:sp>
          <p:nvSpPr>
            <p:cNvPr id="13" name="Oval 12"/>
            <p:cNvSpPr/>
            <p:nvPr/>
          </p:nvSpPr>
          <p:spPr>
            <a:xfrm>
              <a:off x="2055906" y="1769035"/>
              <a:ext cx="1097280" cy="1097280"/>
            </a:xfrm>
            <a:prstGeom prst="ellipse">
              <a:avLst/>
            </a:prstGeom>
            <a:solidFill>
              <a:schemeClr val="accent6">
                <a:lumMod val="40000"/>
                <a:lumOff val="60000"/>
              </a:schemeClr>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4" name="TextBox 13"/>
            <p:cNvSpPr txBox="1"/>
            <p:nvPr/>
          </p:nvSpPr>
          <p:spPr>
            <a:xfrm>
              <a:off x="2192137" y="2133009"/>
              <a:ext cx="806247" cy="584775"/>
            </a:xfrm>
            <a:prstGeom prst="rect">
              <a:avLst/>
            </a:prstGeom>
            <a:noFill/>
          </p:spPr>
          <p:txBody>
            <a:bodyPr wrap="none" rtlCol="0">
              <a:spAutoFit/>
            </a:bodyPr>
            <a:lstStyle/>
            <a:p>
              <a:pPr algn="ctr"/>
              <a:r>
                <a:rPr lang="en-US" altLang="zh-TW" sz="1600" dirty="0">
                  <a:solidFill>
                    <a:schemeClr val="bg1"/>
                  </a:solidFill>
                </a:rPr>
                <a:t>Define</a:t>
              </a:r>
            </a:p>
            <a:p>
              <a:pPr algn="ctr"/>
              <a:r>
                <a:rPr lang="en-US" altLang="zh-TW" sz="1600" dirty="0">
                  <a:solidFill>
                    <a:schemeClr val="bg1"/>
                  </a:solidFill>
                </a:rPr>
                <a:t>Alarms</a:t>
              </a:r>
              <a:endParaRPr lang="zh-TW" altLang="en-US" sz="1600" dirty="0">
                <a:solidFill>
                  <a:schemeClr val="bg1"/>
                </a:solidFill>
              </a:endParaRPr>
            </a:p>
          </p:txBody>
        </p:sp>
      </p:grpSp>
      <p:sp>
        <p:nvSpPr>
          <p:cNvPr id="15" name="TextBox 14"/>
          <p:cNvSpPr txBox="1"/>
          <p:nvPr/>
        </p:nvSpPr>
        <p:spPr>
          <a:xfrm>
            <a:off x="11130120" y="287358"/>
            <a:ext cx="421910" cy="338554"/>
          </a:xfrm>
          <a:prstGeom prst="rect">
            <a:avLst/>
          </a:prstGeom>
          <a:noFill/>
        </p:spPr>
        <p:txBody>
          <a:bodyPr wrap="none" rtlCol="0">
            <a:spAutoFit/>
          </a:bodyPr>
          <a:lstStyle/>
          <a:p>
            <a:r>
              <a:rPr lang="en-US" altLang="zh-TW" sz="1600" dirty="0">
                <a:solidFill>
                  <a:schemeClr val="bg1"/>
                </a:solidFill>
              </a:rPr>
              <a:t>C1</a:t>
            </a:r>
            <a:endParaRPr lang="zh-TW" altLang="en-US" sz="1600" dirty="0">
              <a:solidFill>
                <a:schemeClr val="bg1"/>
              </a:solidFill>
            </a:endParaRPr>
          </a:p>
        </p:txBody>
      </p:sp>
      <p:grpSp>
        <p:nvGrpSpPr>
          <p:cNvPr id="17" name="Group 16"/>
          <p:cNvGrpSpPr/>
          <p:nvPr/>
        </p:nvGrpSpPr>
        <p:grpSpPr>
          <a:xfrm>
            <a:off x="370410" y="1685523"/>
            <a:ext cx="10777560" cy="4025861"/>
            <a:chOff x="370410" y="1685523"/>
            <a:chExt cx="10777560" cy="4025861"/>
          </a:xfrm>
        </p:grpSpPr>
        <p:pic>
          <p:nvPicPr>
            <p:cNvPr id="3" name="Picture 2"/>
            <p:cNvPicPr>
              <a:picLocks noChangeAspect="1"/>
            </p:cNvPicPr>
            <p:nvPr/>
          </p:nvPicPr>
          <p:blipFill>
            <a:blip r:embed="rId3"/>
            <a:stretch>
              <a:fillRect/>
            </a:stretch>
          </p:blipFill>
          <p:spPr>
            <a:xfrm>
              <a:off x="370410" y="1685523"/>
              <a:ext cx="10777560" cy="1404547"/>
            </a:xfrm>
            <a:prstGeom prst="rect">
              <a:avLst/>
            </a:prstGeom>
            <a:ln>
              <a:solidFill>
                <a:srgbClr val="0072C6"/>
              </a:solidFill>
            </a:ln>
          </p:spPr>
        </p:pic>
        <p:pic>
          <p:nvPicPr>
            <p:cNvPr id="16" name="Picture 15"/>
            <p:cNvPicPr>
              <a:picLocks noChangeAspect="1"/>
            </p:cNvPicPr>
            <p:nvPr/>
          </p:nvPicPr>
          <p:blipFill>
            <a:blip r:embed="rId4"/>
            <a:stretch>
              <a:fillRect/>
            </a:stretch>
          </p:blipFill>
          <p:spPr>
            <a:xfrm>
              <a:off x="370410" y="3090070"/>
              <a:ext cx="10777560" cy="2621314"/>
            </a:xfrm>
            <a:prstGeom prst="rect">
              <a:avLst/>
            </a:prstGeom>
            <a:ln>
              <a:solidFill>
                <a:srgbClr val="0072C6"/>
              </a:solidFill>
            </a:ln>
          </p:spPr>
        </p:pic>
      </p:grpSp>
      <p:sp>
        <p:nvSpPr>
          <p:cNvPr id="18" name="Rectangle 17"/>
          <p:cNvSpPr/>
          <p:nvPr/>
        </p:nvSpPr>
        <p:spPr>
          <a:xfrm>
            <a:off x="2838402" y="5336824"/>
            <a:ext cx="1474101" cy="29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18"/>
          <p:cNvSpPr/>
          <p:nvPr/>
        </p:nvSpPr>
        <p:spPr>
          <a:xfrm>
            <a:off x="6780020" y="3847460"/>
            <a:ext cx="4075016" cy="322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19"/>
          <p:cNvSpPr/>
          <p:nvPr/>
        </p:nvSpPr>
        <p:spPr>
          <a:xfrm>
            <a:off x="6703820" y="4263922"/>
            <a:ext cx="1844434" cy="461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Group 20"/>
          <p:cNvGrpSpPr/>
          <p:nvPr/>
        </p:nvGrpSpPr>
        <p:grpSpPr>
          <a:xfrm>
            <a:off x="6780020" y="5059586"/>
            <a:ext cx="4592966" cy="1491003"/>
            <a:chOff x="644052" y="5201610"/>
            <a:chExt cx="4592966" cy="1491003"/>
          </a:xfrm>
        </p:grpSpPr>
        <p:sp>
          <p:nvSpPr>
            <p:cNvPr id="22" name="TextBox 21"/>
            <p:cNvSpPr txBox="1"/>
            <p:nvPr/>
          </p:nvSpPr>
          <p:spPr>
            <a:xfrm>
              <a:off x="644052" y="5649293"/>
              <a:ext cx="4592966" cy="1043320"/>
            </a:xfrm>
            <a:prstGeom prst="rect">
              <a:avLst/>
            </a:prstGeom>
            <a:solidFill>
              <a:schemeClr val="bg2">
                <a:lumMod val="75000"/>
              </a:schemeClr>
            </a:solid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To avoid too much alarms be trigger at very short period, you can set up ‘Aggregate Alarm in Sec’. </a:t>
              </a:r>
              <a:endParaRPr kumimoji="0" lang="zh-TW" altLang="en-US" b="1" i="0" u="none" strike="noStrike" kern="0" cap="none" spc="0" normalizeH="0" baseline="0" noProof="0" dirty="0">
                <a:ln>
                  <a:noFill/>
                </a:ln>
                <a:solidFill>
                  <a:schemeClr val="bg1"/>
                </a:solidFill>
                <a:effectLst/>
                <a:uLnTx/>
                <a:uFillTx/>
                <a:latin typeface="Segoe UI Light"/>
              </a:endParaRPr>
            </a:p>
          </p:txBody>
        </p:sp>
        <p:sp>
          <p:nvSpPr>
            <p:cNvPr id="23" name="Rectangle 22"/>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sp>
        <p:nvSpPr>
          <p:cNvPr id="25" name="Rectangle 24"/>
          <p:cNvSpPr/>
          <p:nvPr/>
        </p:nvSpPr>
        <p:spPr>
          <a:xfrm>
            <a:off x="9262129" y="2305209"/>
            <a:ext cx="1738380" cy="446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6" name="Group 25"/>
          <p:cNvGrpSpPr/>
          <p:nvPr/>
        </p:nvGrpSpPr>
        <p:grpSpPr>
          <a:xfrm>
            <a:off x="8762605" y="2250865"/>
            <a:ext cx="451033" cy="544722"/>
            <a:chOff x="5370125" y="932273"/>
            <a:chExt cx="451033" cy="544722"/>
          </a:xfrm>
        </p:grpSpPr>
        <p:sp>
          <p:nvSpPr>
            <p:cNvPr id="27" name="Oval 2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9" name="Group 28"/>
          <p:cNvGrpSpPr/>
          <p:nvPr/>
        </p:nvGrpSpPr>
        <p:grpSpPr>
          <a:xfrm>
            <a:off x="2358611" y="5212942"/>
            <a:ext cx="487902" cy="544722"/>
            <a:chOff x="5351690" y="932273"/>
            <a:chExt cx="487902" cy="544722"/>
          </a:xfrm>
        </p:grpSpPr>
        <p:sp>
          <p:nvSpPr>
            <p:cNvPr id="30" name="Oval 2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32" name="Group 31"/>
          <p:cNvGrpSpPr/>
          <p:nvPr/>
        </p:nvGrpSpPr>
        <p:grpSpPr>
          <a:xfrm>
            <a:off x="6310552" y="3685512"/>
            <a:ext cx="487902" cy="544722"/>
            <a:chOff x="5351690" y="932273"/>
            <a:chExt cx="487902" cy="544722"/>
          </a:xfrm>
        </p:grpSpPr>
        <p:sp>
          <p:nvSpPr>
            <p:cNvPr id="33" name="Oval 3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35" name="Group 34"/>
          <p:cNvGrpSpPr/>
          <p:nvPr/>
        </p:nvGrpSpPr>
        <p:grpSpPr>
          <a:xfrm>
            <a:off x="6229635" y="4252356"/>
            <a:ext cx="492711" cy="544722"/>
            <a:chOff x="5349286" y="932273"/>
            <a:chExt cx="492711" cy="544722"/>
          </a:xfrm>
        </p:grpSpPr>
        <p:sp>
          <p:nvSpPr>
            <p:cNvPr id="36" name="Oval 35"/>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38" name="Rectangle 37"/>
          <p:cNvSpPr/>
          <p:nvPr/>
        </p:nvSpPr>
        <p:spPr>
          <a:xfrm>
            <a:off x="9813650" y="3098938"/>
            <a:ext cx="1186859" cy="446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9" name="Group 38"/>
          <p:cNvGrpSpPr/>
          <p:nvPr/>
        </p:nvGrpSpPr>
        <p:grpSpPr>
          <a:xfrm>
            <a:off x="9243694" y="2839831"/>
            <a:ext cx="487902" cy="544722"/>
            <a:chOff x="5351690" y="932273"/>
            <a:chExt cx="487902" cy="544722"/>
          </a:xfrm>
        </p:grpSpPr>
        <p:sp>
          <p:nvSpPr>
            <p:cNvPr id="40" name="Oval 39"/>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5</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341088217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Define Rule Sets</a:t>
            </a:r>
            <a:endParaRPr lang="zh-TW" altLang="en-US" dirty="0"/>
          </a:p>
        </p:txBody>
      </p:sp>
      <p:pic>
        <p:nvPicPr>
          <p:cNvPr id="3" name="Picture 2"/>
          <p:cNvPicPr>
            <a:picLocks noChangeAspect="1"/>
          </p:cNvPicPr>
          <p:nvPr/>
        </p:nvPicPr>
        <p:blipFill>
          <a:blip r:embed="rId3"/>
          <a:stretch>
            <a:fillRect/>
          </a:stretch>
        </p:blipFill>
        <p:spPr>
          <a:xfrm>
            <a:off x="460464" y="1548302"/>
            <a:ext cx="9150927" cy="2854381"/>
          </a:xfrm>
          <a:prstGeom prst="rect">
            <a:avLst/>
          </a:prstGeom>
          <a:ln>
            <a:solidFill>
              <a:srgbClr val="0072C6"/>
            </a:solidFill>
          </a:ln>
        </p:spPr>
      </p:pic>
      <p:sp>
        <p:nvSpPr>
          <p:cNvPr id="4" name="TextBox 3"/>
          <p:cNvSpPr txBox="1"/>
          <p:nvPr/>
        </p:nvSpPr>
        <p:spPr>
          <a:xfrm>
            <a:off x="520089" y="1024094"/>
            <a:ext cx="3957558" cy="461665"/>
          </a:xfrm>
          <a:prstGeom prst="rect">
            <a:avLst/>
          </a:prstGeom>
          <a:solidFill>
            <a:schemeClr val="bg1"/>
          </a:solidFill>
        </p:spPr>
        <p:txBody>
          <a:bodyPr wrap="none" rtlCol="0">
            <a:spAutoFit/>
          </a:bodyPr>
          <a:lstStyle/>
          <a:p>
            <a:r>
              <a:rPr lang="en-US" altLang="zh-TW" sz="2400" dirty="0">
                <a:solidFill>
                  <a:srgbClr val="FF0000"/>
                </a:solidFill>
              </a:rPr>
              <a:t>Setup / Alarm Rule Catalog </a:t>
            </a:r>
            <a:endParaRPr lang="zh-TW" altLang="en-US" sz="2400" dirty="0">
              <a:solidFill>
                <a:srgbClr val="FF0000"/>
              </a:solidFill>
            </a:endParaRPr>
          </a:p>
        </p:txBody>
      </p:sp>
      <p:pic>
        <p:nvPicPr>
          <p:cNvPr id="5" name="Picture 4"/>
          <p:cNvPicPr>
            <a:picLocks noChangeAspect="1"/>
          </p:cNvPicPr>
          <p:nvPr/>
        </p:nvPicPr>
        <p:blipFill>
          <a:blip r:embed="rId4"/>
          <a:stretch>
            <a:fillRect/>
          </a:stretch>
        </p:blipFill>
        <p:spPr>
          <a:xfrm>
            <a:off x="460464" y="4680233"/>
            <a:ext cx="9150927" cy="1532529"/>
          </a:xfrm>
          <a:prstGeom prst="rect">
            <a:avLst/>
          </a:prstGeom>
          <a:ln>
            <a:solidFill>
              <a:srgbClr val="0072C6"/>
            </a:solidFill>
          </a:ln>
        </p:spPr>
      </p:pic>
      <p:sp>
        <p:nvSpPr>
          <p:cNvPr id="6" name="Rectangle 5"/>
          <p:cNvSpPr/>
          <p:nvPr/>
        </p:nvSpPr>
        <p:spPr>
          <a:xfrm>
            <a:off x="8116509" y="4048351"/>
            <a:ext cx="1474101" cy="29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7991818" y="5710896"/>
            <a:ext cx="1474101" cy="29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Group 7"/>
          <p:cNvGrpSpPr/>
          <p:nvPr/>
        </p:nvGrpSpPr>
        <p:grpSpPr>
          <a:xfrm>
            <a:off x="10777560" y="211177"/>
            <a:ext cx="1097280" cy="1097280"/>
            <a:chOff x="2055906" y="1769035"/>
            <a:chExt cx="1097280" cy="1097280"/>
          </a:xfrm>
        </p:grpSpPr>
        <p:sp>
          <p:nvSpPr>
            <p:cNvPr id="9" name="Oval 8"/>
            <p:cNvSpPr/>
            <p:nvPr/>
          </p:nvSpPr>
          <p:spPr>
            <a:xfrm>
              <a:off x="2055906" y="1769035"/>
              <a:ext cx="1097280" cy="1097280"/>
            </a:xfrm>
            <a:prstGeom prst="ellipse">
              <a:avLst/>
            </a:prstGeom>
            <a:solidFill>
              <a:schemeClr val="accent6">
                <a:lumMod val="40000"/>
                <a:lumOff val="60000"/>
              </a:schemeClr>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0" name="TextBox 9"/>
            <p:cNvSpPr txBox="1"/>
            <p:nvPr/>
          </p:nvSpPr>
          <p:spPr>
            <a:xfrm>
              <a:off x="2192137" y="2133009"/>
              <a:ext cx="806247" cy="584775"/>
            </a:xfrm>
            <a:prstGeom prst="rect">
              <a:avLst/>
            </a:prstGeom>
            <a:noFill/>
          </p:spPr>
          <p:txBody>
            <a:bodyPr wrap="none" rtlCol="0">
              <a:spAutoFit/>
            </a:bodyPr>
            <a:lstStyle/>
            <a:p>
              <a:pPr algn="ctr"/>
              <a:r>
                <a:rPr lang="en-US" altLang="zh-TW" sz="1600" dirty="0">
                  <a:solidFill>
                    <a:schemeClr val="bg1"/>
                  </a:solidFill>
                </a:rPr>
                <a:t>Define</a:t>
              </a:r>
            </a:p>
            <a:p>
              <a:pPr algn="ctr"/>
              <a:r>
                <a:rPr lang="en-US" altLang="zh-TW" sz="1600" dirty="0">
                  <a:solidFill>
                    <a:schemeClr val="bg1"/>
                  </a:solidFill>
                </a:rPr>
                <a:t>Alarms</a:t>
              </a:r>
              <a:endParaRPr lang="zh-TW" altLang="en-US" sz="1600" dirty="0">
                <a:solidFill>
                  <a:schemeClr val="bg1"/>
                </a:solidFill>
              </a:endParaRPr>
            </a:p>
          </p:txBody>
        </p:sp>
      </p:grpSp>
      <p:sp>
        <p:nvSpPr>
          <p:cNvPr id="11" name="TextBox 10"/>
          <p:cNvSpPr txBox="1"/>
          <p:nvPr/>
        </p:nvSpPr>
        <p:spPr>
          <a:xfrm>
            <a:off x="11130120" y="287358"/>
            <a:ext cx="421910" cy="338554"/>
          </a:xfrm>
          <a:prstGeom prst="rect">
            <a:avLst/>
          </a:prstGeom>
          <a:noFill/>
        </p:spPr>
        <p:txBody>
          <a:bodyPr wrap="none" rtlCol="0">
            <a:spAutoFit/>
          </a:bodyPr>
          <a:lstStyle/>
          <a:p>
            <a:r>
              <a:rPr lang="en-US" altLang="zh-TW" sz="1600" dirty="0">
                <a:solidFill>
                  <a:schemeClr val="bg1"/>
                </a:solidFill>
              </a:rPr>
              <a:t>C1</a:t>
            </a:r>
            <a:endParaRPr lang="zh-TW" altLang="en-US" sz="1600" dirty="0">
              <a:solidFill>
                <a:schemeClr val="bg1"/>
              </a:solidFill>
            </a:endParaRPr>
          </a:p>
        </p:txBody>
      </p:sp>
      <p:grpSp>
        <p:nvGrpSpPr>
          <p:cNvPr id="12" name="Group 11"/>
          <p:cNvGrpSpPr/>
          <p:nvPr/>
        </p:nvGrpSpPr>
        <p:grpSpPr>
          <a:xfrm>
            <a:off x="5671592" y="2908956"/>
            <a:ext cx="451033" cy="544722"/>
            <a:chOff x="5370125" y="932273"/>
            <a:chExt cx="451033" cy="544722"/>
          </a:xfrm>
        </p:grpSpPr>
        <p:sp>
          <p:nvSpPr>
            <p:cNvPr id="13" name="Oval 1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5" name="Group 14"/>
          <p:cNvGrpSpPr/>
          <p:nvPr/>
        </p:nvGrpSpPr>
        <p:grpSpPr>
          <a:xfrm>
            <a:off x="7747866" y="3652108"/>
            <a:ext cx="487902" cy="544722"/>
            <a:chOff x="5351690" y="932273"/>
            <a:chExt cx="487902" cy="544722"/>
          </a:xfrm>
        </p:grpSpPr>
        <p:sp>
          <p:nvSpPr>
            <p:cNvPr id="16" name="Oval 15"/>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18" name="Group 17"/>
          <p:cNvGrpSpPr/>
          <p:nvPr/>
        </p:nvGrpSpPr>
        <p:grpSpPr>
          <a:xfrm>
            <a:off x="3098443" y="5314653"/>
            <a:ext cx="487902" cy="544722"/>
            <a:chOff x="5351690" y="932273"/>
            <a:chExt cx="487902" cy="544722"/>
          </a:xfrm>
        </p:grpSpPr>
        <p:sp>
          <p:nvSpPr>
            <p:cNvPr id="19" name="Oval 18"/>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1" name="Group 20"/>
          <p:cNvGrpSpPr/>
          <p:nvPr/>
        </p:nvGrpSpPr>
        <p:grpSpPr>
          <a:xfrm>
            <a:off x="7501510" y="5463132"/>
            <a:ext cx="492711" cy="544722"/>
            <a:chOff x="5349286" y="932273"/>
            <a:chExt cx="492711" cy="544722"/>
          </a:xfrm>
        </p:grpSpPr>
        <p:sp>
          <p:nvSpPr>
            <p:cNvPr id="22" name="Oval 21"/>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4" name="Group 23"/>
          <p:cNvGrpSpPr/>
          <p:nvPr/>
        </p:nvGrpSpPr>
        <p:grpSpPr>
          <a:xfrm>
            <a:off x="9221967" y="4465226"/>
            <a:ext cx="487902" cy="544722"/>
            <a:chOff x="5351690" y="932273"/>
            <a:chExt cx="487902" cy="544722"/>
          </a:xfrm>
        </p:grpSpPr>
        <p:sp>
          <p:nvSpPr>
            <p:cNvPr id="25" name="Oval 24"/>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5</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7" name="Rectangle 26"/>
          <p:cNvSpPr/>
          <p:nvPr/>
        </p:nvSpPr>
        <p:spPr>
          <a:xfrm>
            <a:off x="8513620" y="4719104"/>
            <a:ext cx="784698" cy="3637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47662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06830714"/>
              </p:ext>
            </p:extLst>
          </p:nvPr>
        </p:nvGraphicFramePr>
        <p:xfrm>
          <a:off x="755754" y="1855606"/>
          <a:ext cx="966990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2"/>
          <p:cNvSpPr>
            <a:spLocks noGrp="1"/>
          </p:cNvSpPr>
          <p:nvPr>
            <p:ph type="title"/>
          </p:nvPr>
        </p:nvSpPr>
        <p:spPr>
          <a:xfrm>
            <a:off x="269240" y="289511"/>
            <a:ext cx="11655840" cy="899665"/>
          </a:xfrm>
        </p:spPr>
        <p:txBody>
          <a:bodyPr/>
          <a:lstStyle/>
          <a:p>
            <a:r>
              <a:rPr lang="en-US" altLang="zh-TW" dirty="0"/>
              <a:t>Smart Factory Steps</a:t>
            </a:r>
            <a:endParaRPr lang="en-US" dirty="0"/>
          </a:p>
        </p:txBody>
      </p:sp>
      <p:sp>
        <p:nvSpPr>
          <p:cNvPr id="7" name="TextBox 6"/>
          <p:cNvSpPr txBox="1"/>
          <p:nvPr/>
        </p:nvSpPr>
        <p:spPr>
          <a:xfrm>
            <a:off x="10720769" y="2278505"/>
            <a:ext cx="519053" cy="400110"/>
          </a:xfrm>
          <a:prstGeom prst="rect">
            <a:avLst/>
          </a:prstGeom>
          <a:noFill/>
        </p:spPr>
        <p:txBody>
          <a:bodyPr wrap="none" rtlCol="0">
            <a:spAutoFit/>
          </a:bodyPr>
          <a:lstStyle/>
          <a:p>
            <a:r>
              <a:rPr lang="en-US" altLang="zh-TW" sz="2000" b="1" dirty="0"/>
              <a:t>OT</a:t>
            </a:r>
            <a:endParaRPr lang="zh-TW" altLang="en-US" sz="2000" b="1" dirty="0"/>
          </a:p>
        </p:txBody>
      </p:sp>
      <p:sp>
        <p:nvSpPr>
          <p:cNvPr id="8" name="Right Brace 7"/>
          <p:cNvSpPr/>
          <p:nvPr/>
        </p:nvSpPr>
        <p:spPr>
          <a:xfrm>
            <a:off x="10628026" y="1948721"/>
            <a:ext cx="277319" cy="1941227"/>
          </a:xfrm>
          <a:prstGeom prst="rightBrace">
            <a:avLst>
              <a:gd name="adj1" fmla="val 23136"/>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b="1" dirty="0"/>
          </a:p>
        </p:txBody>
      </p:sp>
      <p:sp>
        <p:nvSpPr>
          <p:cNvPr id="9" name="Right Brace 8"/>
          <p:cNvSpPr/>
          <p:nvPr/>
        </p:nvSpPr>
        <p:spPr>
          <a:xfrm>
            <a:off x="11101162" y="3008399"/>
            <a:ext cx="208917" cy="3198545"/>
          </a:xfrm>
          <a:prstGeom prst="rightBrace">
            <a:avLst>
              <a:gd name="adj1" fmla="val 23136"/>
              <a:gd name="adj2" fmla="val 50000"/>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b="1" dirty="0"/>
          </a:p>
        </p:txBody>
      </p:sp>
      <p:sp>
        <p:nvSpPr>
          <p:cNvPr id="10" name="TextBox 9"/>
          <p:cNvSpPr txBox="1"/>
          <p:nvPr/>
        </p:nvSpPr>
        <p:spPr>
          <a:xfrm>
            <a:off x="10748892" y="4407616"/>
            <a:ext cx="417102" cy="400110"/>
          </a:xfrm>
          <a:prstGeom prst="rect">
            <a:avLst/>
          </a:prstGeom>
          <a:noFill/>
        </p:spPr>
        <p:txBody>
          <a:bodyPr wrap="none" rtlCol="0">
            <a:spAutoFit/>
          </a:bodyPr>
          <a:lstStyle/>
          <a:p>
            <a:r>
              <a:rPr lang="en-US" altLang="zh-TW" sz="2000" b="1" dirty="0">
                <a:solidFill>
                  <a:schemeClr val="accent4">
                    <a:lumMod val="75000"/>
                  </a:schemeClr>
                </a:solidFill>
              </a:rPr>
              <a:t>IT</a:t>
            </a:r>
            <a:endParaRPr lang="zh-TW" altLang="en-US" sz="2000" b="1" dirty="0">
              <a:solidFill>
                <a:schemeClr val="accent4">
                  <a:lumMod val="75000"/>
                </a:schemeClr>
              </a:solidFill>
            </a:endParaRPr>
          </a:p>
        </p:txBody>
      </p:sp>
    </p:spTree>
    <p:extLst>
      <p:ext uri="{BB962C8B-B14F-4D97-AF65-F5344CB8AC3E}">
        <p14:creationId xmlns:p14="http://schemas.microsoft.com/office/powerpoint/2010/main" val="362354057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C9D8E6-DFC0-49FD-A0CB-8884FF924E73}"/>
              </a:ext>
            </a:extLst>
          </p:cNvPr>
          <p:cNvPicPr>
            <a:picLocks noChangeAspect="1"/>
          </p:cNvPicPr>
          <p:nvPr/>
        </p:nvPicPr>
        <p:blipFill>
          <a:blip r:embed="rId3"/>
          <a:stretch>
            <a:fillRect/>
          </a:stretch>
        </p:blipFill>
        <p:spPr>
          <a:xfrm>
            <a:off x="422564" y="3014609"/>
            <a:ext cx="9552709" cy="3795353"/>
          </a:xfrm>
          <a:prstGeom prst="rect">
            <a:avLst/>
          </a:prstGeom>
          <a:ln>
            <a:solidFill>
              <a:schemeClr val="accent1"/>
            </a:solidFill>
          </a:ln>
        </p:spPr>
      </p:pic>
      <p:sp>
        <p:nvSpPr>
          <p:cNvPr id="2" name="Title 1"/>
          <p:cNvSpPr>
            <a:spLocks noGrp="1"/>
          </p:cNvSpPr>
          <p:nvPr>
            <p:ph type="title"/>
          </p:nvPr>
        </p:nvSpPr>
        <p:spPr/>
        <p:txBody>
          <a:bodyPr/>
          <a:lstStyle/>
          <a:p>
            <a:r>
              <a:rPr lang="en-US" altLang="zh-TW" dirty="0"/>
              <a:t>Create External Application – Alarm on Dashboard</a:t>
            </a:r>
            <a:endParaRPr lang="zh-TW" altLang="en-US" dirty="0"/>
          </a:p>
        </p:txBody>
      </p:sp>
      <p:sp>
        <p:nvSpPr>
          <p:cNvPr id="3" name="TextBox 2"/>
          <p:cNvSpPr txBox="1"/>
          <p:nvPr/>
        </p:nvSpPr>
        <p:spPr>
          <a:xfrm>
            <a:off x="520089" y="1024094"/>
            <a:ext cx="4048096" cy="461665"/>
          </a:xfrm>
          <a:prstGeom prst="rect">
            <a:avLst/>
          </a:prstGeom>
          <a:solidFill>
            <a:schemeClr val="bg1"/>
          </a:solidFill>
        </p:spPr>
        <p:txBody>
          <a:bodyPr wrap="none" rtlCol="0">
            <a:spAutoFit/>
          </a:bodyPr>
          <a:lstStyle/>
          <a:p>
            <a:r>
              <a:rPr lang="en-US" altLang="zh-TW" sz="2400" dirty="0">
                <a:solidFill>
                  <a:srgbClr val="FF0000"/>
                </a:solidFill>
              </a:rPr>
              <a:t>Setup / External Application </a:t>
            </a:r>
            <a:endParaRPr lang="zh-TW" altLang="en-US" sz="2400" dirty="0">
              <a:solidFill>
                <a:srgbClr val="FF0000"/>
              </a:solidFill>
            </a:endParaRPr>
          </a:p>
        </p:txBody>
      </p:sp>
      <p:pic>
        <p:nvPicPr>
          <p:cNvPr id="4" name="Picture 3"/>
          <p:cNvPicPr>
            <a:picLocks noChangeAspect="1"/>
          </p:cNvPicPr>
          <p:nvPr/>
        </p:nvPicPr>
        <p:blipFill>
          <a:blip r:embed="rId4"/>
          <a:stretch>
            <a:fillRect/>
          </a:stretch>
        </p:blipFill>
        <p:spPr>
          <a:xfrm>
            <a:off x="422564" y="1667164"/>
            <a:ext cx="9552709" cy="1273695"/>
          </a:xfrm>
          <a:prstGeom prst="rect">
            <a:avLst/>
          </a:prstGeom>
          <a:ln>
            <a:solidFill>
              <a:srgbClr val="0072C6"/>
            </a:solidFill>
          </a:ln>
        </p:spPr>
      </p:pic>
      <p:sp>
        <p:nvSpPr>
          <p:cNvPr id="6" name="Rectangle 5"/>
          <p:cNvSpPr/>
          <p:nvPr/>
        </p:nvSpPr>
        <p:spPr>
          <a:xfrm>
            <a:off x="3789140" y="5032205"/>
            <a:ext cx="915382" cy="2860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Group 7"/>
          <p:cNvGrpSpPr/>
          <p:nvPr/>
        </p:nvGrpSpPr>
        <p:grpSpPr>
          <a:xfrm>
            <a:off x="10727368" y="202279"/>
            <a:ext cx="1297151" cy="1097280"/>
            <a:chOff x="1964606" y="1769035"/>
            <a:chExt cx="1297151" cy="1097280"/>
          </a:xfrm>
        </p:grpSpPr>
        <p:sp>
          <p:nvSpPr>
            <p:cNvPr id="9" name="Oval 8"/>
            <p:cNvSpPr/>
            <p:nvPr/>
          </p:nvSpPr>
          <p:spPr>
            <a:xfrm>
              <a:off x="2055906" y="1769035"/>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0" name="TextBox 9"/>
            <p:cNvSpPr txBox="1"/>
            <p:nvPr/>
          </p:nvSpPr>
          <p:spPr>
            <a:xfrm>
              <a:off x="1964606" y="2133009"/>
              <a:ext cx="1297151" cy="584775"/>
            </a:xfrm>
            <a:prstGeom prst="rect">
              <a:avLst/>
            </a:prstGeom>
            <a:noFill/>
          </p:spPr>
          <p:txBody>
            <a:bodyPr wrap="none" rtlCol="0">
              <a:spAutoFit/>
            </a:bodyPr>
            <a:lstStyle/>
            <a:p>
              <a:pPr algn="ctr"/>
              <a:r>
                <a:rPr lang="en-US" altLang="zh-TW" sz="1600" dirty="0">
                  <a:solidFill>
                    <a:schemeClr val="bg1"/>
                  </a:solidFill>
                </a:rPr>
                <a:t>External</a:t>
              </a:r>
            </a:p>
            <a:p>
              <a:pPr algn="ctr"/>
              <a:r>
                <a:rPr lang="en-US" altLang="zh-TW" sz="1600" dirty="0">
                  <a:solidFill>
                    <a:schemeClr val="bg1"/>
                  </a:solidFill>
                </a:rPr>
                <a:t>Applications</a:t>
              </a:r>
              <a:endParaRPr lang="zh-TW" altLang="en-US" sz="1600" dirty="0">
                <a:solidFill>
                  <a:schemeClr val="bg1"/>
                </a:solidFill>
              </a:endParaRPr>
            </a:p>
          </p:txBody>
        </p:sp>
      </p:grpSp>
      <p:sp>
        <p:nvSpPr>
          <p:cNvPr id="11" name="TextBox 10"/>
          <p:cNvSpPr txBox="1"/>
          <p:nvPr/>
        </p:nvSpPr>
        <p:spPr>
          <a:xfrm>
            <a:off x="11155143" y="243087"/>
            <a:ext cx="421910" cy="338554"/>
          </a:xfrm>
          <a:prstGeom prst="rect">
            <a:avLst/>
          </a:prstGeom>
          <a:noFill/>
        </p:spPr>
        <p:txBody>
          <a:bodyPr wrap="none" rtlCol="0">
            <a:spAutoFit/>
          </a:bodyPr>
          <a:lstStyle/>
          <a:p>
            <a:r>
              <a:rPr lang="en-US" altLang="zh-TW" sz="1600" dirty="0">
                <a:solidFill>
                  <a:schemeClr val="bg1"/>
                </a:solidFill>
              </a:rPr>
              <a:t>C2</a:t>
            </a:r>
            <a:endParaRPr lang="zh-TW" altLang="en-US" sz="1600" dirty="0">
              <a:solidFill>
                <a:schemeClr val="bg1"/>
              </a:solidFill>
            </a:endParaRPr>
          </a:p>
        </p:txBody>
      </p:sp>
      <p:grpSp>
        <p:nvGrpSpPr>
          <p:cNvPr id="12" name="Group 11"/>
          <p:cNvGrpSpPr/>
          <p:nvPr/>
        </p:nvGrpSpPr>
        <p:grpSpPr>
          <a:xfrm>
            <a:off x="6780020" y="5059586"/>
            <a:ext cx="4592966" cy="1241704"/>
            <a:chOff x="644052" y="5201610"/>
            <a:chExt cx="4592966" cy="1241704"/>
          </a:xfrm>
        </p:grpSpPr>
        <p:sp>
          <p:nvSpPr>
            <p:cNvPr id="13" name="TextBox 12"/>
            <p:cNvSpPr txBox="1"/>
            <p:nvPr/>
          </p:nvSpPr>
          <p:spPr>
            <a:xfrm>
              <a:off x="644052" y="5649293"/>
              <a:ext cx="4592966" cy="794021"/>
            </a:xfrm>
            <a:prstGeom prst="rect">
              <a:avLst/>
            </a:prstGeom>
            <a:solidFill>
              <a:schemeClr val="bg2">
                <a:lumMod val="75000"/>
              </a:schemeClr>
            </a:solid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There shall be only one Dashboard Alarm on your setting.</a:t>
              </a:r>
              <a:endParaRPr kumimoji="0" lang="zh-TW" altLang="en-US" b="1" i="0" u="none" strike="noStrike" kern="0" cap="none" spc="0" normalizeH="0" baseline="0" noProof="0" dirty="0">
                <a:ln>
                  <a:noFill/>
                </a:ln>
                <a:solidFill>
                  <a:schemeClr val="bg1"/>
                </a:solidFill>
                <a:effectLst/>
                <a:uLnTx/>
                <a:uFillTx/>
                <a:latin typeface="Segoe UI Light"/>
              </a:endParaRPr>
            </a:p>
          </p:txBody>
        </p:sp>
        <p:sp>
          <p:nvSpPr>
            <p:cNvPr id="14" name="Rectangle 13"/>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sp>
        <p:nvSpPr>
          <p:cNvPr id="16" name="Rectangle 15"/>
          <p:cNvSpPr/>
          <p:nvPr/>
        </p:nvSpPr>
        <p:spPr>
          <a:xfrm>
            <a:off x="8705328" y="2266183"/>
            <a:ext cx="1325364" cy="380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Group 16"/>
          <p:cNvGrpSpPr/>
          <p:nvPr/>
        </p:nvGrpSpPr>
        <p:grpSpPr>
          <a:xfrm>
            <a:off x="8198876" y="2163202"/>
            <a:ext cx="451033" cy="544722"/>
            <a:chOff x="5370125" y="932273"/>
            <a:chExt cx="451033" cy="544722"/>
          </a:xfrm>
        </p:grpSpPr>
        <p:sp>
          <p:nvSpPr>
            <p:cNvPr id="18" name="Oval 1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0" name="Rectangle 19"/>
          <p:cNvSpPr/>
          <p:nvPr/>
        </p:nvSpPr>
        <p:spPr>
          <a:xfrm>
            <a:off x="8864655" y="3055219"/>
            <a:ext cx="854309" cy="380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Group 20"/>
          <p:cNvGrpSpPr/>
          <p:nvPr/>
        </p:nvGrpSpPr>
        <p:grpSpPr>
          <a:xfrm>
            <a:off x="3698936" y="4522664"/>
            <a:ext cx="487902" cy="544722"/>
            <a:chOff x="5351690" y="932273"/>
            <a:chExt cx="487902" cy="544722"/>
          </a:xfrm>
        </p:grpSpPr>
        <p:sp>
          <p:nvSpPr>
            <p:cNvPr id="22" name="Oval 21"/>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4" name="Group 23"/>
          <p:cNvGrpSpPr/>
          <p:nvPr/>
        </p:nvGrpSpPr>
        <p:grpSpPr>
          <a:xfrm>
            <a:off x="8405958" y="2725070"/>
            <a:ext cx="487902" cy="544722"/>
            <a:chOff x="5351690" y="932273"/>
            <a:chExt cx="487902" cy="544722"/>
          </a:xfrm>
        </p:grpSpPr>
        <p:sp>
          <p:nvSpPr>
            <p:cNvPr id="25" name="Oval 24"/>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65153032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Show Alarm on Dashboard</a:t>
            </a:r>
            <a:endParaRPr lang="zh-TW" altLang="en-US" dirty="0"/>
          </a:p>
        </p:txBody>
      </p:sp>
      <p:pic>
        <p:nvPicPr>
          <p:cNvPr id="3" name="Picture 2"/>
          <p:cNvPicPr>
            <a:picLocks noChangeAspect="1"/>
          </p:cNvPicPr>
          <p:nvPr/>
        </p:nvPicPr>
        <p:blipFill>
          <a:blip r:embed="rId3"/>
          <a:stretch>
            <a:fillRect/>
          </a:stretch>
        </p:blipFill>
        <p:spPr>
          <a:xfrm>
            <a:off x="311727" y="1617837"/>
            <a:ext cx="10917382" cy="2077455"/>
          </a:xfrm>
          <a:prstGeom prst="rect">
            <a:avLst/>
          </a:prstGeom>
        </p:spPr>
      </p:pic>
      <p:pic>
        <p:nvPicPr>
          <p:cNvPr id="4" name="Picture 3"/>
          <p:cNvPicPr>
            <a:picLocks noChangeAspect="1"/>
          </p:cNvPicPr>
          <p:nvPr/>
        </p:nvPicPr>
        <p:blipFill>
          <a:blip r:embed="rId4"/>
          <a:stretch>
            <a:fillRect/>
          </a:stretch>
        </p:blipFill>
        <p:spPr>
          <a:xfrm>
            <a:off x="311727" y="3764285"/>
            <a:ext cx="10917382" cy="2873248"/>
          </a:xfrm>
          <a:prstGeom prst="rect">
            <a:avLst/>
          </a:prstGeom>
        </p:spPr>
      </p:pic>
      <p:sp>
        <p:nvSpPr>
          <p:cNvPr id="5" name="Rectangle 4"/>
          <p:cNvSpPr/>
          <p:nvPr/>
        </p:nvSpPr>
        <p:spPr>
          <a:xfrm>
            <a:off x="1168455" y="3315257"/>
            <a:ext cx="1325364" cy="380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Group 5"/>
          <p:cNvGrpSpPr/>
          <p:nvPr/>
        </p:nvGrpSpPr>
        <p:grpSpPr>
          <a:xfrm>
            <a:off x="662003" y="3212276"/>
            <a:ext cx="451033" cy="544722"/>
            <a:chOff x="5370125" y="932273"/>
            <a:chExt cx="451033" cy="544722"/>
          </a:xfrm>
        </p:grpSpPr>
        <p:sp>
          <p:nvSpPr>
            <p:cNvPr id="7" name="Oval 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9" name="Rectangle 8"/>
          <p:cNvSpPr/>
          <p:nvPr/>
        </p:nvSpPr>
        <p:spPr>
          <a:xfrm>
            <a:off x="3946291" y="4458257"/>
            <a:ext cx="1754853" cy="4417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Group 9"/>
          <p:cNvGrpSpPr/>
          <p:nvPr/>
        </p:nvGrpSpPr>
        <p:grpSpPr>
          <a:xfrm>
            <a:off x="3421405" y="4355276"/>
            <a:ext cx="487902" cy="544722"/>
            <a:chOff x="5351690" y="932273"/>
            <a:chExt cx="487902" cy="544722"/>
          </a:xfrm>
        </p:grpSpPr>
        <p:sp>
          <p:nvSpPr>
            <p:cNvPr id="11" name="Oval 10"/>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13" name="Rectangle 12"/>
          <p:cNvSpPr/>
          <p:nvPr/>
        </p:nvSpPr>
        <p:spPr>
          <a:xfrm>
            <a:off x="9792910" y="3799482"/>
            <a:ext cx="1325364" cy="380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Group 13"/>
          <p:cNvGrpSpPr/>
          <p:nvPr/>
        </p:nvGrpSpPr>
        <p:grpSpPr>
          <a:xfrm>
            <a:off x="9268023" y="3696501"/>
            <a:ext cx="487902" cy="544722"/>
            <a:chOff x="5351690" y="932273"/>
            <a:chExt cx="487902" cy="544722"/>
          </a:xfrm>
        </p:grpSpPr>
        <p:sp>
          <p:nvSpPr>
            <p:cNvPr id="15" name="Oval 14"/>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17" name="TextBox 16"/>
          <p:cNvSpPr txBox="1"/>
          <p:nvPr/>
        </p:nvSpPr>
        <p:spPr>
          <a:xfrm>
            <a:off x="520089" y="1024094"/>
            <a:ext cx="3023007" cy="461665"/>
          </a:xfrm>
          <a:prstGeom prst="rect">
            <a:avLst/>
          </a:prstGeom>
          <a:solidFill>
            <a:schemeClr val="bg1"/>
          </a:solidFill>
        </p:spPr>
        <p:txBody>
          <a:bodyPr wrap="none" rtlCol="0">
            <a:spAutoFit/>
          </a:bodyPr>
          <a:lstStyle/>
          <a:p>
            <a:r>
              <a:rPr lang="en-US" altLang="zh-TW" sz="2400" dirty="0">
                <a:solidFill>
                  <a:srgbClr val="FF0000"/>
                </a:solidFill>
              </a:rPr>
              <a:t>Setup / Alarm Action</a:t>
            </a:r>
            <a:endParaRPr lang="zh-TW" altLang="en-US" sz="2400" dirty="0">
              <a:solidFill>
                <a:srgbClr val="FF0000"/>
              </a:solidFill>
            </a:endParaRPr>
          </a:p>
        </p:txBody>
      </p:sp>
      <p:sp>
        <p:nvSpPr>
          <p:cNvPr id="19" name="Oval 18"/>
          <p:cNvSpPr/>
          <p:nvPr/>
        </p:nvSpPr>
        <p:spPr>
          <a:xfrm>
            <a:off x="10777560" y="244186"/>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0" name="TextBox 19"/>
          <p:cNvSpPr txBox="1"/>
          <p:nvPr/>
        </p:nvSpPr>
        <p:spPr>
          <a:xfrm>
            <a:off x="11117136" y="302320"/>
            <a:ext cx="421910" cy="338554"/>
          </a:xfrm>
          <a:prstGeom prst="rect">
            <a:avLst/>
          </a:prstGeom>
          <a:noFill/>
        </p:spPr>
        <p:txBody>
          <a:bodyPr wrap="none" rtlCol="0">
            <a:spAutoFit/>
          </a:bodyPr>
          <a:lstStyle/>
          <a:p>
            <a:r>
              <a:rPr lang="en-US" altLang="zh-TW" sz="1600" dirty="0">
                <a:solidFill>
                  <a:schemeClr val="bg1"/>
                </a:solidFill>
              </a:rPr>
              <a:t>C3</a:t>
            </a:r>
            <a:endParaRPr lang="zh-TW" altLang="en-US" sz="1600" dirty="0">
              <a:solidFill>
                <a:schemeClr val="bg1"/>
              </a:solidFill>
            </a:endParaRPr>
          </a:p>
        </p:txBody>
      </p:sp>
      <p:sp>
        <p:nvSpPr>
          <p:cNvPr id="21" name="TextBox 20"/>
          <p:cNvSpPr txBox="1"/>
          <p:nvPr/>
        </p:nvSpPr>
        <p:spPr>
          <a:xfrm>
            <a:off x="10919482" y="600314"/>
            <a:ext cx="853119" cy="584775"/>
          </a:xfrm>
          <a:prstGeom prst="rect">
            <a:avLst/>
          </a:prstGeom>
          <a:noFill/>
        </p:spPr>
        <p:txBody>
          <a:bodyPr wrap="none" rtlCol="0">
            <a:spAutoFit/>
          </a:bodyPr>
          <a:lstStyle/>
          <a:p>
            <a:pPr algn="ctr"/>
            <a:r>
              <a:rPr lang="en-US" altLang="zh-TW" sz="1600" dirty="0">
                <a:solidFill>
                  <a:schemeClr val="bg1"/>
                </a:solidFill>
              </a:rPr>
              <a:t>Assign</a:t>
            </a:r>
          </a:p>
          <a:p>
            <a:pPr algn="ctr"/>
            <a:r>
              <a:rPr lang="en-US" altLang="zh-TW" sz="1600" dirty="0">
                <a:solidFill>
                  <a:schemeClr val="bg1"/>
                </a:solidFill>
              </a:rPr>
              <a:t>Actions</a:t>
            </a:r>
            <a:endParaRPr lang="zh-TW" altLang="en-US" sz="1600" dirty="0">
              <a:solidFill>
                <a:schemeClr val="bg1"/>
              </a:solidFill>
            </a:endParaRPr>
          </a:p>
        </p:txBody>
      </p:sp>
    </p:spTree>
    <p:extLst>
      <p:ext uri="{BB962C8B-B14F-4D97-AF65-F5344CB8AC3E}">
        <p14:creationId xmlns:p14="http://schemas.microsoft.com/office/powerpoint/2010/main" val="3523804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0410" y="291102"/>
            <a:ext cx="11504430" cy="899665"/>
          </a:xfrm>
        </p:spPr>
        <p:txBody>
          <a:bodyPr/>
          <a:lstStyle/>
          <a:p>
            <a:r>
              <a:rPr lang="en-US" altLang="zh-TW" dirty="0"/>
              <a:t>Display Alarm on Dashboard</a:t>
            </a:r>
            <a:endParaRPr lang="zh-TW" altLang="en-US" dirty="0"/>
          </a:p>
        </p:txBody>
      </p:sp>
      <p:pic>
        <p:nvPicPr>
          <p:cNvPr id="6" name="Picture 5"/>
          <p:cNvPicPr>
            <a:picLocks noChangeAspect="1"/>
          </p:cNvPicPr>
          <p:nvPr/>
        </p:nvPicPr>
        <p:blipFill>
          <a:blip r:embed="rId3"/>
          <a:stretch>
            <a:fillRect/>
          </a:stretch>
        </p:blipFill>
        <p:spPr>
          <a:xfrm>
            <a:off x="159871" y="1476574"/>
            <a:ext cx="7467056" cy="4792608"/>
          </a:xfrm>
          <a:prstGeom prst="rect">
            <a:avLst/>
          </a:prstGeom>
          <a:ln>
            <a:solidFill>
              <a:srgbClr val="0072C6"/>
            </a:solidFill>
          </a:ln>
        </p:spPr>
      </p:pic>
      <p:sp>
        <p:nvSpPr>
          <p:cNvPr id="7" name="TextBox 6"/>
          <p:cNvSpPr txBox="1"/>
          <p:nvPr/>
        </p:nvSpPr>
        <p:spPr>
          <a:xfrm>
            <a:off x="7734621" y="1295986"/>
            <a:ext cx="4311906" cy="33270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kern="0" dirty="0">
                <a:solidFill>
                  <a:schemeClr val="tx1">
                    <a:lumMod val="50000"/>
                  </a:schemeClr>
                </a:solidFill>
                <a:latin typeface="Segoe UI Light"/>
              </a:rPr>
              <a:t>Trouble Shooting..</a:t>
            </a:r>
          </a:p>
          <a:p>
            <a:pPr defTabSz="932563">
              <a:lnSpc>
                <a:spcPct val="90000"/>
              </a:lnSpc>
              <a:spcAft>
                <a:spcPts val="600"/>
              </a:spcAft>
            </a:pPr>
            <a:endParaRPr lang="en-US" altLang="zh-TW" kern="0" dirty="0">
              <a:solidFill>
                <a:schemeClr val="tx1">
                  <a:lumMod val="50000"/>
                </a:schemeClr>
              </a:solidFill>
              <a:latin typeface="Segoe UI Light"/>
            </a:endParaRP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Create </a:t>
            </a:r>
            <a:r>
              <a:rPr lang="en-US" altLang="zh-TW" kern="0" dirty="0">
                <a:solidFill>
                  <a:srgbClr val="FF0000"/>
                </a:solidFill>
                <a:latin typeface="Segoe UI Light"/>
              </a:rPr>
              <a:t>Alarm Rule</a:t>
            </a:r>
            <a:r>
              <a:rPr lang="en-US" altLang="zh-TW" kern="0" dirty="0">
                <a:solidFill>
                  <a:schemeClr val="tx1">
                    <a:lumMod val="50000"/>
                  </a:schemeClr>
                </a:solidFill>
                <a:latin typeface="Segoe UI Light"/>
              </a:rPr>
              <a:t> Completed</a:t>
            </a:r>
          </a:p>
          <a:p>
            <a:pPr marL="285750" indent="-285750" defTabSz="932563">
              <a:lnSpc>
                <a:spcPct val="90000"/>
              </a:lnSpc>
              <a:spcAft>
                <a:spcPts val="600"/>
              </a:spcAft>
              <a:buFont typeface="Arial" panose="020B0604020202020204" pitchFamily="34" charset="0"/>
              <a:buChar char="•"/>
            </a:pPr>
            <a:r>
              <a:rPr lang="en-US" altLang="zh-TW" kern="0" dirty="0">
                <a:solidFill>
                  <a:srgbClr val="FF0000"/>
                </a:solidFill>
                <a:latin typeface="Segoe UI Light"/>
              </a:rPr>
              <a:t>Alarm Rule</a:t>
            </a:r>
            <a:r>
              <a:rPr lang="en-US" altLang="zh-TW" kern="0" dirty="0">
                <a:solidFill>
                  <a:schemeClr val="tx1">
                    <a:lumMod val="50000"/>
                  </a:schemeClr>
                </a:solidFill>
                <a:latin typeface="Segoe UI Light"/>
              </a:rPr>
              <a:t> set as Active</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Equipment message fit </a:t>
            </a:r>
            <a:r>
              <a:rPr lang="en-US" altLang="zh-TW" kern="0" dirty="0">
                <a:solidFill>
                  <a:srgbClr val="FF0000"/>
                </a:solidFill>
                <a:latin typeface="Segoe UI Light"/>
              </a:rPr>
              <a:t>Alarm Rule</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Display Alarm on Dashboard </a:t>
            </a:r>
            <a:r>
              <a:rPr lang="en-US" altLang="zh-TW" b="1" kern="0" dirty="0">
                <a:solidFill>
                  <a:schemeClr val="tx2"/>
                </a:solidFill>
                <a:latin typeface="Segoe UI Light"/>
              </a:rPr>
              <a:t>Action</a:t>
            </a:r>
            <a:r>
              <a:rPr lang="en-US" altLang="zh-TW" kern="0" dirty="0">
                <a:solidFill>
                  <a:schemeClr val="tx1">
                    <a:lumMod val="50000"/>
                  </a:schemeClr>
                </a:solidFill>
                <a:latin typeface="Segoe UI Light"/>
              </a:rPr>
              <a:t> created.</a:t>
            </a:r>
          </a:p>
          <a:p>
            <a:pPr marL="285750" indent="-285750" defTabSz="932563">
              <a:lnSpc>
                <a:spcPct val="90000"/>
              </a:lnSpc>
              <a:spcAft>
                <a:spcPts val="600"/>
              </a:spcAft>
              <a:buFont typeface="Arial" panose="020B0604020202020204" pitchFamily="34" charset="0"/>
              <a:buChar char="•"/>
            </a:pPr>
            <a:r>
              <a:rPr lang="en-US" altLang="zh-TW" b="1" kern="0" dirty="0">
                <a:solidFill>
                  <a:srgbClr val="336600"/>
                </a:solidFill>
                <a:latin typeface="Segoe UI Light"/>
              </a:rPr>
              <a:t>Action</a:t>
            </a:r>
            <a:r>
              <a:rPr lang="en-US" altLang="zh-TW" kern="0" dirty="0">
                <a:solidFill>
                  <a:schemeClr val="tx1">
                    <a:lumMod val="50000"/>
                  </a:schemeClr>
                </a:solidFill>
                <a:latin typeface="Segoe UI Light"/>
              </a:rPr>
              <a:t> be assigned to </a:t>
            </a:r>
            <a:r>
              <a:rPr lang="en-US" altLang="zh-TW" kern="0" dirty="0">
                <a:solidFill>
                  <a:srgbClr val="FF0000"/>
                </a:solidFill>
                <a:latin typeface="Segoe UI Light"/>
              </a:rPr>
              <a:t>Alarm Rules</a:t>
            </a:r>
          </a:p>
          <a:p>
            <a:pPr marL="285750" indent="-285750" defTabSz="932563">
              <a:lnSpc>
                <a:spcPct val="90000"/>
              </a:lnSpc>
              <a:spcAft>
                <a:spcPts val="600"/>
              </a:spcAft>
              <a:buFont typeface="Arial" panose="020B0604020202020204" pitchFamily="34" charset="0"/>
              <a:buChar char="•"/>
            </a:pPr>
            <a:r>
              <a:rPr lang="en-US" altLang="zh-TW" kern="0" dirty="0">
                <a:solidFill>
                  <a:srgbClr val="FF0000"/>
                </a:solidFill>
                <a:latin typeface="Segoe UI Light"/>
              </a:rPr>
              <a:t>You have to restart IoT Hub Receiver after update any Alarm and Action</a:t>
            </a:r>
          </a:p>
        </p:txBody>
      </p:sp>
    </p:spTree>
    <p:extLst>
      <p:ext uri="{BB962C8B-B14F-4D97-AF65-F5344CB8AC3E}">
        <p14:creationId xmlns:p14="http://schemas.microsoft.com/office/powerpoint/2010/main" val="82001140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Alarm</a:t>
            </a:r>
            <a:endParaRPr lang="zh-TW" altLang="en-US" dirty="0"/>
          </a:p>
        </p:txBody>
      </p:sp>
      <p:sp>
        <p:nvSpPr>
          <p:cNvPr id="4" name="Rectangle 3"/>
          <p:cNvSpPr/>
          <p:nvPr/>
        </p:nvSpPr>
        <p:spPr bwMode="auto">
          <a:xfrm>
            <a:off x="800017" y="1285030"/>
            <a:ext cx="5333060" cy="2532807"/>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10264" y="1474236"/>
            <a:ext cx="5112566" cy="2154394"/>
          </a:xfrm>
          <a:prstGeom prst="rect">
            <a:avLst/>
          </a:prstGeom>
          <a:noFill/>
        </p:spPr>
        <p:txBody>
          <a:bodyPr wrap="non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kumimoji="0" lang="en-US" altLang="zh-TW" sz="2800" b="1" i="0" u="none" strike="noStrike" kern="0" cap="none" spc="0" normalizeH="0" baseline="0" noProof="0" dirty="0">
                <a:ln>
                  <a:noFill/>
                </a:ln>
                <a:solidFill>
                  <a:schemeClr val="bg1"/>
                </a:solidFill>
                <a:effectLst/>
                <a:uLnTx/>
                <a:uFillTx/>
                <a:latin typeface="Segoe UI Light"/>
              </a:rPr>
              <a:t>Define Alarm by Your Own</a:t>
            </a:r>
          </a:p>
          <a:p>
            <a:pPr marL="342900" marR="0" indent="-342900" defTabSz="932563" eaLnBrk="1" fontAlgn="auto" latinLnBrk="0" hangingPunct="1">
              <a:lnSpc>
                <a:spcPct val="90000"/>
              </a:lnSpc>
              <a:spcBef>
                <a:spcPts val="0"/>
              </a:spcBef>
              <a:spcAft>
                <a:spcPts val="600"/>
              </a:spcAft>
              <a:buClrTx/>
              <a:buSzTx/>
              <a:buFont typeface="Wingdings" panose="05000000000000000000" pitchFamily="2" charset="2"/>
              <a:buChar char="ü"/>
              <a:tabLst/>
            </a:pPr>
            <a:r>
              <a:rPr lang="en-US" altLang="zh-TW" sz="2000" kern="0" dirty="0">
                <a:solidFill>
                  <a:schemeClr val="bg1"/>
                </a:solidFill>
                <a:latin typeface="Segoe UI Light"/>
              </a:rPr>
              <a:t>Alarm from Equipment/Machine</a:t>
            </a:r>
          </a:p>
          <a:p>
            <a:pPr marL="342900" marR="0" indent="-342900" defTabSz="932563" eaLnBrk="1" fontAlgn="auto" latinLnBrk="0" hangingPunct="1">
              <a:lnSpc>
                <a:spcPct val="90000"/>
              </a:lnSpc>
              <a:spcBef>
                <a:spcPts val="0"/>
              </a:spcBef>
              <a:spcAft>
                <a:spcPts val="600"/>
              </a:spcAft>
              <a:buClrTx/>
              <a:buSzTx/>
              <a:buFont typeface="Wingdings" panose="05000000000000000000" pitchFamily="2" charset="2"/>
              <a:buChar char="ü"/>
              <a:tabLst/>
            </a:pPr>
            <a:r>
              <a:rPr kumimoji="0" lang="en-US" altLang="zh-TW" sz="2000" b="0" i="0" u="none" strike="noStrike" kern="0" cap="none" spc="0" normalizeH="0" baseline="0" noProof="0" dirty="0">
                <a:ln>
                  <a:noFill/>
                </a:ln>
                <a:solidFill>
                  <a:schemeClr val="bg1"/>
                </a:solidFill>
                <a:effectLst/>
                <a:uLnTx/>
                <a:uFillTx/>
                <a:latin typeface="Segoe UI Light"/>
              </a:rPr>
              <a:t>Alarm created by conditions &amp;</a:t>
            </a:r>
            <a:r>
              <a:rPr kumimoji="0" lang="en-US" altLang="zh-TW" sz="2000" b="0" i="0" u="none" strike="noStrike" kern="0" cap="none" spc="0" normalizeH="0" noProof="0" dirty="0">
                <a:ln>
                  <a:noFill/>
                </a:ln>
                <a:solidFill>
                  <a:schemeClr val="bg1"/>
                </a:solidFill>
                <a:effectLst/>
                <a:uLnTx/>
                <a:uFillTx/>
                <a:latin typeface="Segoe UI Light"/>
              </a:rPr>
              <a:t> rules</a:t>
            </a:r>
          </a:p>
          <a:p>
            <a:pPr marL="342900" marR="0" indent="-342900" defTabSz="932563" eaLnBrk="1" fontAlgn="auto" latinLnBrk="0" hangingPunct="1">
              <a:lnSpc>
                <a:spcPct val="90000"/>
              </a:lnSpc>
              <a:spcBef>
                <a:spcPts val="0"/>
              </a:spcBef>
              <a:spcAft>
                <a:spcPts val="600"/>
              </a:spcAft>
              <a:buClrTx/>
              <a:buSzTx/>
              <a:buFont typeface="Wingdings" panose="05000000000000000000" pitchFamily="2" charset="2"/>
              <a:buChar char="ü"/>
              <a:tabLst/>
            </a:pPr>
            <a:r>
              <a:rPr lang="en-US" altLang="zh-TW" sz="2000" kern="0" baseline="0" dirty="0">
                <a:solidFill>
                  <a:schemeClr val="bg1"/>
                </a:solidFill>
                <a:latin typeface="Segoe UI Light"/>
              </a:rPr>
              <a:t>Aggregate</a:t>
            </a:r>
            <a:r>
              <a:rPr lang="en-US" altLang="zh-TW" sz="2000" kern="0" dirty="0">
                <a:solidFill>
                  <a:schemeClr val="bg1"/>
                </a:solidFill>
                <a:latin typeface="Segoe UI Light"/>
              </a:rPr>
              <a:t>d multiple same alarms to one</a:t>
            </a:r>
          </a:p>
          <a:p>
            <a:pPr marL="342900" marR="0" indent="-342900" defTabSz="932563" eaLnBrk="1" fontAlgn="auto" latinLnBrk="0" hangingPunct="1">
              <a:lnSpc>
                <a:spcPct val="90000"/>
              </a:lnSpc>
              <a:spcBef>
                <a:spcPts val="0"/>
              </a:spcBef>
              <a:spcAft>
                <a:spcPts val="600"/>
              </a:spcAft>
              <a:buClrTx/>
              <a:buSzTx/>
              <a:buFont typeface="Wingdings" panose="05000000000000000000" pitchFamily="2" charset="2"/>
              <a:buChar char="ü"/>
              <a:tabLst/>
            </a:pPr>
            <a:r>
              <a:rPr kumimoji="0" lang="en-US" altLang="zh-TW" sz="2000" b="0" i="0" u="none" strike="noStrike" kern="0" cap="none" spc="0" normalizeH="0" baseline="0" noProof="0" dirty="0">
                <a:ln>
                  <a:noFill/>
                </a:ln>
                <a:solidFill>
                  <a:schemeClr val="bg1"/>
                </a:solidFill>
                <a:effectLst/>
                <a:uLnTx/>
                <a:uFillTx/>
                <a:latin typeface="Segoe UI Light"/>
              </a:rPr>
              <a:t>Enable/Disable Alarm on demand </a:t>
            </a:r>
            <a:r>
              <a:rPr kumimoji="0" lang="en-US" altLang="zh-TW" sz="2400" b="0" i="0" u="none" strike="noStrike" kern="0" cap="none" spc="0" normalizeH="0" baseline="0" noProof="0" dirty="0">
                <a:ln>
                  <a:noFill/>
                </a:ln>
                <a:solidFill>
                  <a:schemeClr val="bg1"/>
                </a:solidFill>
                <a:effectLst/>
                <a:uLnTx/>
                <a:uFillTx/>
                <a:latin typeface="Segoe UI Light"/>
              </a:rPr>
              <a:t> </a:t>
            </a:r>
            <a:endParaRPr kumimoji="0" lang="zh-TW" altLang="en-US" sz="2400" b="0" i="0" u="none" strike="noStrike" kern="0" cap="none" spc="0" normalizeH="0" baseline="0" noProof="0" dirty="0">
              <a:ln>
                <a:noFill/>
              </a:ln>
              <a:solidFill>
                <a:schemeClr val="bg1"/>
              </a:solidFill>
              <a:effectLst/>
              <a:uLnTx/>
              <a:uFillTx/>
              <a:latin typeface="Segoe UI Light"/>
            </a:endParaRPr>
          </a:p>
        </p:txBody>
      </p:sp>
      <p:sp>
        <p:nvSpPr>
          <p:cNvPr id="29" name="TextBox 28"/>
          <p:cNvSpPr txBox="1"/>
          <p:nvPr/>
        </p:nvSpPr>
        <p:spPr>
          <a:xfrm>
            <a:off x="6501566" y="1503805"/>
            <a:ext cx="4896711" cy="2175938"/>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From Equipment Directly</a:t>
            </a:r>
          </a:p>
          <a:p>
            <a:pPr lvl="1" defTabSz="932563">
              <a:lnSpc>
                <a:spcPct val="90000"/>
              </a:lnSpc>
              <a:spcAft>
                <a:spcPts val="600"/>
              </a:spcAft>
            </a:pPr>
            <a:r>
              <a:rPr lang="en-US" altLang="zh-TW" kern="0" dirty="0">
                <a:solidFill>
                  <a:schemeClr val="tx1">
                    <a:lumMod val="50000"/>
                  </a:schemeClr>
                </a:solidFill>
                <a:latin typeface="Segoe UI Light"/>
              </a:rPr>
              <a:t>Field (</a:t>
            </a:r>
            <a:r>
              <a:rPr lang="en-US" altLang="zh-TW" kern="0" dirty="0" err="1">
                <a:solidFill>
                  <a:schemeClr val="tx1">
                    <a:lumMod val="50000"/>
                  </a:schemeClr>
                </a:solidFill>
                <a:latin typeface="Segoe UI Light"/>
              </a:rPr>
              <a:t>AlarmMessage</a:t>
            </a:r>
            <a:r>
              <a:rPr lang="en-US" altLang="zh-TW" kern="0" dirty="0">
                <a:solidFill>
                  <a:schemeClr val="tx1">
                    <a:lumMod val="50000"/>
                  </a:schemeClr>
                </a:solidFill>
                <a:latin typeface="Segoe UI Light"/>
              </a:rPr>
              <a:t>) </a:t>
            </a:r>
            <a:r>
              <a:rPr lang="en-US" altLang="zh-TW" b="1" i="1" kern="0" dirty="0">
                <a:solidFill>
                  <a:srgbClr val="FF0000"/>
                </a:solidFill>
                <a:latin typeface="Segoe UI Light"/>
              </a:rPr>
              <a:t>!= NULL</a:t>
            </a:r>
          </a:p>
          <a:p>
            <a:pPr lvl="1" defTabSz="932563">
              <a:lnSpc>
                <a:spcPct val="90000"/>
              </a:lnSpc>
              <a:spcAft>
                <a:spcPts val="600"/>
              </a:spcAft>
            </a:pPr>
            <a:r>
              <a:rPr lang="en-US" altLang="zh-TW" kern="0" dirty="0">
                <a:solidFill>
                  <a:schemeClr val="tx1">
                    <a:lumMod val="50000"/>
                  </a:schemeClr>
                </a:solidFill>
                <a:latin typeface="Segoe UI Light"/>
              </a:rPr>
              <a:t>Field (</a:t>
            </a:r>
            <a:r>
              <a:rPr lang="en-US" altLang="zh-TW" kern="0" dirty="0" err="1">
                <a:solidFill>
                  <a:schemeClr val="tx1">
                    <a:lumMod val="50000"/>
                  </a:schemeClr>
                </a:solidFill>
                <a:latin typeface="Segoe UI Light"/>
              </a:rPr>
              <a:t>AlarmMessage</a:t>
            </a:r>
            <a:r>
              <a:rPr lang="en-US" altLang="zh-TW" kern="0" dirty="0">
                <a:solidFill>
                  <a:schemeClr val="tx1">
                    <a:lumMod val="50000"/>
                  </a:schemeClr>
                </a:solidFill>
                <a:latin typeface="Segoe UI Light"/>
              </a:rPr>
              <a:t>) </a:t>
            </a:r>
            <a:r>
              <a:rPr lang="en-US" altLang="zh-TW" b="1" i="1" kern="0" dirty="0">
                <a:solidFill>
                  <a:srgbClr val="FF0000"/>
                </a:solidFill>
                <a:latin typeface="Segoe UI Light"/>
              </a:rPr>
              <a:t>= Over Speed</a:t>
            </a:r>
            <a:r>
              <a:rPr lang="en-US" altLang="zh-TW" kern="0" dirty="0">
                <a:solidFill>
                  <a:schemeClr val="tx1">
                    <a:lumMod val="50000"/>
                  </a:schemeClr>
                </a:solidFill>
                <a:latin typeface="Segoe UI Light"/>
              </a:rPr>
              <a:t> </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By Rule Set you defined on Toolkit</a:t>
            </a:r>
          </a:p>
          <a:p>
            <a:pPr lvl="1" defTabSz="932563">
              <a:lnSpc>
                <a:spcPct val="90000"/>
              </a:lnSpc>
              <a:spcAft>
                <a:spcPts val="600"/>
              </a:spcAft>
            </a:pPr>
            <a:r>
              <a:rPr lang="en-US" altLang="zh-TW" kern="0" dirty="0">
                <a:solidFill>
                  <a:schemeClr val="tx1">
                    <a:lumMod val="50000"/>
                  </a:schemeClr>
                </a:solidFill>
                <a:latin typeface="Segoe UI Light"/>
              </a:rPr>
              <a:t>Filed (</a:t>
            </a:r>
            <a:r>
              <a:rPr lang="en-US" altLang="zh-TW" kern="0" dirty="0" err="1">
                <a:solidFill>
                  <a:schemeClr val="tx1">
                    <a:lumMod val="50000"/>
                  </a:schemeClr>
                </a:solidFill>
                <a:latin typeface="Segoe UI Light"/>
              </a:rPr>
              <a:t>equipmentId</a:t>
            </a:r>
            <a:r>
              <a:rPr lang="en-US" altLang="zh-TW" kern="0" dirty="0">
                <a:solidFill>
                  <a:schemeClr val="tx1">
                    <a:lumMod val="50000"/>
                  </a:schemeClr>
                </a:solidFill>
                <a:latin typeface="Segoe UI Light"/>
              </a:rPr>
              <a:t>) </a:t>
            </a:r>
            <a:r>
              <a:rPr lang="en-US" altLang="zh-TW" b="1" i="1" kern="0" dirty="0">
                <a:solidFill>
                  <a:srgbClr val="FF0000"/>
                </a:solidFill>
                <a:latin typeface="Segoe UI Light"/>
              </a:rPr>
              <a:t>= A123</a:t>
            </a:r>
            <a:r>
              <a:rPr lang="en-US" altLang="zh-TW" i="1" kern="0" dirty="0">
                <a:solidFill>
                  <a:srgbClr val="FF0000"/>
                </a:solidFill>
                <a:latin typeface="Segoe UI Light"/>
              </a:rPr>
              <a:t> </a:t>
            </a:r>
            <a:r>
              <a:rPr lang="en-US" altLang="zh-TW" kern="0" dirty="0">
                <a:solidFill>
                  <a:schemeClr val="tx1">
                    <a:lumMod val="50000"/>
                  </a:schemeClr>
                </a:solidFill>
                <a:latin typeface="Segoe UI Light"/>
              </a:rPr>
              <a:t>AND</a:t>
            </a:r>
          </a:p>
          <a:p>
            <a:pPr lvl="1" defTabSz="932563">
              <a:lnSpc>
                <a:spcPct val="90000"/>
              </a:lnSpc>
              <a:spcAft>
                <a:spcPts val="600"/>
              </a:spcAft>
            </a:pPr>
            <a:r>
              <a:rPr lang="en-US" altLang="zh-TW" kern="0" dirty="0">
                <a:solidFill>
                  <a:schemeClr val="tx1">
                    <a:lumMod val="50000"/>
                  </a:schemeClr>
                </a:solidFill>
                <a:latin typeface="Segoe UI Light"/>
              </a:rPr>
              <a:t>Filed (temperature) </a:t>
            </a:r>
            <a:r>
              <a:rPr lang="en-US" altLang="zh-TW" b="1" i="1" kern="0" dirty="0">
                <a:solidFill>
                  <a:srgbClr val="FF0000"/>
                </a:solidFill>
                <a:latin typeface="Segoe UI Light"/>
              </a:rPr>
              <a:t>&gt;100</a:t>
            </a:r>
            <a:r>
              <a:rPr lang="en-US" altLang="zh-TW" kern="0" dirty="0">
                <a:solidFill>
                  <a:schemeClr val="tx1">
                    <a:lumMod val="50000"/>
                  </a:schemeClr>
                </a:solidFill>
                <a:latin typeface="Segoe UI Light"/>
              </a:rPr>
              <a:t> END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000" y="4243167"/>
            <a:ext cx="556351" cy="556351"/>
          </a:xfrm>
          <a:prstGeom prst="rect">
            <a:avLst/>
          </a:prstGeom>
        </p:spPr>
      </p:pic>
      <p:grpSp>
        <p:nvGrpSpPr>
          <p:cNvPr id="9" name="Group 8"/>
          <p:cNvGrpSpPr/>
          <p:nvPr/>
        </p:nvGrpSpPr>
        <p:grpSpPr>
          <a:xfrm>
            <a:off x="1374630" y="4841079"/>
            <a:ext cx="2927091" cy="1719048"/>
            <a:chOff x="6022830" y="4654043"/>
            <a:chExt cx="2927091" cy="1719048"/>
          </a:xfrm>
        </p:grpSpPr>
        <p:grpSp>
          <p:nvGrpSpPr>
            <p:cNvPr id="32" name="Group 31"/>
            <p:cNvGrpSpPr/>
            <p:nvPr/>
          </p:nvGrpSpPr>
          <p:grpSpPr>
            <a:xfrm>
              <a:off x="6399716" y="4800059"/>
              <a:ext cx="2169320" cy="1406778"/>
              <a:chOff x="2742683" y="4869179"/>
              <a:chExt cx="1330633" cy="824993"/>
            </a:xfrm>
          </p:grpSpPr>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2683" y="4869179"/>
                <a:ext cx="1330633" cy="824993"/>
              </a:xfrm>
              <a:prstGeom prst="rect">
                <a:avLst/>
              </a:prstGeom>
            </p:spPr>
          </p:pic>
          <p:sp>
            <p:nvSpPr>
              <p:cNvPr id="36" name="Rectangle 35"/>
              <p:cNvSpPr/>
              <p:nvPr/>
            </p:nvSpPr>
            <p:spPr bwMode="auto">
              <a:xfrm>
                <a:off x="2753074" y="5182876"/>
                <a:ext cx="251466" cy="249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Rectangle: Rounded Corners 7"/>
            <p:cNvSpPr/>
            <p:nvPr/>
          </p:nvSpPr>
          <p:spPr bwMode="auto">
            <a:xfrm>
              <a:off x="6022830" y="4654043"/>
              <a:ext cx="2927091" cy="1719048"/>
            </a:xfrm>
            <a:prstGeom prst="round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7509" y="4403956"/>
            <a:ext cx="2236110" cy="2236110"/>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3570" y="4243166"/>
            <a:ext cx="556351" cy="556351"/>
          </a:xfrm>
          <a:prstGeom prst="rect">
            <a:avLst/>
          </a:prstGeom>
        </p:spPr>
      </p:pic>
    </p:spTree>
    <p:extLst>
      <p:ext uri="{BB962C8B-B14F-4D97-AF65-F5344CB8AC3E}">
        <p14:creationId xmlns:p14="http://schemas.microsoft.com/office/powerpoint/2010/main" val="343689959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Action</a:t>
            </a:r>
            <a:endParaRPr lang="zh-TW" altLang="en-US" dirty="0"/>
          </a:p>
        </p:txBody>
      </p:sp>
      <p:sp>
        <p:nvSpPr>
          <p:cNvPr id="4" name="Rectangle 3"/>
          <p:cNvSpPr/>
          <p:nvPr/>
        </p:nvSpPr>
        <p:spPr bwMode="auto">
          <a:xfrm>
            <a:off x="800017" y="1285030"/>
            <a:ext cx="5333060" cy="25328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10264" y="1474236"/>
            <a:ext cx="4933029" cy="2154394"/>
          </a:xfrm>
          <a:prstGeom prst="rect">
            <a:avLst/>
          </a:prstGeom>
          <a:noFill/>
        </p:spPr>
        <p:txBody>
          <a:bodyPr wrap="non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kumimoji="0" lang="en-US" altLang="zh-TW" sz="2800" b="1" i="0" u="none" strike="noStrike" kern="0" cap="none" spc="0" normalizeH="0" baseline="0" noProof="0" dirty="0">
                <a:ln>
                  <a:noFill/>
                </a:ln>
                <a:solidFill>
                  <a:schemeClr val="bg1"/>
                </a:solidFill>
                <a:effectLst/>
                <a:uLnTx/>
                <a:uFillTx/>
                <a:latin typeface="Segoe UI Light"/>
              </a:rPr>
              <a:t>Create Action </a:t>
            </a:r>
          </a:p>
          <a:p>
            <a:pPr marL="342900" marR="0" indent="-342900" defTabSz="932563" eaLnBrk="1" fontAlgn="auto" latinLnBrk="0" hangingPunct="1">
              <a:lnSpc>
                <a:spcPct val="90000"/>
              </a:lnSpc>
              <a:spcBef>
                <a:spcPts val="0"/>
              </a:spcBef>
              <a:spcAft>
                <a:spcPts val="600"/>
              </a:spcAft>
              <a:buClrTx/>
              <a:buSzTx/>
              <a:buFont typeface="Wingdings" panose="05000000000000000000" pitchFamily="2" charset="2"/>
              <a:buChar char="ü"/>
              <a:tabLst/>
            </a:pPr>
            <a:r>
              <a:rPr lang="en-US" altLang="zh-TW" sz="2000" kern="0" dirty="0">
                <a:solidFill>
                  <a:schemeClr val="bg1"/>
                </a:solidFill>
                <a:latin typeface="Segoe UI Light"/>
              </a:rPr>
              <a:t>Show Alarm on Dashboard</a:t>
            </a:r>
          </a:p>
          <a:p>
            <a:pPr marL="342900" marR="0" indent="-342900" defTabSz="932563" eaLnBrk="1" fontAlgn="auto" latinLnBrk="0" hangingPunct="1">
              <a:lnSpc>
                <a:spcPct val="90000"/>
              </a:lnSpc>
              <a:spcBef>
                <a:spcPts val="0"/>
              </a:spcBef>
              <a:spcAft>
                <a:spcPts val="600"/>
              </a:spcAft>
              <a:buClrTx/>
              <a:buSzTx/>
              <a:buFont typeface="Wingdings" panose="05000000000000000000" pitchFamily="2" charset="2"/>
              <a:buChar char="ü"/>
              <a:tabLst/>
            </a:pPr>
            <a:r>
              <a:rPr kumimoji="0" lang="en-US" altLang="zh-TW" sz="2000" b="0" i="0" u="none" strike="noStrike" kern="0" cap="none" spc="0" normalizeH="0" baseline="0" noProof="0" dirty="0">
                <a:ln>
                  <a:noFill/>
                </a:ln>
                <a:solidFill>
                  <a:schemeClr val="bg1"/>
                </a:solidFill>
                <a:effectLst/>
                <a:uLnTx/>
                <a:uFillTx/>
                <a:latin typeface="Segoe UI Light"/>
              </a:rPr>
              <a:t>M2M communication</a:t>
            </a:r>
            <a:endParaRPr kumimoji="0" lang="en-US" altLang="zh-TW" sz="2000" b="0" i="0" u="none" strike="noStrike" kern="0" cap="none" spc="0" normalizeH="0" noProof="0" dirty="0">
              <a:ln>
                <a:noFill/>
              </a:ln>
              <a:solidFill>
                <a:schemeClr val="bg1"/>
              </a:solidFill>
              <a:effectLst/>
              <a:uLnTx/>
              <a:uFillTx/>
              <a:latin typeface="Segoe UI Light"/>
            </a:endParaRPr>
          </a:p>
          <a:p>
            <a:pPr marL="342900" marR="0" indent="-342900" defTabSz="932563" eaLnBrk="1" fontAlgn="auto" latinLnBrk="0" hangingPunct="1">
              <a:lnSpc>
                <a:spcPct val="90000"/>
              </a:lnSpc>
              <a:spcBef>
                <a:spcPts val="0"/>
              </a:spcBef>
              <a:spcAft>
                <a:spcPts val="600"/>
              </a:spcAft>
              <a:buClrTx/>
              <a:buSzTx/>
              <a:buFont typeface="Wingdings" panose="05000000000000000000" pitchFamily="2" charset="2"/>
              <a:buChar char="ü"/>
              <a:tabLst/>
            </a:pPr>
            <a:r>
              <a:rPr lang="en-US" altLang="zh-TW" sz="2000" kern="0" baseline="0" dirty="0">
                <a:solidFill>
                  <a:schemeClr val="bg1"/>
                </a:solidFill>
                <a:latin typeface="Segoe UI Light"/>
              </a:rPr>
              <a:t>External Application</a:t>
            </a:r>
            <a:r>
              <a:rPr lang="en-US" altLang="zh-TW" sz="2000" kern="0" dirty="0">
                <a:solidFill>
                  <a:schemeClr val="bg1"/>
                </a:solidFill>
                <a:latin typeface="Segoe UI Light"/>
              </a:rPr>
              <a:t> (SMS, Email, ERP…)</a:t>
            </a:r>
          </a:p>
          <a:p>
            <a:pPr marL="342900" marR="0" indent="-342900" defTabSz="932563" eaLnBrk="1" fontAlgn="auto" latinLnBrk="0" hangingPunct="1">
              <a:lnSpc>
                <a:spcPct val="90000"/>
              </a:lnSpc>
              <a:spcBef>
                <a:spcPts val="0"/>
              </a:spcBef>
              <a:spcAft>
                <a:spcPts val="600"/>
              </a:spcAft>
              <a:buClrTx/>
              <a:buSzTx/>
              <a:buFont typeface="Wingdings" panose="05000000000000000000" pitchFamily="2" charset="2"/>
              <a:buChar char="ü"/>
              <a:tabLst/>
            </a:pPr>
            <a:r>
              <a:rPr kumimoji="0" lang="en-US" altLang="zh-TW" sz="2000" b="0" i="0" u="none" strike="noStrike" kern="0" cap="none" spc="0" normalizeH="0" baseline="0" noProof="0" dirty="0">
                <a:ln>
                  <a:noFill/>
                </a:ln>
                <a:solidFill>
                  <a:schemeClr val="bg1"/>
                </a:solidFill>
                <a:effectLst/>
                <a:uLnTx/>
                <a:uFillTx/>
                <a:latin typeface="Segoe UI Light"/>
              </a:rPr>
              <a:t>Standard Interface / Authentication </a:t>
            </a:r>
            <a:r>
              <a:rPr kumimoji="0" lang="en-US" altLang="zh-TW" sz="2400" b="0" i="0" u="none" strike="noStrike" kern="0" cap="none" spc="0" normalizeH="0" baseline="0" noProof="0" dirty="0">
                <a:ln>
                  <a:noFill/>
                </a:ln>
                <a:solidFill>
                  <a:schemeClr val="bg1"/>
                </a:solidFill>
                <a:effectLst/>
                <a:uLnTx/>
                <a:uFillTx/>
                <a:latin typeface="Segoe UI Light"/>
              </a:rPr>
              <a:t> </a:t>
            </a:r>
            <a:endParaRPr kumimoji="0" lang="zh-TW" altLang="en-US" sz="2400" b="0" i="0" u="none" strike="noStrike" kern="0" cap="none" spc="0" normalizeH="0" baseline="0" noProof="0" dirty="0">
              <a:ln>
                <a:noFill/>
              </a:ln>
              <a:solidFill>
                <a:schemeClr val="bg1"/>
              </a:solidFill>
              <a:effectLst/>
              <a:uLnTx/>
              <a:uFillTx/>
              <a:latin typeface="Segoe UI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64" y="3987457"/>
            <a:ext cx="3363863" cy="2581986"/>
          </a:xfrm>
          <a:prstGeom prst="rect">
            <a:avLst/>
          </a:prstGeom>
        </p:spPr>
      </p:pic>
      <p:grpSp>
        <p:nvGrpSpPr>
          <p:cNvPr id="15" name="Group 14"/>
          <p:cNvGrpSpPr/>
          <p:nvPr/>
        </p:nvGrpSpPr>
        <p:grpSpPr>
          <a:xfrm>
            <a:off x="9410968" y="2773498"/>
            <a:ext cx="1289592" cy="1658097"/>
            <a:chOff x="5575458" y="2145546"/>
            <a:chExt cx="1123749" cy="1463937"/>
          </a:xfrm>
        </p:grpSpPr>
        <p:pic>
          <p:nvPicPr>
            <p:cNvPr id="16" name="圖片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458" y="2145546"/>
              <a:ext cx="1123749" cy="1121254"/>
            </a:xfrm>
            <a:prstGeom prst="rect">
              <a:avLst/>
            </a:prstGeom>
          </p:spPr>
        </p:pic>
        <p:sp>
          <p:nvSpPr>
            <p:cNvPr id="17" name="文字方塊 159"/>
            <p:cNvSpPr txBox="1"/>
            <p:nvPr/>
          </p:nvSpPr>
          <p:spPr>
            <a:xfrm>
              <a:off x="5899534" y="3310573"/>
              <a:ext cx="480798" cy="298910"/>
            </a:xfrm>
            <a:prstGeom prst="rect">
              <a:avLst/>
            </a:prstGeom>
            <a:noFill/>
          </p:spPr>
          <p:txBody>
            <a:bodyPr wrap="none" rtlCol="0">
              <a:spAutoFit/>
            </a:bodyPr>
            <a:lstStyle/>
            <a:p>
              <a:r>
                <a:rPr lang="en-US" altLang="zh-TW" sz="1600" dirty="0">
                  <a:latin typeface="微軟正黑體" panose="020B0604030504040204" pitchFamily="34" charset="-120"/>
                  <a:ea typeface="微軟正黑體" panose="020B0604030504040204" pitchFamily="34" charset="-120"/>
                </a:rPr>
                <a:t>ERP</a:t>
              </a:r>
              <a:endParaRPr lang="zh-TW" altLang="en-US" sz="1050" dirty="0">
                <a:latin typeface="微軟正黑體" panose="020B0604030504040204" pitchFamily="34" charset="-120"/>
                <a:ea typeface="微軟正黑體" panose="020B0604030504040204" pitchFamily="34" charset="-120"/>
              </a:endParaRPr>
            </a:p>
          </p:txBody>
        </p:sp>
      </p:grpSp>
      <p:grpSp>
        <p:nvGrpSpPr>
          <p:cNvPr id="18" name="群組 107"/>
          <p:cNvGrpSpPr/>
          <p:nvPr/>
        </p:nvGrpSpPr>
        <p:grpSpPr>
          <a:xfrm>
            <a:off x="9399562" y="4710444"/>
            <a:ext cx="1280083" cy="1741307"/>
            <a:chOff x="3335620" y="1171511"/>
            <a:chExt cx="1108549" cy="1525055"/>
          </a:xfrm>
        </p:grpSpPr>
        <p:pic>
          <p:nvPicPr>
            <p:cNvPr id="19" name="圖片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5620" y="1171511"/>
              <a:ext cx="1065732" cy="1065732"/>
            </a:xfrm>
            <a:prstGeom prst="rect">
              <a:avLst/>
            </a:prstGeom>
          </p:spPr>
        </p:pic>
        <p:sp>
          <p:nvSpPr>
            <p:cNvPr id="20" name="文字方塊 160"/>
            <p:cNvSpPr txBox="1"/>
            <p:nvPr/>
          </p:nvSpPr>
          <p:spPr>
            <a:xfrm>
              <a:off x="3636107" y="2242707"/>
              <a:ext cx="808062" cy="453859"/>
            </a:xfrm>
            <a:prstGeom prst="rect">
              <a:avLst/>
            </a:prstGeom>
            <a:noFill/>
          </p:spPr>
          <p:txBody>
            <a:bodyPr wrap="none" rtlCol="0">
              <a:spAutoFit/>
            </a:bodyPr>
            <a:lstStyle/>
            <a:p>
              <a:r>
                <a:rPr lang="en-US" altLang="zh-TW" sz="1600" dirty="0">
                  <a:latin typeface="微軟正黑體" panose="020B0604030504040204" pitchFamily="34" charset="-120"/>
                  <a:ea typeface="微軟正黑體" panose="020B0604030504040204" pitchFamily="34" charset="-120"/>
                </a:rPr>
                <a:t>MES</a:t>
              </a:r>
              <a:endParaRPr lang="zh-TW" altLang="en-US" sz="1200" dirty="0">
                <a:latin typeface="微軟正黑體" panose="020B0604030504040204" pitchFamily="34" charset="-120"/>
                <a:ea typeface="微軟正黑體" panose="020B0604030504040204" pitchFamily="34" charset="-120"/>
              </a:endParaRPr>
            </a:p>
          </p:txBody>
        </p:sp>
      </p:grpSp>
      <p:grpSp>
        <p:nvGrpSpPr>
          <p:cNvPr id="21" name="Group 20"/>
          <p:cNvGrpSpPr/>
          <p:nvPr/>
        </p:nvGrpSpPr>
        <p:grpSpPr>
          <a:xfrm>
            <a:off x="9427487" y="1156069"/>
            <a:ext cx="1224235" cy="1296186"/>
            <a:chOff x="5301256" y="1378192"/>
            <a:chExt cx="941854" cy="1058255"/>
          </a:xfrm>
        </p:grpSpPr>
        <p:pic>
          <p:nvPicPr>
            <p:cNvPr id="22" name="Picture 21"/>
            <p:cNvPicPr>
              <a:picLocks noChangeAspect="1"/>
            </p:cNvPicPr>
            <p:nvPr/>
          </p:nvPicPr>
          <p:blipFill>
            <a:blip r:embed="rId6"/>
            <a:stretch>
              <a:fillRect/>
            </a:stretch>
          </p:blipFill>
          <p:spPr>
            <a:xfrm>
              <a:off x="5301256" y="1378192"/>
              <a:ext cx="941854" cy="775981"/>
            </a:xfrm>
            <a:prstGeom prst="rect">
              <a:avLst/>
            </a:prstGeom>
          </p:spPr>
        </p:pic>
        <p:sp>
          <p:nvSpPr>
            <p:cNvPr id="23" name="文字方塊 159"/>
            <p:cNvSpPr txBox="1"/>
            <p:nvPr/>
          </p:nvSpPr>
          <p:spPr>
            <a:xfrm>
              <a:off x="5558807" y="2160039"/>
              <a:ext cx="451618" cy="276408"/>
            </a:xfrm>
            <a:prstGeom prst="rect">
              <a:avLst/>
            </a:prstGeom>
            <a:noFill/>
          </p:spPr>
          <p:txBody>
            <a:bodyPr wrap="none" rtlCol="0">
              <a:spAutoFit/>
            </a:bodyPr>
            <a:lstStyle/>
            <a:p>
              <a:r>
                <a:rPr lang="en-US" altLang="zh-TW" sz="1600" dirty="0">
                  <a:latin typeface="微軟正黑體" panose="020B0604030504040204" pitchFamily="34" charset="-120"/>
                  <a:ea typeface="微軟正黑體" panose="020B0604030504040204" pitchFamily="34" charset="-120"/>
                </a:rPr>
                <a:t>App</a:t>
              </a:r>
              <a:endParaRPr lang="zh-TW" altLang="en-US" sz="1200" dirty="0">
                <a:latin typeface="微軟正黑體" panose="020B0604030504040204" pitchFamily="34" charset="-120"/>
                <a:ea typeface="微軟正黑體" panose="020B0604030504040204" pitchFamily="34" charset="-120"/>
              </a:endParaRP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1341" y="4482969"/>
            <a:ext cx="3123281" cy="1737722"/>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4530" y="892163"/>
            <a:ext cx="1560092" cy="1560092"/>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4639" y="2640688"/>
            <a:ext cx="1319983" cy="1161585"/>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605" y="1168357"/>
            <a:ext cx="611757" cy="611757"/>
          </a:xfrm>
          <a:prstGeom prst="rect">
            <a:avLst/>
          </a:prstGeom>
        </p:spPr>
      </p:pic>
    </p:spTree>
    <p:extLst>
      <p:ext uri="{BB962C8B-B14F-4D97-AF65-F5344CB8AC3E}">
        <p14:creationId xmlns:p14="http://schemas.microsoft.com/office/powerpoint/2010/main" val="240839080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 Actions to each Alarm </a:t>
            </a: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009" y="1941705"/>
            <a:ext cx="440936" cy="440936"/>
          </a:xfrm>
          <a:prstGeom prst="rect">
            <a:avLst/>
          </a:prstGeom>
        </p:spPr>
      </p:pic>
      <p:sp>
        <p:nvSpPr>
          <p:cNvPr id="5" name="Rectangle: Rounded Corners 4"/>
          <p:cNvSpPr/>
          <p:nvPr/>
        </p:nvSpPr>
        <p:spPr bwMode="auto">
          <a:xfrm>
            <a:off x="909859" y="1870489"/>
            <a:ext cx="2408305" cy="583367"/>
          </a:xfrm>
          <a:prstGeom prst="roundRect">
            <a:avLst/>
          </a:prstGeom>
          <a:solidFill>
            <a:srgbClr val="FF0000">
              <a:alpha val="28000"/>
            </a:srgbClr>
          </a:solid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531945" y="1870489"/>
            <a:ext cx="1691756" cy="6278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dirty="0">
                <a:solidFill>
                  <a:srgbClr val="C00000"/>
                </a:solidFill>
                <a:latin typeface="Segoe UI Light"/>
              </a:rPr>
              <a:t>Over Heat</a:t>
            </a:r>
            <a:endParaRPr kumimoji="0" lang="zh-TW" altLang="en-US" sz="2400" b="0" i="0" u="none" strike="noStrike" kern="0" cap="none" spc="0" normalizeH="0" baseline="0" noProof="0" dirty="0">
              <a:ln>
                <a:noFill/>
              </a:ln>
              <a:solidFill>
                <a:srgbClr val="C00000"/>
              </a:solidFill>
              <a:effectLst/>
              <a:uLnTx/>
              <a:uFillTx/>
              <a:latin typeface="Segoe UI Ligh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009" y="2640743"/>
            <a:ext cx="440936" cy="440936"/>
          </a:xfrm>
          <a:prstGeom prst="rect">
            <a:avLst/>
          </a:prstGeom>
        </p:spPr>
      </p:pic>
      <p:sp>
        <p:nvSpPr>
          <p:cNvPr id="8" name="Rectangle: Rounded Corners 7"/>
          <p:cNvSpPr/>
          <p:nvPr/>
        </p:nvSpPr>
        <p:spPr bwMode="auto">
          <a:xfrm>
            <a:off x="909859" y="2569527"/>
            <a:ext cx="2408305" cy="583367"/>
          </a:xfrm>
          <a:prstGeom prst="roundRect">
            <a:avLst/>
          </a:prstGeom>
          <a:solidFill>
            <a:srgbClr val="FF0000">
              <a:alpha val="28000"/>
            </a:srgbClr>
          </a:solid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536354" y="2569527"/>
            <a:ext cx="1585959" cy="6278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dirty="0">
                <a:solidFill>
                  <a:srgbClr val="C00000"/>
                </a:solidFill>
                <a:latin typeface="Segoe UI Light"/>
              </a:rPr>
              <a:t>Over Run</a:t>
            </a:r>
            <a:endParaRPr kumimoji="0" lang="zh-TW" altLang="en-US" sz="2400" b="0" i="0" u="none" strike="noStrike" kern="0" cap="none" spc="0" normalizeH="0" baseline="0" noProof="0" dirty="0">
              <a:ln>
                <a:noFill/>
              </a:ln>
              <a:solidFill>
                <a:srgbClr val="C00000"/>
              </a:solidFill>
              <a:effectLst/>
              <a:uLnTx/>
              <a:uFillTx/>
              <a:latin typeface="Segoe UI Ligh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009" y="3339781"/>
            <a:ext cx="440936" cy="440936"/>
          </a:xfrm>
          <a:prstGeom prst="rect">
            <a:avLst/>
          </a:prstGeom>
        </p:spPr>
      </p:pic>
      <p:sp>
        <p:nvSpPr>
          <p:cNvPr id="11" name="Rectangle: Rounded Corners 10"/>
          <p:cNvSpPr/>
          <p:nvPr/>
        </p:nvSpPr>
        <p:spPr bwMode="auto">
          <a:xfrm>
            <a:off x="909859" y="3268565"/>
            <a:ext cx="2408305" cy="583367"/>
          </a:xfrm>
          <a:prstGeom prst="roundRect">
            <a:avLst/>
          </a:prstGeom>
          <a:solidFill>
            <a:srgbClr val="FF0000">
              <a:alpha val="28000"/>
            </a:srgbClr>
          </a:solid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534860" y="3268565"/>
            <a:ext cx="1893736" cy="6278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noProof="0" dirty="0">
                <a:solidFill>
                  <a:srgbClr val="C00000"/>
                </a:solidFill>
                <a:latin typeface="Segoe UI Light"/>
              </a:rPr>
              <a:t>Over Speed</a:t>
            </a:r>
            <a:endParaRPr kumimoji="0" lang="zh-TW" altLang="en-US" sz="2400" b="0" i="0" u="none" strike="noStrike" kern="0" cap="none" spc="0" normalizeH="0" baseline="0" noProof="0" dirty="0">
              <a:ln>
                <a:noFill/>
              </a:ln>
              <a:solidFill>
                <a:srgbClr val="C00000"/>
              </a:solidFill>
              <a:effectLst/>
              <a:uLnTx/>
              <a:uFillTx/>
              <a:latin typeface="Segoe UI Light"/>
            </a:endParaRPr>
          </a:p>
        </p:txBody>
      </p:sp>
      <p:sp>
        <p:nvSpPr>
          <p:cNvPr id="13" name="Rectangle: Rounded Corners 12"/>
          <p:cNvSpPr/>
          <p:nvPr/>
        </p:nvSpPr>
        <p:spPr bwMode="auto">
          <a:xfrm>
            <a:off x="5987550" y="1870488"/>
            <a:ext cx="3495979" cy="583367"/>
          </a:xfrm>
          <a:prstGeom prst="roundRect">
            <a:avLst/>
          </a:prstGeom>
          <a:solidFill>
            <a:srgbClr val="00B050">
              <a:alpha val="28000"/>
            </a:srgbClr>
          </a:solidFill>
          <a:ln w="25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7550" y="1747984"/>
            <a:ext cx="611757" cy="611757"/>
          </a:xfrm>
          <a:prstGeom prst="rect">
            <a:avLst/>
          </a:prstGeom>
        </p:spPr>
      </p:pic>
      <p:sp>
        <p:nvSpPr>
          <p:cNvPr id="15" name="TextBox 14"/>
          <p:cNvSpPr txBox="1"/>
          <p:nvPr/>
        </p:nvSpPr>
        <p:spPr>
          <a:xfrm>
            <a:off x="6386742" y="1848260"/>
            <a:ext cx="3211404" cy="6278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noProof="0" dirty="0">
                <a:solidFill>
                  <a:schemeClr val="tx2"/>
                </a:solidFill>
                <a:latin typeface="Segoe UI Light"/>
              </a:rPr>
              <a:t>Display on Dashboard</a:t>
            </a:r>
            <a:endParaRPr kumimoji="0" lang="zh-TW" altLang="en-US" sz="2400" b="0" i="0" u="none" strike="noStrike" kern="0" cap="none" spc="0" normalizeH="0" baseline="0" noProof="0" dirty="0">
              <a:ln>
                <a:noFill/>
              </a:ln>
              <a:solidFill>
                <a:schemeClr val="tx2"/>
              </a:solidFill>
              <a:effectLst/>
              <a:uLnTx/>
              <a:uFillTx/>
              <a:latin typeface="Segoe UI Light"/>
            </a:endParaRPr>
          </a:p>
        </p:txBody>
      </p:sp>
      <p:sp>
        <p:nvSpPr>
          <p:cNvPr id="16" name="Rectangle: Rounded Corners 15"/>
          <p:cNvSpPr/>
          <p:nvPr/>
        </p:nvSpPr>
        <p:spPr bwMode="auto">
          <a:xfrm>
            <a:off x="5987550" y="2590993"/>
            <a:ext cx="3495979" cy="583367"/>
          </a:xfrm>
          <a:prstGeom prst="roundRect">
            <a:avLst/>
          </a:prstGeom>
          <a:solidFill>
            <a:srgbClr val="00B050">
              <a:alpha val="28000"/>
            </a:srgbClr>
          </a:solidFill>
          <a:ln w="25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7550" y="2491389"/>
            <a:ext cx="611757" cy="611757"/>
          </a:xfrm>
          <a:prstGeom prst="rect">
            <a:avLst/>
          </a:prstGeom>
        </p:spPr>
      </p:pic>
      <p:sp>
        <p:nvSpPr>
          <p:cNvPr id="18" name="TextBox 17"/>
          <p:cNvSpPr txBox="1"/>
          <p:nvPr/>
        </p:nvSpPr>
        <p:spPr>
          <a:xfrm>
            <a:off x="6501355" y="2568765"/>
            <a:ext cx="2982174" cy="6278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noProof="0" dirty="0">
                <a:solidFill>
                  <a:schemeClr val="tx2"/>
                </a:solidFill>
                <a:latin typeface="Segoe UI Light"/>
              </a:rPr>
              <a:t>Slow Down Machine</a:t>
            </a:r>
            <a:endParaRPr kumimoji="0" lang="zh-TW" altLang="en-US" sz="2400" b="0" i="0" u="none" strike="noStrike" kern="0" cap="none" spc="0" normalizeH="0" baseline="0" noProof="0" dirty="0">
              <a:ln>
                <a:noFill/>
              </a:ln>
              <a:solidFill>
                <a:schemeClr val="tx2"/>
              </a:solidFill>
              <a:effectLst/>
              <a:uLnTx/>
              <a:uFillTx/>
              <a:latin typeface="Segoe UI Light"/>
            </a:endParaRPr>
          </a:p>
        </p:txBody>
      </p:sp>
      <p:sp>
        <p:nvSpPr>
          <p:cNvPr id="19" name="Rectangle: Rounded Corners 18"/>
          <p:cNvSpPr/>
          <p:nvPr/>
        </p:nvSpPr>
        <p:spPr bwMode="auto">
          <a:xfrm>
            <a:off x="5987550" y="3296269"/>
            <a:ext cx="3495979" cy="583367"/>
          </a:xfrm>
          <a:prstGeom prst="roundRect">
            <a:avLst/>
          </a:prstGeom>
          <a:solidFill>
            <a:srgbClr val="00B050">
              <a:alpha val="28000"/>
            </a:srgbClr>
          </a:solidFill>
          <a:ln w="25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7550" y="3196665"/>
            <a:ext cx="611757" cy="611757"/>
          </a:xfrm>
          <a:prstGeom prst="rect">
            <a:avLst/>
          </a:prstGeom>
        </p:spPr>
      </p:pic>
      <p:sp>
        <p:nvSpPr>
          <p:cNvPr id="21" name="TextBox 20"/>
          <p:cNvSpPr txBox="1"/>
          <p:nvPr/>
        </p:nvSpPr>
        <p:spPr>
          <a:xfrm>
            <a:off x="6520594" y="3274041"/>
            <a:ext cx="2943703" cy="6278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noProof="0" dirty="0">
                <a:solidFill>
                  <a:schemeClr val="tx2"/>
                </a:solidFill>
                <a:latin typeface="Segoe UI Light"/>
              </a:rPr>
              <a:t>Send SMS to Admin</a:t>
            </a:r>
            <a:endParaRPr kumimoji="0" lang="zh-TW" altLang="en-US" sz="2400" b="0" i="0" u="none" strike="noStrike" kern="0" cap="none" spc="0" normalizeH="0" baseline="0" noProof="0" dirty="0">
              <a:ln>
                <a:noFill/>
              </a:ln>
              <a:solidFill>
                <a:schemeClr val="tx2"/>
              </a:solidFill>
              <a:effectLst/>
              <a:uLnTx/>
              <a:uFillTx/>
              <a:latin typeface="Segoe UI Light"/>
            </a:endParaRPr>
          </a:p>
        </p:txBody>
      </p:sp>
      <p:sp>
        <p:nvSpPr>
          <p:cNvPr id="22" name="Rectangle: Rounded Corners 21"/>
          <p:cNvSpPr/>
          <p:nvPr/>
        </p:nvSpPr>
        <p:spPr bwMode="auto">
          <a:xfrm>
            <a:off x="5987550" y="3999512"/>
            <a:ext cx="3495979" cy="583367"/>
          </a:xfrm>
          <a:prstGeom prst="roundRect">
            <a:avLst/>
          </a:prstGeom>
          <a:solidFill>
            <a:srgbClr val="00B050">
              <a:alpha val="28000"/>
            </a:srgbClr>
          </a:solidFill>
          <a:ln w="25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7550" y="3899908"/>
            <a:ext cx="611757" cy="611757"/>
          </a:xfrm>
          <a:prstGeom prst="rect">
            <a:avLst/>
          </a:prstGeom>
        </p:spPr>
      </p:pic>
      <p:sp>
        <p:nvSpPr>
          <p:cNvPr id="24" name="TextBox 23"/>
          <p:cNvSpPr txBox="1"/>
          <p:nvPr/>
        </p:nvSpPr>
        <p:spPr>
          <a:xfrm>
            <a:off x="6559868" y="3977284"/>
            <a:ext cx="2865155" cy="6278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noProof="0" dirty="0">
                <a:solidFill>
                  <a:schemeClr val="tx2"/>
                </a:solidFill>
                <a:latin typeface="Segoe UI Light"/>
              </a:rPr>
              <a:t>Invoke SAP Process</a:t>
            </a:r>
            <a:endParaRPr kumimoji="0" lang="zh-TW" altLang="en-US" sz="2400" b="0" i="0" u="none" strike="noStrike" kern="0" cap="none" spc="0" normalizeH="0" baseline="0" noProof="0" dirty="0">
              <a:ln>
                <a:noFill/>
              </a:ln>
              <a:solidFill>
                <a:schemeClr val="tx2"/>
              </a:solidFill>
              <a:effectLst/>
              <a:uLnTx/>
              <a:uFillTx/>
              <a:latin typeface="Segoe UI Light"/>
            </a:endParaRPr>
          </a:p>
        </p:txBody>
      </p:sp>
      <p:cxnSp>
        <p:nvCxnSpPr>
          <p:cNvPr id="26" name="Connector: Elbow 25"/>
          <p:cNvCxnSpPr>
            <a:stCxn id="5" idx="3"/>
            <a:endCxn id="13" idx="1"/>
          </p:cNvCxnSpPr>
          <p:nvPr/>
        </p:nvCxnSpPr>
        <p:spPr>
          <a:xfrm flipV="1">
            <a:off x="3318164" y="2162172"/>
            <a:ext cx="2669386" cy="1"/>
          </a:xfrm>
          <a:prstGeom prst="bentConnector3">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p:cNvCxnSpPr>
            <a:stCxn id="5" idx="3"/>
            <a:endCxn id="20" idx="1"/>
          </p:cNvCxnSpPr>
          <p:nvPr/>
        </p:nvCxnSpPr>
        <p:spPr>
          <a:xfrm>
            <a:off x="3318164" y="2162173"/>
            <a:ext cx="2669386" cy="1340371"/>
          </a:xfrm>
          <a:prstGeom prst="bentConnector3">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8" idx="3"/>
          </p:cNvCxnSpPr>
          <p:nvPr/>
        </p:nvCxnSpPr>
        <p:spPr>
          <a:xfrm flipV="1">
            <a:off x="3318164" y="2308013"/>
            <a:ext cx="2669386" cy="553198"/>
          </a:xfrm>
          <a:prstGeom prst="bentConnector3">
            <a:avLst>
              <a:gd name="adj1" fmla="val 56177"/>
            </a:avLst>
          </a:prstGeom>
          <a:ln w="254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p:nvPr/>
        </p:nvCxnSpPr>
        <p:spPr>
          <a:xfrm>
            <a:off x="3339148" y="2981087"/>
            <a:ext cx="2648402" cy="667297"/>
          </a:xfrm>
          <a:prstGeom prst="bentConnector3">
            <a:avLst>
              <a:gd name="adj1" fmla="val 56226"/>
            </a:avLst>
          </a:prstGeom>
          <a:ln w="254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p:nvPr/>
        </p:nvCxnSpPr>
        <p:spPr>
          <a:xfrm flipV="1">
            <a:off x="3285823" y="2016330"/>
            <a:ext cx="2680743" cy="1543918"/>
          </a:xfrm>
          <a:prstGeom prst="bentConnector3">
            <a:avLst>
              <a:gd name="adj1" fmla="val 39922"/>
            </a:avLst>
          </a:prstGeom>
          <a:ln w="254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p:nvPr/>
        </p:nvCxnSpPr>
        <p:spPr>
          <a:xfrm flipV="1">
            <a:off x="3292501" y="2922412"/>
            <a:ext cx="2706159" cy="753507"/>
          </a:xfrm>
          <a:prstGeom prst="bentConnector3">
            <a:avLst>
              <a:gd name="adj1" fmla="val 45136"/>
            </a:avLst>
          </a:prstGeom>
          <a:ln w="254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45529" y="5163841"/>
            <a:ext cx="10293526" cy="1458818"/>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800" kern="0" dirty="0">
                <a:solidFill>
                  <a:schemeClr val="tx1">
                    <a:lumMod val="50000"/>
                  </a:schemeClr>
                </a:solidFill>
                <a:latin typeface="Segoe UI Light"/>
              </a:rPr>
              <a:t>Connected Device Studio allow each companies have its’ own Alarm logics, action context and binding them together on demand.   </a:t>
            </a:r>
          </a:p>
        </p:txBody>
      </p:sp>
      <p:cxnSp>
        <p:nvCxnSpPr>
          <p:cNvPr id="81" name="Connector: Elbow 80"/>
          <p:cNvCxnSpPr>
            <a:endCxn id="23" idx="1"/>
          </p:cNvCxnSpPr>
          <p:nvPr/>
        </p:nvCxnSpPr>
        <p:spPr>
          <a:xfrm>
            <a:off x="3318164" y="3780717"/>
            <a:ext cx="2669386" cy="425070"/>
          </a:xfrm>
          <a:prstGeom prst="bentConnector3">
            <a:avLst>
              <a:gd name="adj1" fmla="val 39620"/>
            </a:avLst>
          </a:prstGeom>
          <a:ln w="254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59727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Alarm and Action (Advanced)</a:t>
            </a:r>
            <a:endParaRPr lang="zh-TW" altLang="en-US" dirty="0"/>
          </a:p>
        </p:txBody>
      </p:sp>
      <p:sp>
        <p:nvSpPr>
          <p:cNvPr id="3" name="Rectangle 2"/>
          <p:cNvSpPr/>
          <p:nvPr/>
        </p:nvSpPr>
        <p:spPr>
          <a:xfrm>
            <a:off x="1801091" y="1983991"/>
            <a:ext cx="7537653" cy="35847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TextBox 5"/>
          <p:cNvSpPr txBox="1"/>
          <p:nvPr/>
        </p:nvSpPr>
        <p:spPr>
          <a:xfrm>
            <a:off x="1995391" y="3531098"/>
            <a:ext cx="3062691" cy="523220"/>
          </a:xfrm>
          <a:prstGeom prst="rect">
            <a:avLst/>
          </a:prstGeom>
          <a:noFill/>
        </p:spPr>
        <p:txBody>
          <a:bodyPr wrap="square" rtlCol="0">
            <a:spAutoFit/>
          </a:bodyPr>
          <a:lstStyle/>
          <a:p>
            <a:r>
              <a:rPr lang="en-US" altLang="zh-TW" sz="2800" dirty="0"/>
              <a:t>Alarm and Action</a:t>
            </a:r>
          </a:p>
        </p:txBody>
      </p:sp>
      <p:grpSp>
        <p:nvGrpSpPr>
          <p:cNvPr id="33" name="Group 32"/>
          <p:cNvGrpSpPr/>
          <p:nvPr/>
        </p:nvGrpSpPr>
        <p:grpSpPr>
          <a:xfrm>
            <a:off x="5424696" y="2449984"/>
            <a:ext cx="1097280" cy="1097280"/>
            <a:chOff x="2055906" y="1769035"/>
            <a:chExt cx="1097280" cy="1097280"/>
          </a:xfrm>
        </p:grpSpPr>
        <p:sp>
          <p:nvSpPr>
            <p:cNvPr id="63" name="Oval 62"/>
            <p:cNvSpPr/>
            <p:nvPr/>
          </p:nvSpPr>
          <p:spPr>
            <a:xfrm>
              <a:off x="2055906" y="1769035"/>
              <a:ext cx="1097280" cy="1097280"/>
            </a:xfrm>
            <a:prstGeom prst="ellipse">
              <a:avLst/>
            </a:prstGeom>
            <a:solidFill>
              <a:schemeClr val="accent6">
                <a:lumMod val="40000"/>
                <a:lumOff val="60000"/>
              </a:schemeClr>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64" name="TextBox 63"/>
            <p:cNvSpPr txBox="1"/>
            <p:nvPr/>
          </p:nvSpPr>
          <p:spPr>
            <a:xfrm>
              <a:off x="2192137" y="2133009"/>
              <a:ext cx="806247" cy="584775"/>
            </a:xfrm>
            <a:prstGeom prst="rect">
              <a:avLst/>
            </a:prstGeom>
            <a:noFill/>
          </p:spPr>
          <p:txBody>
            <a:bodyPr wrap="none" rtlCol="0">
              <a:spAutoFit/>
            </a:bodyPr>
            <a:lstStyle/>
            <a:p>
              <a:pPr algn="ctr"/>
              <a:r>
                <a:rPr lang="en-US" altLang="zh-TW" sz="1600" dirty="0">
                  <a:solidFill>
                    <a:schemeClr val="bg1"/>
                  </a:solidFill>
                </a:rPr>
                <a:t>Define</a:t>
              </a:r>
            </a:p>
            <a:p>
              <a:pPr algn="ctr"/>
              <a:r>
                <a:rPr lang="en-US" altLang="zh-TW" sz="1600" dirty="0">
                  <a:solidFill>
                    <a:schemeClr val="bg1"/>
                  </a:solidFill>
                </a:rPr>
                <a:t>Alarms</a:t>
              </a:r>
              <a:endParaRPr lang="zh-TW" altLang="en-US" sz="1600" dirty="0">
                <a:solidFill>
                  <a:schemeClr val="bg1"/>
                </a:solidFill>
              </a:endParaRPr>
            </a:p>
          </p:txBody>
        </p:sp>
      </p:grpSp>
      <p:grpSp>
        <p:nvGrpSpPr>
          <p:cNvPr id="34" name="Group 33"/>
          <p:cNvGrpSpPr/>
          <p:nvPr/>
        </p:nvGrpSpPr>
        <p:grpSpPr>
          <a:xfrm>
            <a:off x="5341541" y="3929152"/>
            <a:ext cx="1176152" cy="1197030"/>
            <a:chOff x="2055906" y="1769035"/>
            <a:chExt cx="1100278" cy="1097280"/>
          </a:xfrm>
        </p:grpSpPr>
        <p:sp>
          <p:nvSpPr>
            <p:cNvPr id="61" name="Oval 60"/>
            <p:cNvSpPr/>
            <p:nvPr/>
          </p:nvSpPr>
          <p:spPr>
            <a:xfrm>
              <a:off x="2055906" y="1769035"/>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62" name="TextBox 61"/>
            <p:cNvSpPr txBox="1"/>
            <p:nvPr/>
          </p:nvSpPr>
          <p:spPr>
            <a:xfrm>
              <a:off x="2070179" y="2133009"/>
              <a:ext cx="1086005" cy="479619"/>
            </a:xfrm>
            <a:prstGeom prst="rect">
              <a:avLst/>
            </a:prstGeom>
            <a:noFill/>
          </p:spPr>
          <p:txBody>
            <a:bodyPr wrap="none" rtlCol="0">
              <a:spAutoFit/>
            </a:bodyPr>
            <a:lstStyle/>
            <a:p>
              <a:pPr algn="ctr"/>
              <a:r>
                <a:rPr lang="en-US" altLang="zh-TW" sz="1400" dirty="0">
                  <a:solidFill>
                    <a:schemeClr val="bg1"/>
                  </a:solidFill>
                </a:rPr>
                <a:t>External</a:t>
              </a:r>
            </a:p>
            <a:p>
              <a:pPr algn="ctr"/>
              <a:r>
                <a:rPr lang="en-US" altLang="zh-TW" sz="1400" dirty="0">
                  <a:solidFill>
                    <a:schemeClr val="bg1"/>
                  </a:solidFill>
                </a:rPr>
                <a:t>Applications</a:t>
              </a:r>
              <a:endParaRPr lang="zh-TW" altLang="en-US" sz="1400" dirty="0">
                <a:solidFill>
                  <a:schemeClr val="bg1"/>
                </a:solidFill>
              </a:endParaRPr>
            </a:p>
          </p:txBody>
        </p:sp>
      </p:grpSp>
      <p:sp>
        <p:nvSpPr>
          <p:cNvPr id="59" name="Oval 58"/>
          <p:cNvSpPr/>
          <p:nvPr/>
        </p:nvSpPr>
        <p:spPr>
          <a:xfrm>
            <a:off x="7648219" y="3244068"/>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48" name="Arrow: Right 47"/>
          <p:cNvSpPr/>
          <p:nvPr/>
        </p:nvSpPr>
        <p:spPr>
          <a:xfrm rot="1409228">
            <a:off x="6624685" y="3282814"/>
            <a:ext cx="854497" cy="256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TextBox 24"/>
          <p:cNvSpPr txBox="1"/>
          <p:nvPr/>
        </p:nvSpPr>
        <p:spPr>
          <a:xfrm>
            <a:off x="5777256" y="2526165"/>
            <a:ext cx="421910" cy="338554"/>
          </a:xfrm>
          <a:prstGeom prst="rect">
            <a:avLst/>
          </a:prstGeom>
          <a:noFill/>
        </p:spPr>
        <p:txBody>
          <a:bodyPr wrap="none" rtlCol="0">
            <a:spAutoFit/>
          </a:bodyPr>
          <a:lstStyle/>
          <a:p>
            <a:r>
              <a:rPr lang="en-US" altLang="zh-TW" sz="1600" dirty="0">
                <a:solidFill>
                  <a:schemeClr val="bg1"/>
                </a:solidFill>
              </a:rPr>
              <a:t>C1</a:t>
            </a:r>
            <a:endParaRPr lang="zh-TW" altLang="en-US" sz="1600" dirty="0">
              <a:solidFill>
                <a:schemeClr val="bg1"/>
              </a:solidFill>
            </a:endParaRPr>
          </a:p>
        </p:txBody>
      </p:sp>
      <p:sp>
        <p:nvSpPr>
          <p:cNvPr id="26" name="TextBox 25"/>
          <p:cNvSpPr txBox="1"/>
          <p:nvPr/>
        </p:nvSpPr>
        <p:spPr>
          <a:xfrm>
            <a:off x="5761170" y="3969960"/>
            <a:ext cx="421910" cy="338554"/>
          </a:xfrm>
          <a:prstGeom prst="rect">
            <a:avLst/>
          </a:prstGeom>
          <a:noFill/>
        </p:spPr>
        <p:txBody>
          <a:bodyPr wrap="none" rtlCol="0">
            <a:spAutoFit/>
          </a:bodyPr>
          <a:lstStyle/>
          <a:p>
            <a:r>
              <a:rPr lang="en-US" altLang="zh-TW" sz="1600" dirty="0">
                <a:solidFill>
                  <a:schemeClr val="bg1"/>
                </a:solidFill>
              </a:rPr>
              <a:t>C2</a:t>
            </a:r>
            <a:endParaRPr lang="zh-TW" altLang="en-US" sz="1600" dirty="0">
              <a:solidFill>
                <a:schemeClr val="bg1"/>
              </a:solidFill>
            </a:endParaRPr>
          </a:p>
        </p:txBody>
      </p:sp>
      <p:sp>
        <p:nvSpPr>
          <p:cNvPr id="27" name="TextBox 26"/>
          <p:cNvSpPr txBox="1"/>
          <p:nvPr/>
        </p:nvSpPr>
        <p:spPr>
          <a:xfrm>
            <a:off x="7987795" y="3302202"/>
            <a:ext cx="421910" cy="338554"/>
          </a:xfrm>
          <a:prstGeom prst="rect">
            <a:avLst/>
          </a:prstGeom>
          <a:noFill/>
        </p:spPr>
        <p:txBody>
          <a:bodyPr wrap="none" rtlCol="0">
            <a:spAutoFit/>
          </a:bodyPr>
          <a:lstStyle/>
          <a:p>
            <a:r>
              <a:rPr lang="en-US" altLang="zh-TW" sz="1600" dirty="0">
                <a:solidFill>
                  <a:schemeClr val="bg1"/>
                </a:solidFill>
              </a:rPr>
              <a:t>C3</a:t>
            </a:r>
            <a:endParaRPr lang="zh-TW" altLang="en-US" sz="1600" dirty="0">
              <a:solidFill>
                <a:schemeClr val="bg1"/>
              </a:solidFill>
            </a:endParaRPr>
          </a:p>
        </p:txBody>
      </p:sp>
      <p:sp>
        <p:nvSpPr>
          <p:cNvPr id="65" name="TextBox 64"/>
          <p:cNvSpPr txBox="1"/>
          <p:nvPr/>
        </p:nvSpPr>
        <p:spPr>
          <a:xfrm>
            <a:off x="7790141" y="3600196"/>
            <a:ext cx="853119" cy="584775"/>
          </a:xfrm>
          <a:prstGeom prst="rect">
            <a:avLst/>
          </a:prstGeom>
          <a:noFill/>
        </p:spPr>
        <p:txBody>
          <a:bodyPr wrap="none" rtlCol="0">
            <a:spAutoFit/>
          </a:bodyPr>
          <a:lstStyle/>
          <a:p>
            <a:pPr algn="ctr"/>
            <a:r>
              <a:rPr lang="en-US" altLang="zh-TW" sz="1600" dirty="0">
                <a:solidFill>
                  <a:schemeClr val="bg1"/>
                </a:solidFill>
              </a:rPr>
              <a:t>Assign</a:t>
            </a:r>
          </a:p>
          <a:p>
            <a:pPr algn="ctr"/>
            <a:r>
              <a:rPr lang="en-US" altLang="zh-TW" sz="1600" dirty="0">
                <a:solidFill>
                  <a:schemeClr val="bg1"/>
                </a:solidFill>
              </a:rPr>
              <a:t>Actions</a:t>
            </a:r>
            <a:endParaRPr lang="zh-TW" altLang="en-US" sz="1600" dirty="0">
              <a:solidFill>
                <a:schemeClr val="bg1"/>
              </a:solidFill>
            </a:endParaRPr>
          </a:p>
        </p:txBody>
      </p:sp>
      <p:sp>
        <p:nvSpPr>
          <p:cNvPr id="66" name="Arrow: Right 65"/>
          <p:cNvSpPr/>
          <p:nvPr/>
        </p:nvSpPr>
        <p:spPr>
          <a:xfrm rot="20103920">
            <a:off x="6629698" y="4097340"/>
            <a:ext cx="854497" cy="256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501969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8CDAFC-E77E-44BB-815C-4E3B80965B0E}"/>
              </a:ext>
            </a:extLst>
          </p:cNvPr>
          <p:cNvPicPr>
            <a:picLocks noChangeAspect="1"/>
          </p:cNvPicPr>
          <p:nvPr/>
        </p:nvPicPr>
        <p:blipFill>
          <a:blip r:embed="rId3"/>
          <a:stretch>
            <a:fillRect/>
          </a:stretch>
        </p:blipFill>
        <p:spPr>
          <a:xfrm>
            <a:off x="422564" y="3001776"/>
            <a:ext cx="9552709" cy="3765359"/>
          </a:xfrm>
          <a:prstGeom prst="rect">
            <a:avLst/>
          </a:prstGeom>
          <a:ln>
            <a:solidFill>
              <a:schemeClr val="accent1"/>
            </a:solidFill>
          </a:ln>
        </p:spPr>
      </p:pic>
      <p:sp>
        <p:nvSpPr>
          <p:cNvPr id="2" name="Title 1"/>
          <p:cNvSpPr>
            <a:spLocks noGrp="1"/>
          </p:cNvSpPr>
          <p:nvPr>
            <p:ph type="title"/>
          </p:nvPr>
        </p:nvSpPr>
        <p:spPr/>
        <p:txBody>
          <a:bodyPr/>
          <a:lstStyle/>
          <a:p>
            <a:r>
              <a:rPr lang="en-US" altLang="zh-TW" dirty="0"/>
              <a:t>Create External Application – Command to IoT Device</a:t>
            </a:r>
            <a:endParaRPr lang="zh-TW" altLang="en-US" dirty="0"/>
          </a:p>
        </p:txBody>
      </p:sp>
      <p:sp>
        <p:nvSpPr>
          <p:cNvPr id="3" name="TextBox 2"/>
          <p:cNvSpPr txBox="1"/>
          <p:nvPr/>
        </p:nvSpPr>
        <p:spPr>
          <a:xfrm>
            <a:off x="520089" y="1024094"/>
            <a:ext cx="4048096" cy="461665"/>
          </a:xfrm>
          <a:prstGeom prst="rect">
            <a:avLst/>
          </a:prstGeom>
          <a:solidFill>
            <a:schemeClr val="bg1"/>
          </a:solidFill>
        </p:spPr>
        <p:txBody>
          <a:bodyPr wrap="none" rtlCol="0">
            <a:spAutoFit/>
          </a:bodyPr>
          <a:lstStyle/>
          <a:p>
            <a:r>
              <a:rPr lang="en-US" altLang="zh-TW" sz="2400" dirty="0">
                <a:solidFill>
                  <a:srgbClr val="FF0000"/>
                </a:solidFill>
              </a:rPr>
              <a:t>Setup / External Application </a:t>
            </a:r>
            <a:endParaRPr lang="zh-TW" altLang="en-US" sz="2400" dirty="0">
              <a:solidFill>
                <a:srgbClr val="FF0000"/>
              </a:solidFill>
            </a:endParaRPr>
          </a:p>
        </p:txBody>
      </p:sp>
      <p:pic>
        <p:nvPicPr>
          <p:cNvPr id="4" name="Picture 3"/>
          <p:cNvPicPr>
            <a:picLocks noChangeAspect="1"/>
          </p:cNvPicPr>
          <p:nvPr/>
        </p:nvPicPr>
        <p:blipFill>
          <a:blip r:embed="rId4"/>
          <a:stretch>
            <a:fillRect/>
          </a:stretch>
        </p:blipFill>
        <p:spPr>
          <a:xfrm>
            <a:off x="422564" y="1667164"/>
            <a:ext cx="9552709" cy="1273695"/>
          </a:xfrm>
          <a:prstGeom prst="rect">
            <a:avLst/>
          </a:prstGeom>
          <a:ln>
            <a:solidFill>
              <a:srgbClr val="0072C6"/>
            </a:solidFill>
          </a:ln>
        </p:spPr>
      </p:pic>
      <p:sp>
        <p:nvSpPr>
          <p:cNvPr id="6" name="Rectangle 5"/>
          <p:cNvSpPr/>
          <p:nvPr/>
        </p:nvSpPr>
        <p:spPr>
          <a:xfrm>
            <a:off x="4638938" y="4983660"/>
            <a:ext cx="895651" cy="362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3193774" y="5452094"/>
            <a:ext cx="2703443" cy="4271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7"/>
          <p:cNvSpPr/>
          <p:nvPr/>
        </p:nvSpPr>
        <p:spPr>
          <a:xfrm>
            <a:off x="7022198" y="3609109"/>
            <a:ext cx="2842238" cy="865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Group 9"/>
          <p:cNvGrpSpPr/>
          <p:nvPr/>
        </p:nvGrpSpPr>
        <p:grpSpPr>
          <a:xfrm>
            <a:off x="10727368" y="880326"/>
            <a:ext cx="1297151" cy="1097280"/>
            <a:chOff x="1964606" y="1769035"/>
            <a:chExt cx="1297151" cy="1097280"/>
          </a:xfrm>
        </p:grpSpPr>
        <p:sp>
          <p:nvSpPr>
            <p:cNvPr id="11" name="Oval 10"/>
            <p:cNvSpPr/>
            <p:nvPr/>
          </p:nvSpPr>
          <p:spPr>
            <a:xfrm>
              <a:off x="2055906" y="1769035"/>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2" name="TextBox 11"/>
            <p:cNvSpPr txBox="1"/>
            <p:nvPr/>
          </p:nvSpPr>
          <p:spPr>
            <a:xfrm>
              <a:off x="1964606" y="2133009"/>
              <a:ext cx="1297151" cy="584775"/>
            </a:xfrm>
            <a:prstGeom prst="rect">
              <a:avLst/>
            </a:prstGeom>
            <a:noFill/>
          </p:spPr>
          <p:txBody>
            <a:bodyPr wrap="none" rtlCol="0">
              <a:spAutoFit/>
            </a:bodyPr>
            <a:lstStyle/>
            <a:p>
              <a:pPr algn="ctr"/>
              <a:r>
                <a:rPr lang="en-US" altLang="zh-TW" sz="1600" dirty="0">
                  <a:solidFill>
                    <a:schemeClr val="bg1"/>
                  </a:solidFill>
                </a:rPr>
                <a:t>External</a:t>
              </a:r>
            </a:p>
            <a:p>
              <a:pPr algn="ctr"/>
              <a:r>
                <a:rPr lang="en-US" altLang="zh-TW" sz="1600" dirty="0">
                  <a:solidFill>
                    <a:schemeClr val="bg1"/>
                  </a:solidFill>
                </a:rPr>
                <a:t>Applications</a:t>
              </a:r>
              <a:endParaRPr lang="zh-TW" altLang="en-US" sz="1600" dirty="0">
                <a:solidFill>
                  <a:schemeClr val="bg1"/>
                </a:solidFill>
              </a:endParaRPr>
            </a:p>
          </p:txBody>
        </p:sp>
      </p:grpSp>
      <p:sp>
        <p:nvSpPr>
          <p:cNvPr id="13" name="TextBox 12"/>
          <p:cNvSpPr txBox="1"/>
          <p:nvPr/>
        </p:nvSpPr>
        <p:spPr>
          <a:xfrm>
            <a:off x="11155143" y="921134"/>
            <a:ext cx="421910" cy="338554"/>
          </a:xfrm>
          <a:prstGeom prst="rect">
            <a:avLst/>
          </a:prstGeom>
          <a:noFill/>
        </p:spPr>
        <p:txBody>
          <a:bodyPr wrap="none" rtlCol="0">
            <a:spAutoFit/>
          </a:bodyPr>
          <a:lstStyle/>
          <a:p>
            <a:r>
              <a:rPr lang="en-US" altLang="zh-TW" sz="1600" dirty="0">
                <a:solidFill>
                  <a:schemeClr val="bg1"/>
                </a:solidFill>
              </a:rPr>
              <a:t>C2</a:t>
            </a:r>
            <a:endParaRPr lang="zh-TW" altLang="en-US" sz="1600" dirty="0">
              <a:solidFill>
                <a:schemeClr val="bg1"/>
              </a:solidFill>
            </a:endParaRPr>
          </a:p>
        </p:txBody>
      </p:sp>
      <p:grpSp>
        <p:nvGrpSpPr>
          <p:cNvPr id="14" name="Group 13"/>
          <p:cNvGrpSpPr/>
          <p:nvPr/>
        </p:nvGrpSpPr>
        <p:grpSpPr>
          <a:xfrm>
            <a:off x="6904711" y="5073951"/>
            <a:ext cx="4592966" cy="1491003"/>
            <a:chOff x="644052" y="5201610"/>
            <a:chExt cx="4592966" cy="1491003"/>
          </a:xfrm>
        </p:grpSpPr>
        <p:sp>
          <p:nvSpPr>
            <p:cNvPr id="15" name="TextBox 14"/>
            <p:cNvSpPr txBox="1"/>
            <p:nvPr/>
          </p:nvSpPr>
          <p:spPr>
            <a:xfrm>
              <a:off x="644052" y="5649293"/>
              <a:ext cx="4592966" cy="1043320"/>
            </a:xfrm>
            <a:prstGeom prst="rect">
              <a:avLst/>
            </a:prstGeom>
            <a:solidFill>
              <a:schemeClr val="bg2">
                <a:lumMod val="75000"/>
              </a:schemeClr>
            </a:solid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Output Template allow you to define custom out-going message to IoT Device. It often to be a cloud to device command.</a:t>
              </a:r>
              <a:endParaRPr kumimoji="0" lang="zh-TW" altLang="en-US" b="1" i="0" u="none" strike="noStrike" kern="0" cap="none" spc="0" normalizeH="0" baseline="0" noProof="0" dirty="0">
                <a:ln>
                  <a:noFill/>
                </a:ln>
                <a:solidFill>
                  <a:schemeClr val="bg1"/>
                </a:solidFill>
                <a:effectLst/>
                <a:uLnTx/>
                <a:uFillTx/>
                <a:latin typeface="Segoe UI Light"/>
              </a:endParaRPr>
            </a:p>
          </p:txBody>
        </p:sp>
        <p:sp>
          <p:nvSpPr>
            <p:cNvPr id="16" name="Rectangle 15"/>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grpSp>
        <p:nvGrpSpPr>
          <p:cNvPr id="18" name="Group 17"/>
          <p:cNvGrpSpPr/>
          <p:nvPr/>
        </p:nvGrpSpPr>
        <p:grpSpPr>
          <a:xfrm>
            <a:off x="4142237" y="4604157"/>
            <a:ext cx="487902" cy="544722"/>
            <a:chOff x="5351690" y="932273"/>
            <a:chExt cx="487902" cy="544722"/>
          </a:xfrm>
        </p:grpSpPr>
        <p:sp>
          <p:nvSpPr>
            <p:cNvPr id="19" name="Oval 18"/>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1" name="Rectangle 20"/>
          <p:cNvSpPr/>
          <p:nvPr/>
        </p:nvSpPr>
        <p:spPr>
          <a:xfrm>
            <a:off x="8714429" y="2286062"/>
            <a:ext cx="1260844" cy="346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Group 21"/>
          <p:cNvGrpSpPr/>
          <p:nvPr/>
        </p:nvGrpSpPr>
        <p:grpSpPr>
          <a:xfrm>
            <a:off x="8258686" y="2187714"/>
            <a:ext cx="451033" cy="544722"/>
            <a:chOff x="5370125" y="932273"/>
            <a:chExt cx="451033" cy="544722"/>
          </a:xfrm>
        </p:grpSpPr>
        <p:sp>
          <p:nvSpPr>
            <p:cNvPr id="23" name="Oval 2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5" name="Group 24"/>
          <p:cNvGrpSpPr/>
          <p:nvPr/>
        </p:nvGrpSpPr>
        <p:grpSpPr>
          <a:xfrm>
            <a:off x="2631357" y="5107541"/>
            <a:ext cx="487902" cy="544722"/>
            <a:chOff x="5351690" y="932273"/>
            <a:chExt cx="487902" cy="544722"/>
          </a:xfrm>
        </p:grpSpPr>
        <p:sp>
          <p:nvSpPr>
            <p:cNvPr id="26" name="Oval 25"/>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8" name="Group 27"/>
          <p:cNvGrpSpPr/>
          <p:nvPr/>
        </p:nvGrpSpPr>
        <p:grpSpPr>
          <a:xfrm>
            <a:off x="6531892" y="3273446"/>
            <a:ext cx="492711" cy="544722"/>
            <a:chOff x="5349286" y="932273"/>
            <a:chExt cx="492711" cy="544722"/>
          </a:xfrm>
        </p:grpSpPr>
        <p:sp>
          <p:nvSpPr>
            <p:cNvPr id="29" name="Oval 28"/>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31" name="Rectangle 30"/>
          <p:cNvSpPr/>
          <p:nvPr/>
        </p:nvSpPr>
        <p:spPr>
          <a:xfrm>
            <a:off x="8870882" y="3058724"/>
            <a:ext cx="938136" cy="346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2" name="Group 31"/>
          <p:cNvGrpSpPr/>
          <p:nvPr/>
        </p:nvGrpSpPr>
        <p:grpSpPr>
          <a:xfrm>
            <a:off x="9811422" y="2967964"/>
            <a:ext cx="487902" cy="544722"/>
            <a:chOff x="5351690" y="932273"/>
            <a:chExt cx="487902" cy="544722"/>
          </a:xfrm>
        </p:grpSpPr>
        <p:sp>
          <p:nvSpPr>
            <p:cNvPr id="33" name="Oval 32"/>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5</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358807573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External Application – Output Template</a:t>
            </a:r>
            <a:endParaRPr lang="zh-TW" altLang="en-US" dirty="0"/>
          </a:p>
        </p:txBody>
      </p:sp>
      <p:grpSp>
        <p:nvGrpSpPr>
          <p:cNvPr id="10" name="Group 9"/>
          <p:cNvGrpSpPr/>
          <p:nvPr/>
        </p:nvGrpSpPr>
        <p:grpSpPr>
          <a:xfrm>
            <a:off x="10727368" y="880326"/>
            <a:ext cx="1297151" cy="1097280"/>
            <a:chOff x="1964606" y="1769035"/>
            <a:chExt cx="1297151" cy="1097280"/>
          </a:xfrm>
        </p:grpSpPr>
        <p:sp>
          <p:nvSpPr>
            <p:cNvPr id="11" name="Oval 10"/>
            <p:cNvSpPr/>
            <p:nvPr/>
          </p:nvSpPr>
          <p:spPr>
            <a:xfrm>
              <a:off x="2055906" y="1769035"/>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2" name="TextBox 11"/>
            <p:cNvSpPr txBox="1"/>
            <p:nvPr/>
          </p:nvSpPr>
          <p:spPr>
            <a:xfrm>
              <a:off x="1964606" y="2133009"/>
              <a:ext cx="1297151" cy="584775"/>
            </a:xfrm>
            <a:prstGeom prst="rect">
              <a:avLst/>
            </a:prstGeom>
            <a:noFill/>
          </p:spPr>
          <p:txBody>
            <a:bodyPr wrap="none" rtlCol="0">
              <a:spAutoFit/>
            </a:bodyPr>
            <a:lstStyle/>
            <a:p>
              <a:pPr algn="ctr"/>
              <a:r>
                <a:rPr lang="en-US" altLang="zh-TW" sz="1600" dirty="0">
                  <a:solidFill>
                    <a:schemeClr val="bg1"/>
                  </a:solidFill>
                </a:rPr>
                <a:t>External</a:t>
              </a:r>
            </a:p>
            <a:p>
              <a:pPr algn="ctr"/>
              <a:r>
                <a:rPr lang="en-US" altLang="zh-TW" sz="1600" dirty="0">
                  <a:solidFill>
                    <a:schemeClr val="bg1"/>
                  </a:solidFill>
                </a:rPr>
                <a:t>Applications</a:t>
              </a:r>
              <a:endParaRPr lang="zh-TW" altLang="en-US" sz="1600" dirty="0">
                <a:solidFill>
                  <a:schemeClr val="bg1"/>
                </a:solidFill>
              </a:endParaRPr>
            </a:p>
          </p:txBody>
        </p:sp>
      </p:grpSp>
      <p:sp>
        <p:nvSpPr>
          <p:cNvPr id="13" name="TextBox 12"/>
          <p:cNvSpPr txBox="1"/>
          <p:nvPr/>
        </p:nvSpPr>
        <p:spPr>
          <a:xfrm>
            <a:off x="11155143" y="921134"/>
            <a:ext cx="421910" cy="338554"/>
          </a:xfrm>
          <a:prstGeom prst="rect">
            <a:avLst/>
          </a:prstGeom>
          <a:noFill/>
        </p:spPr>
        <p:txBody>
          <a:bodyPr wrap="none" rtlCol="0">
            <a:spAutoFit/>
          </a:bodyPr>
          <a:lstStyle/>
          <a:p>
            <a:r>
              <a:rPr lang="en-US" altLang="zh-TW" sz="1600" dirty="0">
                <a:solidFill>
                  <a:schemeClr val="bg1"/>
                </a:solidFill>
              </a:rPr>
              <a:t>C2</a:t>
            </a:r>
            <a:endParaRPr lang="zh-TW" altLang="en-US" sz="1600" dirty="0">
              <a:solidFill>
                <a:schemeClr val="bg1"/>
              </a:solidFill>
            </a:endParaRPr>
          </a:p>
        </p:txBody>
      </p:sp>
      <p:pic>
        <p:nvPicPr>
          <p:cNvPr id="35" name="Picture 34"/>
          <p:cNvPicPr>
            <a:picLocks noChangeAspect="1"/>
          </p:cNvPicPr>
          <p:nvPr/>
        </p:nvPicPr>
        <p:blipFill>
          <a:blip r:embed="rId3"/>
          <a:stretch>
            <a:fillRect/>
          </a:stretch>
        </p:blipFill>
        <p:spPr>
          <a:xfrm>
            <a:off x="356438" y="1428966"/>
            <a:ext cx="5416291" cy="1458818"/>
          </a:xfrm>
          <a:prstGeom prst="rect">
            <a:avLst/>
          </a:prstGeom>
          <a:ln w="12700">
            <a:solidFill>
              <a:schemeClr val="tx1">
                <a:lumMod val="75000"/>
              </a:schemeClr>
            </a:solidFill>
          </a:ln>
        </p:spPr>
      </p:pic>
      <p:sp>
        <p:nvSpPr>
          <p:cNvPr id="36" name="TextBox 35"/>
          <p:cNvSpPr txBox="1"/>
          <p:nvPr/>
        </p:nvSpPr>
        <p:spPr>
          <a:xfrm>
            <a:off x="356438" y="3033848"/>
            <a:ext cx="5416291" cy="2649914"/>
          </a:xfrm>
          <a:prstGeom prst="rect">
            <a:avLst/>
          </a:prstGeom>
          <a:noFill/>
          <a:ln w="12700">
            <a:noFill/>
          </a:ln>
        </p:spPr>
        <p:txBody>
          <a:bodyPr wrap="square" lIns="182854" tIns="146283" rIns="182854" bIns="146283" rtlCol="0">
            <a:spAutoFit/>
          </a:bodyPr>
          <a:lstStyle/>
          <a:p>
            <a:pPr marL="342900" marR="0" indent="-342900" defTabSz="932563" eaLnBrk="1" fontAlgn="auto" latinLnBrk="0" hangingPunct="1">
              <a:lnSpc>
                <a:spcPct val="150000"/>
              </a:lnSpc>
              <a:spcBef>
                <a:spcPts val="0"/>
              </a:spcBef>
              <a:spcAft>
                <a:spcPts val="600"/>
              </a:spcAft>
              <a:buClrTx/>
              <a:buSzTx/>
              <a:buFontTx/>
              <a:buChar char="-"/>
              <a:tabLst/>
            </a:pPr>
            <a:r>
              <a:rPr kumimoji="0" lang="en-US" altLang="zh-TW" sz="2000" b="1" i="0" u="none" strike="noStrike" kern="0" cap="none" spc="0" normalizeH="0" noProof="0" dirty="0">
                <a:ln>
                  <a:noFill/>
                </a:ln>
                <a:solidFill>
                  <a:srgbClr val="FF0000"/>
                </a:solidFill>
                <a:effectLst/>
                <a:uLnTx/>
                <a:uFillTx/>
                <a:latin typeface="Segoe UI Light"/>
              </a:rPr>
              <a:t>Send out customized data to external applications.</a:t>
            </a:r>
          </a:p>
          <a:p>
            <a:pPr marL="342900" marR="0" indent="-342900" defTabSz="932563" eaLnBrk="1" fontAlgn="auto" latinLnBrk="0" hangingPunct="1">
              <a:lnSpc>
                <a:spcPct val="150000"/>
              </a:lnSpc>
              <a:spcBef>
                <a:spcPts val="0"/>
              </a:spcBef>
              <a:spcAft>
                <a:spcPts val="600"/>
              </a:spcAft>
              <a:buClrTx/>
              <a:buSzTx/>
              <a:buFontTx/>
              <a:buChar char="-"/>
              <a:tabLst/>
            </a:pPr>
            <a:r>
              <a:rPr lang="en-US" altLang="zh-TW" sz="2000" b="1" kern="0" baseline="0" dirty="0">
                <a:solidFill>
                  <a:srgbClr val="FF0000"/>
                </a:solidFill>
                <a:latin typeface="Segoe UI Light"/>
              </a:rPr>
              <a:t>Must</a:t>
            </a:r>
            <a:r>
              <a:rPr lang="en-US" altLang="zh-TW" sz="2000" b="1" kern="0" dirty="0">
                <a:solidFill>
                  <a:srgbClr val="FF0000"/>
                </a:solidFill>
                <a:latin typeface="Segoe UI Light"/>
              </a:rPr>
              <a:t> be {JSON} format</a:t>
            </a:r>
          </a:p>
          <a:p>
            <a:pPr marL="342900" marR="0" indent="-342900" defTabSz="932563" eaLnBrk="1" fontAlgn="auto" latinLnBrk="0" hangingPunct="1">
              <a:lnSpc>
                <a:spcPct val="150000"/>
              </a:lnSpc>
              <a:spcBef>
                <a:spcPts val="0"/>
              </a:spcBef>
              <a:spcAft>
                <a:spcPts val="600"/>
              </a:spcAft>
              <a:buClrTx/>
              <a:buSzTx/>
              <a:buFontTx/>
              <a:buChar char="-"/>
              <a:tabLst/>
            </a:pPr>
            <a:r>
              <a:rPr lang="en-US" altLang="zh-TW" sz="2000" b="1" kern="0" dirty="0">
                <a:solidFill>
                  <a:srgbClr val="FF0000"/>
                </a:solidFill>
                <a:latin typeface="Segoe UI Light"/>
              </a:rPr>
              <a:t>@.....@ will be replaced with schema value</a:t>
            </a:r>
          </a:p>
          <a:p>
            <a:pPr marL="342900" marR="0" indent="-342900" defTabSz="932563" eaLnBrk="1" fontAlgn="auto" latinLnBrk="0" hangingPunct="1">
              <a:lnSpc>
                <a:spcPct val="90000"/>
              </a:lnSpc>
              <a:spcBef>
                <a:spcPts val="0"/>
              </a:spcBef>
              <a:spcAft>
                <a:spcPts val="600"/>
              </a:spcAft>
              <a:buClrTx/>
              <a:buSzTx/>
              <a:buFontTx/>
              <a:buChar char="-"/>
              <a:tabLst/>
            </a:pPr>
            <a:endParaRPr kumimoji="0" lang="zh-TW" altLang="en-US" sz="2000" b="1" i="0" u="none" strike="noStrike" kern="0" cap="none" spc="0" normalizeH="0" baseline="0" noProof="0" dirty="0">
              <a:ln>
                <a:noFill/>
              </a:ln>
              <a:solidFill>
                <a:srgbClr val="FF0000"/>
              </a:solidFill>
              <a:effectLst/>
              <a:uLnTx/>
              <a:uFillTx/>
              <a:latin typeface="Segoe UI Light"/>
            </a:endParaRPr>
          </a:p>
        </p:txBody>
      </p:sp>
      <p:sp>
        <p:nvSpPr>
          <p:cNvPr id="37" name="Rectangle 36"/>
          <p:cNvSpPr/>
          <p:nvPr/>
        </p:nvSpPr>
        <p:spPr bwMode="auto">
          <a:xfrm>
            <a:off x="6594764" y="1190767"/>
            <a:ext cx="4080163" cy="264694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6594763" y="3981864"/>
            <a:ext cx="4080163" cy="123338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594762" y="5348282"/>
            <a:ext cx="4080163" cy="123338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4"/>
          <a:stretch>
            <a:fillRect/>
          </a:stretch>
        </p:blipFill>
        <p:spPr>
          <a:xfrm>
            <a:off x="8804129" y="1526078"/>
            <a:ext cx="1629601" cy="2055321"/>
          </a:xfrm>
          <a:prstGeom prst="rect">
            <a:avLst/>
          </a:prstGeom>
        </p:spPr>
      </p:pic>
      <p:sp>
        <p:nvSpPr>
          <p:cNvPr id="41" name="TextBox 40"/>
          <p:cNvSpPr txBox="1"/>
          <p:nvPr/>
        </p:nvSpPr>
        <p:spPr>
          <a:xfrm>
            <a:off x="6689142" y="2073628"/>
            <a:ext cx="2020609" cy="960220"/>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dirty="0">
                <a:latin typeface="Segoe UI Light"/>
              </a:rPr>
              <a:t>Equipment Message</a:t>
            </a:r>
            <a:endParaRPr kumimoji="0" lang="zh-TW" altLang="en-US" sz="2400" b="0" i="0" u="none" strike="noStrike" kern="0" cap="none" spc="0" normalizeH="0" baseline="0" noProof="0" dirty="0">
              <a:ln>
                <a:noFill/>
              </a:ln>
              <a:effectLst/>
              <a:uLnTx/>
              <a:uFillTx/>
              <a:latin typeface="Segoe UI Light"/>
            </a:endParaRPr>
          </a:p>
        </p:txBody>
      </p:sp>
      <p:pic>
        <p:nvPicPr>
          <p:cNvPr id="42" name="Picture 41"/>
          <p:cNvPicPr>
            <a:picLocks noChangeAspect="1"/>
          </p:cNvPicPr>
          <p:nvPr/>
        </p:nvPicPr>
        <p:blipFill>
          <a:blip r:embed="rId5"/>
          <a:stretch>
            <a:fillRect/>
          </a:stretch>
        </p:blipFill>
        <p:spPr>
          <a:xfrm>
            <a:off x="8250382" y="4173020"/>
            <a:ext cx="2285824" cy="937580"/>
          </a:xfrm>
          <a:prstGeom prst="rect">
            <a:avLst/>
          </a:prstGeom>
        </p:spPr>
      </p:pic>
      <p:sp>
        <p:nvSpPr>
          <p:cNvPr id="43" name="TextBox 42"/>
          <p:cNvSpPr txBox="1"/>
          <p:nvPr/>
        </p:nvSpPr>
        <p:spPr>
          <a:xfrm>
            <a:off x="6689142" y="4173020"/>
            <a:ext cx="2020609" cy="870965"/>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kern="0" dirty="0">
                <a:latin typeface="Segoe UI Light"/>
              </a:rPr>
              <a:t>Alarm Name</a:t>
            </a:r>
          </a:p>
          <a:p>
            <a:pPr marL="0" marR="0" indent="0"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a:ln>
                  <a:noFill/>
                </a:ln>
                <a:effectLst/>
                <a:uLnTx/>
                <a:uFillTx/>
                <a:latin typeface="Segoe UI Light"/>
              </a:rPr>
              <a:t>Alarm </a:t>
            </a:r>
            <a:r>
              <a:rPr kumimoji="0" lang="en-US" altLang="zh-TW" b="0" i="0" u="none" strike="noStrike" kern="0" cap="none" spc="0" normalizeH="0" baseline="0" noProof="0" dirty="0" err="1">
                <a:ln>
                  <a:noFill/>
                </a:ln>
                <a:effectLst/>
                <a:uLnTx/>
                <a:uFillTx/>
                <a:latin typeface="Segoe UI Light"/>
              </a:rPr>
              <a:t>Desc</a:t>
            </a:r>
            <a:endParaRPr kumimoji="0" lang="zh-TW" altLang="en-US" b="0" i="0" u="none" strike="noStrike" kern="0" cap="none" spc="0" normalizeH="0" baseline="0" noProof="0" dirty="0">
              <a:ln>
                <a:noFill/>
              </a:ln>
              <a:effectLst/>
              <a:uLnTx/>
              <a:uFillTx/>
              <a:latin typeface="Segoe UI Light"/>
            </a:endParaRPr>
          </a:p>
        </p:txBody>
      </p:sp>
      <p:sp>
        <p:nvSpPr>
          <p:cNvPr id="44" name="TextBox 43"/>
          <p:cNvSpPr txBox="1"/>
          <p:nvPr/>
        </p:nvSpPr>
        <p:spPr>
          <a:xfrm>
            <a:off x="6669652" y="5651064"/>
            <a:ext cx="1580730" cy="627822"/>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noProof="0" dirty="0">
                <a:latin typeface="Segoe UI Light"/>
              </a:rPr>
              <a:t>Any Text</a:t>
            </a:r>
            <a:endParaRPr kumimoji="0" lang="zh-TW" altLang="en-US" sz="2400" b="0" i="0" u="none" strike="noStrike" kern="0" cap="none" spc="0" normalizeH="0" baseline="0" noProof="0" dirty="0">
              <a:ln>
                <a:noFill/>
              </a:ln>
              <a:effectLst/>
              <a:uLnTx/>
              <a:uFillTx/>
              <a:latin typeface="Segoe UI Light"/>
            </a:endParaRPr>
          </a:p>
        </p:txBody>
      </p:sp>
      <p:sp>
        <p:nvSpPr>
          <p:cNvPr id="45" name="Rectangle 44"/>
          <p:cNvSpPr/>
          <p:nvPr/>
        </p:nvSpPr>
        <p:spPr bwMode="auto">
          <a:xfrm>
            <a:off x="8250382" y="5548674"/>
            <a:ext cx="2285824" cy="893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8250382" y="5750857"/>
            <a:ext cx="2285824" cy="544722"/>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kern="0" noProof="0" dirty="0">
                <a:latin typeface="Segoe UI Light"/>
              </a:rPr>
              <a:t>{“</a:t>
            </a:r>
            <a:r>
              <a:rPr lang="en-US" altLang="zh-TW" kern="0" noProof="0" dirty="0" err="1">
                <a:latin typeface="Segoe UI Light"/>
              </a:rPr>
              <a:t>Command”:”Stop</a:t>
            </a:r>
            <a:r>
              <a:rPr lang="en-US" altLang="zh-TW" kern="0" noProof="0" dirty="0">
                <a:latin typeface="Segoe UI Light"/>
              </a:rPr>
              <a:t>”}</a:t>
            </a:r>
            <a:endParaRPr kumimoji="0" lang="zh-TW" altLang="en-US" b="0" i="0" u="none" strike="noStrike" kern="0" cap="none" spc="0" normalizeH="0" baseline="0" noProof="0" dirty="0">
              <a:ln>
                <a:noFill/>
              </a:ln>
              <a:effectLst/>
              <a:uLnTx/>
              <a:uFillTx/>
              <a:latin typeface="Segoe UI Light"/>
            </a:endParaRPr>
          </a:p>
        </p:txBody>
      </p:sp>
      <p:sp>
        <p:nvSpPr>
          <p:cNvPr id="47" name="Left Brace 46"/>
          <p:cNvSpPr/>
          <p:nvPr/>
        </p:nvSpPr>
        <p:spPr>
          <a:xfrm>
            <a:off x="5920821" y="1627909"/>
            <a:ext cx="377759" cy="4667670"/>
          </a:xfrm>
          <a:prstGeom prst="leftBrace">
            <a:avLst>
              <a:gd name="adj1" fmla="val 41341"/>
              <a:gd name="adj2" fmla="val 166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33576690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Cloud 2 Device Command</a:t>
            </a:r>
            <a:endParaRPr lang="zh-TW" altLang="en-US" dirty="0"/>
          </a:p>
        </p:txBody>
      </p:sp>
      <p:pic>
        <p:nvPicPr>
          <p:cNvPr id="3" name="Picture 2"/>
          <p:cNvPicPr>
            <a:picLocks noChangeAspect="1"/>
          </p:cNvPicPr>
          <p:nvPr/>
        </p:nvPicPr>
        <p:blipFill>
          <a:blip r:embed="rId3"/>
          <a:stretch>
            <a:fillRect/>
          </a:stretch>
        </p:blipFill>
        <p:spPr>
          <a:xfrm>
            <a:off x="1825896" y="1391001"/>
            <a:ext cx="8974394" cy="4627604"/>
          </a:xfrm>
          <a:prstGeom prst="rect">
            <a:avLst/>
          </a:prstGeom>
        </p:spPr>
      </p:pic>
      <p:pic>
        <p:nvPicPr>
          <p:cNvPr id="4" name="Picture 3"/>
          <p:cNvPicPr>
            <a:picLocks noChangeAspect="1"/>
          </p:cNvPicPr>
          <p:nvPr/>
        </p:nvPicPr>
        <p:blipFill>
          <a:blip r:embed="rId4"/>
          <a:stretch>
            <a:fillRect/>
          </a:stretch>
        </p:blipFill>
        <p:spPr>
          <a:xfrm>
            <a:off x="1124628" y="2842782"/>
            <a:ext cx="2821662" cy="1406530"/>
          </a:xfrm>
          <a:prstGeom prst="rect">
            <a:avLst/>
          </a:prstGeom>
          <a:ln>
            <a:solidFill>
              <a:schemeClr val="tx1">
                <a:lumMod val="50000"/>
              </a:schemeClr>
            </a:solid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016" y="1190767"/>
            <a:ext cx="1173131" cy="1173131"/>
          </a:xfrm>
          <a:prstGeom prst="rect">
            <a:avLst/>
          </a:prstGeom>
        </p:spPr>
      </p:pic>
      <p:sp>
        <p:nvSpPr>
          <p:cNvPr id="13" name="Title 1"/>
          <p:cNvSpPr txBox="1">
            <a:spLocks/>
          </p:cNvSpPr>
          <p:nvPr/>
        </p:nvSpPr>
        <p:spPr>
          <a:xfrm>
            <a:off x="2060665" y="6018605"/>
            <a:ext cx="7970026" cy="727834"/>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921"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altLang="zh-TW" sz="3600" dirty="0">
                <a:solidFill>
                  <a:srgbClr val="FF0000"/>
                </a:solidFill>
              </a:rPr>
              <a:t>Cloud 2 Device Command</a:t>
            </a:r>
          </a:p>
        </p:txBody>
      </p:sp>
    </p:spTree>
    <p:extLst>
      <p:ext uri="{BB962C8B-B14F-4D97-AF65-F5344CB8AC3E}">
        <p14:creationId xmlns:p14="http://schemas.microsoft.com/office/powerpoint/2010/main" val="9042393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35" y="-69589"/>
            <a:ext cx="10515600" cy="1325563"/>
          </a:xfrm>
        </p:spPr>
        <p:txBody>
          <a:bodyPr/>
          <a:lstStyle/>
          <a:p>
            <a:r>
              <a:rPr lang="en-US" altLang="zh-TW" dirty="0"/>
              <a:t>Agenda</a:t>
            </a:r>
            <a:endParaRPr lang="zh-TW" altLang="en-US" dirty="0"/>
          </a:p>
        </p:txBody>
      </p:sp>
      <p:sp>
        <p:nvSpPr>
          <p:cNvPr id="3" name="TextBox 2"/>
          <p:cNvSpPr txBox="1"/>
          <p:nvPr/>
        </p:nvSpPr>
        <p:spPr>
          <a:xfrm>
            <a:off x="1243513" y="1017828"/>
            <a:ext cx="9899175" cy="614014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TW" sz="2400" dirty="0"/>
              <a:t>Industry 4.0 and Factory			09:30 ~ 09:45</a:t>
            </a:r>
          </a:p>
          <a:p>
            <a:pPr marL="457200" indent="-457200">
              <a:lnSpc>
                <a:spcPct val="150000"/>
              </a:lnSpc>
              <a:buFont typeface="Arial" panose="020B0604020202020204" pitchFamily="34" charset="0"/>
              <a:buChar char="•"/>
            </a:pPr>
            <a:r>
              <a:rPr lang="en-US" altLang="zh-TW" sz="2400" dirty="0">
                <a:solidFill>
                  <a:srgbClr val="FF0000"/>
                </a:solidFill>
              </a:rPr>
              <a:t>Core Concept					09:45 ~ 10:00</a:t>
            </a:r>
          </a:p>
          <a:p>
            <a:pPr marL="457200" indent="-457200">
              <a:lnSpc>
                <a:spcPct val="150000"/>
              </a:lnSpc>
              <a:buFont typeface="Arial" panose="020B0604020202020204" pitchFamily="34" charset="0"/>
              <a:buChar char="•"/>
            </a:pPr>
            <a:r>
              <a:rPr lang="en-US" altLang="zh-TW" sz="2400" dirty="0"/>
              <a:t>Connected Device Studio (A)			10:00 ~ 11:30</a:t>
            </a:r>
          </a:p>
          <a:p>
            <a:pPr lvl="2">
              <a:lnSpc>
                <a:spcPct val="150000"/>
              </a:lnSpc>
            </a:pPr>
            <a:r>
              <a:rPr lang="en-US" altLang="zh-TW" dirty="0"/>
              <a:t>Login and User Interface				(break 10 min)</a:t>
            </a:r>
          </a:p>
          <a:p>
            <a:pPr lvl="2">
              <a:lnSpc>
                <a:spcPct val="150000"/>
              </a:lnSpc>
            </a:pPr>
            <a:r>
              <a:rPr lang="en-US" altLang="zh-TW" dirty="0"/>
              <a:t>Basic Management			</a:t>
            </a:r>
          </a:p>
          <a:p>
            <a:pPr marL="457200" indent="-457200">
              <a:lnSpc>
                <a:spcPct val="150000"/>
              </a:lnSpc>
              <a:buFont typeface="Arial" panose="020B0604020202020204" pitchFamily="34" charset="0"/>
              <a:buChar char="•"/>
            </a:pPr>
            <a:r>
              <a:rPr lang="en-US" altLang="zh-TW" sz="2400" dirty="0"/>
              <a:t>Connected Device Studio (B)			11:30 ~ 12:20</a:t>
            </a:r>
          </a:p>
          <a:p>
            <a:pPr>
              <a:lnSpc>
                <a:spcPct val="150000"/>
              </a:lnSpc>
            </a:pPr>
            <a:r>
              <a:rPr lang="en-US" altLang="zh-TW" sz="2400" dirty="0"/>
              <a:t>	</a:t>
            </a:r>
            <a:r>
              <a:rPr lang="en-US" altLang="zh-TW" dirty="0"/>
              <a:t>Device SDK and HOL</a:t>
            </a:r>
            <a:endParaRPr lang="en-US" altLang="zh-TW" sz="2400" dirty="0"/>
          </a:p>
          <a:p>
            <a:pPr marL="457200" indent="-457200">
              <a:lnSpc>
                <a:spcPct val="150000"/>
              </a:lnSpc>
              <a:buFont typeface="Arial" panose="020B0604020202020204" pitchFamily="34" charset="0"/>
              <a:buChar char="•"/>
            </a:pPr>
            <a:r>
              <a:rPr lang="en-US" altLang="zh-TW" sz="2400" dirty="0"/>
              <a:t>Connected Device Studio (C)			13:30 ~ 16:30</a:t>
            </a:r>
          </a:p>
          <a:p>
            <a:pPr lvl="2">
              <a:lnSpc>
                <a:spcPct val="150000"/>
              </a:lnSpc>
            </a:pPr>
            <a:r>
              <a:rPr lang="en-US" altLang="zh-TW" dirty="0"/>
              <a:t>Dashboard and Widget		</a:t>
            </a:r>
          </a:p>
          <a:p>
            <a:pPr lvl="2">
              <a:lnSpc>
                <a:spcPct val="150000"/>
              </a:lnSpc>
            </a:pPr>
            <a:r>
              <a:rPr lang="en-US" altLang="zh-TW" dirty="0"/>
              <a:t>Alarm and Action					(break 20 min)</a:t>
            </a:r>
          </a:p>
          <a:p>
            <a:pPr lvl="2">
              <a:lnSpc>
                <a:spcPct val="150000"/>
              </a:lnSpc>
            </a:pPr>
            <a:r>
              <a:rPr lang="en-US" altLang="zh-TW" dirty="0"/>
              <a:t>Operation 	</a:t>
            </a:r>
          </a:p>
          <a:p>
            <a:pPr lvl="2">
              <a:lnSpc>
                <a:spcPct val="150000"/>
              </a:lnSpc>
            </a:pPr>
            <a:r>
              <a:rPr lang="en-US" altLang="zh-TW" sz="2800" dirty="0"/>
              <a:t>	</a:t>
            </a:r>
          </a:p>
        </p:txBody>
      </p:sp>
    </p:spTree>
    <p:extLst>
      <p:ext uri="{BB962C8B-B14F-4D97-AF65-F5344CB8AC3E}">
        <p14:creationId xmlns:p14="http://schemas.microsoft.com/office/powerpoint/2010/main" val="42584435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A30A41-E0FC-4787-8461-0FEBBFC6DC76}"/>
              </a:ext>
            </a:extLst>
          </p:cNvPr>
          <p:cNvPicPr>
            <a:picLocks noChangeAspect="1"/>
          </p:cNvPicPr>
          <p:nvPr/>
        </p:nvPicPr>
        <p:blipFill>
          <a:blip r:embed="rId3"/>
          <a:stretch>
            <a:fillRect/>
          </a:stretch>
        </p:blipFill>
        <p:spPr>
          <a:xfrm>
            <a:off x="422564" y="3015816"/>
            <a:ext cx="9552709" cy="3832284"/>
          </a:xfrm>
          <a:prstGeom prst="rect">
            <a:avLst/>
          </a:prstGeom>
          <a:ln>
            <a:solidFill>
              <a:schemeClr val="accent1"/>
            </a:solidFill>
          </a:ln>
        </p:spPr>
      </p:pic>
      <p:sp>
        <p:nvSpPr>
          <p:cNvPr id="2" name="Title 1"/>
          <p:cNvSpPr>
            <a:spLocks noGrp="1"/>
          </p:cNvSpPr>
          <p:nvPr>
            <p:ph type="title"/>
          </p:nvPr>
        </p:nvSpPr>
        <p:spPr/>
        <p:txBody>
          <a:bodyPr/>
          <a:lstStyle/>
          <a:p>
            <a:r>
              <a:rPr lang="en-US" altLang="zh-TW" dirty="0"/>
              <a:t>Create External Application – Restful API</a:t>
            </a:r>
            <a:endParaRPr lang="zh-TW" altLang="en-US" dirty="0"/>
          </a:p>
        </p:txBody>
      </p:sp>
      <p:pic>
        <p:nvPicPr>
          <p:cNvPr id="4" name="Picture 3"/>
          <p:cNvPicPr>
            <a:picLocks noChangeAspect="1"/>
          </p:cNvPicPr>
          <p:nvPr/>
        </p:nvPicPr>
        <p:blipFill>
          <a:blip r:embed="rId4"/>
          <a:stretch>
            <a:fillRect/>
          </a:stretch>
        </p:blipFill>
        <p:spPr>
          <a:xfrm>
            <a:off x="422564" y="1667164"/>
            <a:ext cx="9552709" cy="1273695"/>
          </a:xfrm>
          <a:prstGeom prst="rect">
            <a:avLst/>
          </a:prstGeom>
          <a:ln>
            <a:solidFill>
              <a:srgbClr val="0072C6"/>
            </a:solidFill>
          </a:ln>
        </p:spPr>
      </p:pic>
      <p:sp>
        <p:nvSpPr>
          <p:cNvPr id="5" name="TextBox 4"/>
          <p:cNvSpPr txBox="1"/>
          <p:nvPr/>
        </p:nvSpPr>
        <p:spPr>
          <a:xfrm>
            <a:off x="520089" y="1024094"/>
            <a:ext cx="4048096" cy="461665"/>
          </a:xfrm>
          <a:prstGeom prst="rect">
            <a:avLst/>
          </a:prstGeom>
          <a:solidFill>
            <a:schemeClr val="bg1"/>
          </a:solidFill>
        </p:spPr>
        <p:txBody>
          <a:bodyPr wrap="none" rtlCol="0">
            <a:spAutoFit/>
          </a:bodyPr>
          <a:lstStyle/>
          <a:p>
            <a:r>
              <a:rPr lang="en-US" altLang="zh-TW" sz="2400" dirty="0">
                <a:solidFill>
                  <a:srgbClr val="FF0000"/>
                </a:solidFill>
              </a:rPr>
              <a:t>Setup / External Application </a:t>
            </a:r>
            <a:endParaRPr lang="zh-TW" altLang="en-US" sz="2400" dirty="0">
              <a:solidFill>
                <a:srgbClr val="FF0000"/>
              </a:solidFill>
            </a:endParaRPr>
          </a:p>
        </p:txBody>
      </p:sp>
      <p:sp>
        <p:nvSpPr>
          <p:cNvPr id="6" name="Rectangle 5"/>
          <p:cNvSpPr/>
          <p:nvPr/>
        </p:nvSpPr>
        <p:spPr>
          <a:xfrm>
            <a:off x="3105325" y="5013356"/>
            <a:ext cx="804065" cy="320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3131126" y="5526250"/>
            <a:ext cx="3003053" cy="3272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7"/>
          <p:cNvSpPr/>
          <p:nvPr/>
        </p:nvSpPr>
        <p:spPr>
          <a:xfrm>
            <a:off x="3131126" y="6389749"/>
            <a:ext cx="2808678" cy="3272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p:cNvSpPr/>
          <p:nvPr/>
        </p:nvSpPr>
        <p:spPr>
          <a:xfrm>
            <a:off x="7003472" y="3729074"/>
            <a:ext cx="2819401" cy="895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7003472" y="4719968"/>
            <a:ext cx="1729711" cy="806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Group 11"/>
          <p:cNvGrpSpPr/>
          <p:nvPr/>
        </p:nvGrpSpPr>
        <p:grpSpPr>
          <a:xfrm>
            <a:off x="10727368" y="202279"/>
            <a:ext cx="1297151" cy="1097280"/>
            <a:chOff x="1964606" y="1769035"/>
            <a:chExt cx="1297151" cy="1097280"/>
          </a:xfrm>
        </p:grpSpPr>
        <p:sp>
          <p:nvSpPr>
            <p:cNvPr id="13" name="Oval 12"/>
            <p:cNvSpPr/>
            <p:nvPr/>
          </p:nvSpPr>
          <p:spPr>
            <a:xfrm>
              <a:off x="2055906" y="1769035"/>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4" name="TextBox 13"/>
            <p:cNvSpPr txBox="1"/>
            <p:nvPr/>
          </p:nvSpPr>
          <p:spPr>
            <a:xfrm>
              <a:off x="1964606" y="2133009"/>
              <a:ext cx="1297151" cy="584775"/>
            </a:xfrm>
            <a:prstGeom prst="rect">
              <a:avLst/>
            </a:prstGeom>
            <a:noFill/>
          </p:spPr>
          <p:txBody>
            <a:bodyPr wrap="none" rtlCol="0">
              <a:spAutoFit/>
            </a:bodyPr>
            <a:lstStyle/>
            <a:p>
              <a:pPr algn="ctr"/>
              <a:r>
                <a:rPr lang="en-US" altLang="zh-TW" sz="1600" dirty="0">
                  <a:solidFill>
                    <a:schemeClr val="bg1"/>
                  </a:solidFill>
                </a:rPr>
                <a:t>External</a:t>
              </a:r>
            </a:p>
            <a:p>
              <a:pPr algn="ctr"/>
              <a:r>
                <a:rPr lang="en-US" altLang="zh-TW" sz="1600" dirty="0">
                  <a:solidFill>
                    <a:schemeClr val="bg1"/>
                  </a:solidFill>
                </a:rPr>
                <a:t>Applications</a:t>
              </a:r>
              <a:endParaRPr lang="zh-TW" altLang="en-US" sz="1600" dirty="0">
                <a:solidFill>
                  <a:schemeClr val="bg1"/>
                </a:solidFill>
              </a:endParaRPr>
            </a:p>
          </p:txBody>
        </p:sp>
      </p:grpSp>
      <p:sp>
        <p:nvSpPr>
          <p:cNvPr id="15" name="TextBox 14"/>
          <p:cNvSpPr txBox="1"/>
          <p:nvPr/>
        </p:nvSpPr>
        <p:spPr>
          <a:xfrm>
            <a:off x="11155143" y="243087"/>
            <a:ext cx="421910" cy="338554"/>
          </a:xfrm>
          <a:prstGeom prst="rect">
            <a:avLst/>
          </a:prstGeom>
          <a:noFill/>
        </p:spPr>
        <p:txBody>
          <a:bodyPr wrap="none" rtlCol="0">
            <a:spAutoFit/>
          </a:bodyPr>
          <a:lstStyle/>
          <a:p>
            <a:r>
              <a:rPr lang="en-US" altLang="zh-TW" sz="1600" dirty="0">
                <a:solidFill>
                  <a:schemeClr val="bg1"/>
                </a:solidFill>
              </a:rPr>
              <a:t>C2</a:t>
            </a:r>
            <a:endParaRPr lang="zh-TW" altLang="en-US" sz="1600" dirty="0">
              <a:solidFill>
                <a:schemeClr val="bg1"/>
              </a:solidFill>
            </a:endParaRPr>
          </a:p>
        </p:txBody>
      </p:sp>
      <p:grpSp>
        <p:nvGrpSpPr>
          <p:cNvPr id="20" name="Group 19"/>
          <p:cNvGrpSpPr/>
          <p:nvPr/>
        </p:nvGrpSpPr>
        <p:grpSpPr>
          <a:xfrm>
            <a:off x="7281874" y="5108043"/>
            <a:ext cx="4592966" cy="1491003"/>
            <a:chOff x="644052" y="5201610"/>
            <a:chExt cx="4592966" cy="1491003"/>
          </a:xfrm>
        </p:grpSpPr>
        <p:sp>
          <p:nvSpPr>
            <p:cNvPr id="21" name="TextBox 20"/>
            <p:cNvSpPr txBox="1"/>
            <p:nvPr/>
          </p:nvSpPr>
          <p:spPr>
            <a:xfrm>
              <a:off x="644052" y="5649293"/>
              <a:ext cx="4592966" cy="1043320"/>
            </a:xfrm>
            <a:prstGeom prst="rect">
              <a:avLst/>
            </a:prstGeom>
            <a:solidFill>
              <a:schemeClr val="bg2">
                <a:lumMod val="75000"/>
              </a:schemeClr>
            </a:solid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Output Template allow you to define custom out-going message to other application.</a:t>
              </a:r>
              <a:endParaRPr kumimoji="0" lang="zh-TW" altLang="en-US" b="1" i="0" u="none" strike="noStrike" kern="0" cap="none" spc="0" normalizeH="0" baseline="0" noProof="0" dirty="0">
                <a:ln>
                  <a:noFill/>
                </a:ln>
                <a:solidFill>
                  <a:schemeClr val="bg1"/>
                </a:solidFill>
                <a:effectLst/>
                <a:uLnTx/>
                <a:uFillTx/>
                <a:latin typeface="Segoe UI Light"/>
              </a:endParaRPr>
            </a:p>
          </p:txBody>
        </p:sp>
        <p:sp>
          <p:nvSpPr>
            <p:cNvPr id="22" name="Rectangle 21"/>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grpSp>
        <p:nvGrpSpPr>
          <p:cNvPr id="19" name="Group 18"/>
          <p:cNvGrpSpPr/>
          <p:nvPr/>
        </p:nvGrpSpPr>
        <p:grpSpPr>
          <a:xfrm>
            <a:off x="8258686" y="2187714"/>
            <a:ext cx="451033" cy="544722"/>
            <a:chOff x="5370125" y="932273"/>
            <a:chExt cx="451033" cy="544722"/>
          </a:xfrm>
        </p:grpSpPr>
        <p:sp>
          <p:nvSpPr>
            <p:cNvPr id="24" name="Oval 23"/>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5370125"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6" name="Rectangle 25"/>
          <p:cNvSpPr/>
          <p:nvPr/>
        </p:nvSpPr>
        <p:spPr>
          <a:xfrm>
            <a:off x="8714429" y="2286062"/>
            <a:ext cx="1260844" cy="346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7" name="Group 26"/>
          <p:cNvGrpSpPr/>
          <p:nvPr/>
        </p:nvGrpSpPr>
        <p:grpSpPr>
          <a:xfrm>
            <a:off x="2549347" y="4624553"/>
            <a:ext cx="487902" cy="544722"/>
            <a:chOff x="5351690" y="932273"/>
            <a:chExt cx="487902" cy="544722"/>
          </a:xfrm>
        </p:grpSpPr>
        <p:sp>
          <p:nvSpPr>
            <p:cNvPr id="28" name="Oval 2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30" name="Group 29"/>
          <p:cNvGrpSpPr/>
          <p:nvPr/>
        </p:nvGrpSpPr>
        <p:grpSpPr>
          <a:xfrm>
            <a:off x="1936462" y="5369348"/>
            <a:ext cx="487902" cy="544722"/>
            <a:chOff x="5351690" y="932273"/>
            <a:chExt cx="487902" cy="544722"/>
          </a:xfrm>
        </p:grpSpPr>
        <p:sp>
          <p:nvSpPr>
            <p:cNvPr id="31" name="Oval 30"/>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33" name="Rectangle 32"/>
          <p:cNvSpPr/>
          <p:nvPr/>
        </p:nvSpPr>
        <p:spPr>
          <a:xfrm>
            <a:off x="3131126" y="5960871"/>
            <a:ext cx="2808678" cy="3272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4" name="Group 33"/>
          <p:cNvGrpSpPr/>
          <p:nvPr/>
        </p:nvGrpSpPr>
        <p:grpSpPr>
          <a:xfrm>
            <a:off x="1926771" y="5824022"/>
            <a:ext cx="492711" cy="544722"/>
            <a:chOff x="5349286" y="932273"/>
            <a:chExt cx="492711" cy="544722"/>
          </a:xfrm>
        </p:grpSpPr>
        <p:sp>
          <p:nvSpPr>
            <p:cNvPr id="35" name="Oval 34"/>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37" name="Group 36"/>
          <p:cNvGrpSpPr/>
          <p:nvPr/>
        </p:nvGrpSpPr>
        <p:grpSpPr>
          <a:xfrm>
            <a:off x="1922401" y="6244005"/>
            <a:ext cx="487902" cy="544722"/>
            <a:chOff x="5351690" y="932273"/>
            <a:chExt cx="487902" cy="544722"/>
          </a:xfrm>
        </p:grpSpPr>
        <p:sp>
          <p:nvSpPr>
            <p:cNvPr id="38" name="Oval 3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5</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40" name="Group 39"/>
          <p:cNvGrpSpPr/>
          <p:nvPr/>
        </p:nvGrpSpPr>
        <p:grpSpPr>
          <a:xfrm>
            <a:off x="6043975" y="3290277"/>
            <a:ext cx="487902" cy="544722"/>
            <a:chOff x="5351690" y="932273"/>
            <a:chExt cx="487902" cy="544722"/>
          </a:xfrm>
        </p:grpSpPr>
        <p:sp>
          <p:nvSpPr>
            <p:cNvPr id="41" name="Oval 40"/>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6</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43" name="Group 42"/>
          <p:cNvGrpSpPr/>
          <p:nvPr/>
        </p:nvGrpSpPr>
        <p:grpSpPr>
          <a:xfrm>
            <a:off x="5939804" y="4394599"/>
            <a:ext cx="484697" cy="544722"/>
            <a:chOff x="5353293" y="932273"/>
            <a:chExt cx="484697" cy="544722"/>
          </a:xfrm>
        </p:grpSpPr>
        <p:sp>
          <p:nvSpPr>
            <p:cNvPr id="44" name="Oval 43"/>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5353293" y="932273"/>
              <a:ext cx="484697"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7</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46" name="Rectangle 45"/>
          <p:cNvSpPr/>
          <p:nvPr/>
        </p:nvSpPr>
        <p:spPr>
          <a:xfrm>
            <a:off x="8870882" y="3058724"/>
            <a:ext cx="938136" cy="346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7" name="Group 46"/>
          <p:cNvGrpSpPr/>
          <p:nvPr/>
        </p:nvGrpSpPr>
        <p:grpSpPr>
          <a:xfrm>
            <a:off x="9811422" y="2967964"/>
            <a:ext cx="487902" cy="544722"/>
            <a:chOff x="5351690" y="932273"/>
            <a:chExt cx="487902" cy="544722"/>
          </a:xfrm>
        </p:grpSpPr>
        <p:sp>
          <p:nvSpPr>
            <p:cNvPr id="48" name="Oval 47"/>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8</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266519204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10" y="118826"/>
            <a:ext cx="11504430" cy="899665"/>
          </a:xfrm>
        </p:spPr>
        <p:txBody>
          <a:bodyPr/>
          <a:lstStyle/>
          <a:p>
            <a:r>
              <a:rPr lang="en-US" altLang="zh-TW" dirty="0"/>
              <a:t>Create External Application – Send Email</a:t>
            </a:r>
            <a:endParaRPr lang="zh-TW" altLang="en-US" dirty="0"/>
          </a:p>
        </p:txBody>
      </p:sp>
      <p:grpSp>
        <p:nvGrpSpPr>
          <p:cNvPr id="12" name="Group 11"/>
          <p:cNvGrpSpPr/>
          <p:nvPr/>
        </p:nvGrpSpPr>
        <p:grpSpPr>
          <a:xfrm>
            <a:off x="10727368" y="202279"/>
            <a:ext cx="1297151" cy="1097280"/>
            <a:chOff x="1964606" y="1769035"/>
            <a:chExt cx="1297151" cy="1097280"/>
          </a:xfrm>
        </p:grpSpPr>
        <p:sp>
          <p:nvSpPr>
            <p:cNvPr id="13" name="Oval 12"/>
            <p:cNvSpPr/>
            <p:nvPr/>
          </p:nvSpPr>
          <p:spPr>
            <a:xfrm>
              <a:off x="2055906" y="1769035"/>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4" name="TextBox 13"/>
            <p:cNvSpPr txBox="1"/>
            <p:nvPr/>
          </p:nvSpPr>
          <p:spPr>
            <a:xfrm>
              <a:off x="1964606" y="2133009"/>
              <a:ext cx="1297151" cy="584775"/>
            </a:xfrm>
            <a:prstGeom prst="rect">
              <a:avLst/>
            </a:prstGeom>
            <a:noFill/>
          </p:spPr>
          <p:txBody>
            <a:bodyPr wrap="none" rtlCol="0">
              <a:spAutoFit/>
            </a:bodyPr>
            <a:lstStyle/>
            <a:p>
              <a:pPr algn="ctr"/>
              <a:r>
                <a:rPr lang="en-US" altLang="zh-TW" sz="1600" dirty="0">
                  <a:solidFill>
                    <a:schemeClr val="bg1"/>
                  </a:solidFill>
                </a:rPr>
                <a:t>External</a:t>
              </a:r>
            </a:p>
            <a:p>
              <a:pPr algn="ctr"/>
              <a:r>
                <a:rPr lang="en-US" altLang="zh-TW" sz="1600" dirty="0">
                  <a:solidFill>
                    <a:schemeClr val="bg1"/>
                  </a:solidFill>
                </a:rPr>
                <a:t>Applications</a:t>
              </a:r>
              <a:endParaRPr lang="zh-TW" altLang="en-US" sz="1600" dirty="0">
                <a:solidFill>
                  <a:schemeClr val="bg1"/>
                </a:solidFill>
              </a:endParaRPr>
            </a:p>
          </p:txBody>
        </p:sp>
      </p:grpSp>
      <p:sp>
        <p:nvSpPr>
          <p:cNvPr id="15" name="TextBox 14"/>
          <p:cNvSpPr txBox="1"/>
          <p:nvPr/>
        </p:nvSpPr>
        <p:spPr>
          <a:xfrm>
            <a:off x="11155143" y="243087"/>
            <a:ext cx="421910" cy="338554"/>
          </a:xfrm>
          <a:prstGeom prst="rect">
            <a:avLst/>
          </a:prstGeom>
          <a:noFill/>
        </p:spPr>
        <p:txBody>
          <a:bodyPr wrap="none" rtlCol="0">
            <a:spAutoFit/>
          </a:bodyPr>
          <a:lstStyle/>
          <a:p>
            <a:r>
              <a:rPr lang="en-US" altLang="zh-TW" sz="1600" dirty="0">
                <a:solidFill>
                  <a:schemeClr val="bg1"/>
                </a:solidFill>
              </a:rPr>
              <a:t>C2</a:t>
            </a:r>
            <a:endParaRPr lang="zh-TW" altLang="en-US" sz="1600" dirty="0">
              <a:solidFill>
                <a:schemeClr val="bg1"/>
              </a:solidFill>
            </a:endParaRPr>
          </a:p>
        </p:txBody>
      </p:sp>
      <p:sp>
        <p:nvSpPr>
          <p:cNvPr id="11" name="TextBox 10">
            <a:extLst>
              <a:ext uri="{FF2B5EF4-FFF2-40B4-BE49-F238E27FC236}">
                <a16:creationId xmlns:a16="http://schemas.microsoft.com/office/drawing/2014/main" id="{802803ED-E28E-4B7B-8019-63D607DF647A}"/>
              </a:ext>
            </a:extLst>
          </p:cNvPr>
          <p:cNvSpPr txBox="1"/>
          <p:nvPr/>
        </p:nvSpPr>
        <p:spPr>
          <a:xfrm>
            <a:off x="1392395" y="961281"/>
            <a:ext cx="1045747"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a:ln>
                  <a:noFill/>
                </a:ln>
                <a:effectLst/>
                <a:uLnTx/>
                <a:uFillTx/>
                <a:latin typeface="Segoe UI Light"/>
              </a:rPr>
              <a:t>Target:</a:t>
            </a:r>
            <a:endParaRPr kumimoji="0" lang="zh-TW" altLang="en-US" b="0" i="0" u="none" strike="noStrike" kern="0" cap="none" spc="0" normalizeH="0" baseline="0" noProof="0" dirty="0">
              <a:ln>
                <a:noFill/>
              </a:ln>
              <a:effectLst/>
              <a:uLnTx/>
              <a:uFillTx/>
              <a:latin typeface="Segoe UI Light"/>
            </a:endParaRPr>
          </a:p>
        </p:txBody>
      </p:sp>
      <p:sp>
        <p:nvSpPr>
          <p:cNvPr id="16" name="Rectangle: Rounded Corners 15">
            <a:extLst>
              <a:ext uri="{FF2B5EF4-FFF2-40B4-BE49-F238E27FC236}">
                <a16:creationId xmlns:a16="http://schemas.microsoft.com/office/drawing/2014/main" id="{E9247428-2F46-4D2C-8B20-EF41E7A5B340}"/>
              </a:ext>
            </a:extLst>
          </p:cNvPr>
          <p:cNvSpPr/>
          <p:nvPr/>
        </p:nvSpPr>
        <p:spPr bwMode="auto">
          <a:xfrm>
            <a:off x="2438400" y="955007"/>
            <a:ext cx="7898295" cy="544722"/>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ltLang="zh-TW" sz="1600" dirty="0">
                <a:solidFill>
                  <a:schemeClr val="tx1"/>
                </a:solidFill>
                <a:ea typeface="Segoe UI" pitchFamily="34" charset="0"/>
                <a:cs typeface="Segoe UI" pitchFamily="34" charset="0"/>
              </a:rPr>
              <a:t>External</a:t>
            </a:r>
            <a:endParaRPr lang="zh-TW" altLang="en-US" sz="1600" dirty="0">
              <a:solidFill>
                <a:schemeClr val="tx1"/>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9773604D-3028-4395-B39A-FDBC4F95E233}"/>
              </a:ext>
            </a:extLst>
          </p:cNvPr>
          <p:cNvSpPr txBox="1"/>
          <p:nvPr/>
        </p:nvSpPr>
        <p:spPr>
          <a:xfrm>
            <a:off x="957179" y="1590261"/>
            <a:ext cx="1547487"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a:ln>
                  <a:noFill/>
                </a:ln>
                <a:effectLst/>
                <a:uLnTx/>
                <a:uFillTx/>
                <a:latin typeface="Segoe UI Light"/>
              </a:rPr>
              <a:t>Service URL:</a:t>
            </a:r>
            <a:endParaRPr kumimoji="0" lang="zh-TW" altLang="en-US" b="0" i="0" u="none" strike="noStrike" kern="0" cap="none" spc="0" normalizeH="0" baseline="0" noProof="0" dirty="0">
              <a:ln>
                <a:noFill/>
              </a:ln>
              <a:effectLst/>
              <a:uLnTx/>
              <a:uFillTx/>
              <a:latin typeface="Segoe UI Light"/>
            </a:endParaRPr>
          </a:p>
        </p:txBody>
      </p:sp>
      <p:sp>
        <p:nvSpPr>
          <p:cNvPr id="52" name="TextBox 51">
            <a:extLst>
              <a:ext uri="{FF2B5EF4-FFF2-40B4-BE49-F238E27FC236}">
                <a16:creationId xmlns:a16="http://schemas.microsoft.com/office/drawing/2014/main" id="{00968D68-749D-47D3-987C-E527A45375B8}"/>
              </a:ext>
            </a:extLst>
          </p:cNvPr>
          <p:cNvSpPr txBox="1"/>
          <p:nvPr/>
        </p:nvSpPr>
        <p:spPr>
          <a:xfrm>
            <a:off x="1256140" y="2221664"/>
            <a:ext cx="11820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a:ln>
                  <a:noFill/>
                </a:ln>
                <a:effectLst/>
                <a:uLnTx/>
                <a:uFillTx/>
                <a:latin typeface="Segoe UI Light"/>
              </a:rPr>
              <a:t>Method:</a:t>
            </a:r>
            <a:endParaRPr kumimoji="0" lang="zh-TW" altLang="en-US" b="0" i="0" u="none" strike="noStrike" kern="0" cap="none" spc="0" normalizeH="0" baseline="0" noProof="0" dirty="0">
              <a:ln>
                <a:noFill/>
              </a:ln>
              <a:effectLst/>
              <a:uLnTx/>
              <a:uFillTx/>
              <a:latin typeface="Segoe UI Light"/>
            </a:endParaRPr>
          </a:p>
        </p:txBody>
      </p:sp>
      <p:sp>
        <p:nvSpPr>
          <p:cNvPr id="54" name="TextBox 53">
            <a:extLst>
              <a:ext uri="{FF2B5EF4-FFF2-40B4-BE49-F238E27FC236}">
                <a16:creationId xmlns:a16="http://schemas.microsoft.com/office/drawing/2014/main" id="{B9FCCD48-E432-4EFA-829A-3356F6CA9531}"/>
              </a:ext>
            </a:extLst>
          </p:cNvPr>
          <p:cNvSpPr txBox="1"/>
          <p:nvPr/>
        </p:nvSpPr>
        <p:spPr>
          <a:xfrm>
            <a:off x="1023705" y="2735496"/>
            <a:ext cx="1414437"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err="1">
                <a:ln>
                  <a:noFill/>
                </a:ln>
                <a:effectLst/>
                <a:uLnTx/>
                <a:uFillTx/>
                <a:latin typeface="Segoe UI Light"/>
              </a:rPr>
              <a:t>Auth</a:t>
            </a:r>
            <a:r>
              <a:rPr kumimoji="0" lang="en-US" altLang="zh-TW" b="0" i="0" u="none" strike="noStrike" kern="0" cap="none" spc="0" normalizeH="0" baseline="0" noProof="0" dirty="0">
                <a:ln>
                  <a:noFill/>
                </a:ln>
                <a:effectLst/>
                <a:uLnTx/>
                <a:uFillTx/>
                <a:latin typeface="Segoe UI Light"/>
              </a:rPr>
              <a:t> Type:</a:t>
            </a:r>
            <a:endParaRPr kumimoji="0" lang="zh-TW" altLang="en-US" b="0" i="0" u="none" strike="noStrike" kern="0" cap="none" spc="0" normalizeH="0" baseline="0" noProof="0" dirty="0">
              <a:ln>
                <a:noFill/>
              </a:ln>
              <a:effectLst/>
              <a:uLnTx/>
              <a:uFillTx/>
              <a:latin typeface="Segoe UI Light"/>
            </a:endParaRPr>
          </a:p>
        </p:txBody>
      </p:sp>
      <p:sp>
        <p:nvSpPr>
          <p:cNvPr id="56" name="Rectangle: Rounded Corners 55">
            <a:extLst>
              <a:ext uri="{FF2B5EF4-FFF2-40B4-BE49-F238E27FC236}">
                <a16:creationId xmlns:a16="http://schemas.microsoft.com/office/drawing/2014/main" id="{65C62668-ED2C-441E-BBDD-E1504AE5E699}"/>
              </a:ext>
            </a:extLst>
          </p:cNvPr>
          <p:cNvSpPr/>
          <p:nvPr/>
        </p:nvSpPr>
        <p:spPr bwMode="auto">
          <a:xfrm>
            <a:off x="2438398" y="1588552"/>
            <a:ext cx="7898297" cy="544722"/>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altLang="zh-TW" dirty="0">
                <a:solidFill>
                  <a:schemeClr val="tx1"/>
                </a:solidFill>
                <a:ea typeface="Segoe UI" pitchFamily="34" charset="0"/>
                <a:cs typeface="Segoe UI" pitchFamily="34" charset="0"/>
              </a:rPr>
              <a:t>http://externalapplicationagent.azurewebsites.net/api/Email/PostEmail</a:t>
            </a:r>
            <a:endParaRPr lang="zh-TW" altLang="en-US" dirty="0">
              <a:solidFill>
                <a:schemeClr val="tx1"/>
              </a:soli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5416FAD-590D-4566-AD1C-2A9F9288413F}"/>
              </a:ext>
            </a:extLst>
          </p:cNvPr>
          <p:cNvSpPr/>
          <p:nvPr/>
        </p:nvSpPr>
        <p:spPr bwMode="auto">
          <a:xfrm>
            <a:off x="2438143" y="2214676"/>
            <a:ext cx="7898552" cy="50757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ltLang="zh-TW" sz="1600" dirty="0">
                <a:solidFill>
                  <a:schemeClr val="tx1"/>
                </a:solidFill>
                <a:ea typeface="Segoe UI" pitchFamily="34" charset="0"/>
                <a:cs typeface="Segoe UI" pitchFamily="34" charset="0"/>
              </a:rPr>
              <a:t>POST </a:t>
            </a:r>
            <a:r>
              <a:rPr lang="en-US" altLang="zh-TW" sz="1600" kern="0" dirty="0">
                <a:solidFill>
                  <a:schemeClr val="tx1"/>
                </a:solidFill>
                <a:latin typeface="Segoe UI Light"/>
              </a:rPr>
              <a:t>x-www-form-</a:t>
            </a:r>
            <a:r>
              <a:rPr lang="en-US" altLang="zh-TW" sz="1600" kern="0" dirty="0" err="1">
                <a:solidFill>
                  <a:schemeClr val="tx1"/>
                </a:solidFill>
                <a:latin typeface="Segoe UI Light"/>
              </a:rPr>
              <a:t>urlencoded</a:t>
            </a:r>
            <a:endParaRPr lang="zh-TW" altLang="en-US" sz="1600" kern="0" dirty="0">
              <a:solidFill>
                <a:schemeClr val="tx1"/>
              </a:solidFill>
              <a:latin typeface="Segoe UI Light"/>
            </a:endParaRPr>
          </a:p>
        </p:txBody>
      </p:sp>
      <p:sp>
        <p:nvSpPr>
          <p:cNvPr id="58" name="Rectangle: Rounded Corners 57">
            <a:extLst>
              <a:ext uri="{FF2B5EF4-FFF2-40B4-BE49-F238E27FC236}">
                <a16:creationId xmlns:a16="http://schemas.microsoft.com/office/drawing/2014/main" id="{DA900898-9CF6-4AD3-ACE1-20F6670A12DA}"/>
              </a:ext>
            </a:extLst>
          </p:cNvPr>
          <p:cNvSpPr/>
          <p:nvPr/>
        </p:nvSpPr>
        <p:spPr bwMode="auto">
          <a:xfrm>
            <a:off x="2438142" y="2781227"/>
            <a:ext cx="7898553" cy="470434"/>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ltLang="zh-TW" sz="1600" dirty="0">
                <a:solidFill>
                  <a:schemeClr val="tx1"/>
                </a:solidFill>
                <a:ea typeface="Segoe UI" pitchFamily="34" charset="0"/>
                <a:cs typeface="Segoe UI" pitchFamily="34" charset="0"/>
              </a:rPr>
              <a:t>Basic </a:t>
            </a:r>
            <a:r>
              <a:rPr lang="en-US" altLang="zh-TW" sz="1600" dirty="0" err="1">
                <a:solidFill>
                  <a:schemeClr val="tx1"/>
                </a:solidFill>
                <a:ea typeface="Segoe UI" pitchFamily="34" charset="0"/>
                <a:cs typeface="Segoe UI" pitchFamily="34" charset="0"/>
              </a:rPr>
              <a:t>Auth</a:t>
            </a:r>
            <a:endParaRPr lang="zh-TW" altLang="en-US" sz="1600" dirty="0">
              <a:solidFill>
                <a:schemeClr val="tx1"/>
              </a:solidFill>
              <a:ea typeface="Segoe UI" pitchFamily="34" charset="0"/>
              <a:cs typeface="Segoe UI" pitchFamily="34" charset="0"/>
            </a:endParaRPr>
          </a:p>
        </p:txBody>
      </p:sp>
      <p:sp>
        <p:nvSpPr>
          <p:cNvPr id="59" name="TextBox 58">
            <a:extLst>
              <a:ext uri="{FF2B5EF4-FFF2-40B4-BE49-F238E27FC236}">
                <a16:creationId xmlns:a16="http://schemas.microsoft.com/office/drawing/2014/main" id="{7FAF3CF0-7AC0-4529-86A9-687EE0D00D26}"/>
              </a:ext>
            </a:extLst>
          </p:cNvPr>
          <p:cNvSpPr txBox="1"/>
          <p:nvPr/>
        </p:nvSpPr>
        <p:spPr>
          <a:xfrm>
            <a:off x="1284994" y="3308774"/>
            <a:ext cx="1153148"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err="1">
                <a:ln>
                  <a:noFill/>
                </a:ln>
                <a:effectLst/>
                <a:uLnTx/>
                <a:uFillTx/>
                <a:latin typeface="Segoe UI Light"/>
              </a:rPr>
              <a:t>Auth</a:t>
            </a:r>
            <a:r>
              <a:rPr kumimoji="0" lang="en-US" altLang="zh-TW" b="0" i="0" u="none" strike="noStrike" kern="0" cap="none" spc="0" normalizeH="0" baseline="0" noProof="0" dirty="0">
                <a:ln>
                  <a:noFill/>
                </a:ln>
                <a:effectLst/>
                <a:uLnTx/>
                <a:uFillTx/>
                <a:latin typeface="Segoe UI Light"/>
              </a:rPr>
              <a:t> ID:</a:t>
            </a:r>
            <a:endParaRPr kumimoji="0" lang="zh-TW" altLang="en-US" b="0" i="0" u="none" strike="noStrike" kern="0" cap="none" spc="0" normalizeH="0" baseline="0" noProof="0" dirty="0">
              <a:ln>
                <a:noFill/>
              </a:ln>
              <a:effectLst/>
              <a:uLnTx/>
              <a:uFillTx/>
              <a:latin typeface="Segoe UI Light"/>
            </a:endParaRPr>
          </a:p>
        </p:txBody>
      </p:sp>
      <p:sp>
        <p:nvSpPr>
          <p:cNvPr id="60" name="Rectangle: Rounded Corners 59">
            <a:extLst>
              <a:ext uri="{FF2B5EF4-FFF2-40B4-BE49-F238E27FC236}">
                <a16:creationId xmlns:a16="http://schemas.microsoft.com/office/drawing/2014/main" id="{5E9CFA6E-C5B3-4818-9DE0-FE6455C20848}"/>
              </a:ext>
            </a:extLst>
          </p:cNvPr>
          <p:cNvSpPr/>
          <p:nvPr/>
        </p:nvSpPr>
        <p:spPr bwMode="auto">
          <a:xfrm>
            <a:off x="2438142" y="3345918"/>
            <a:ext cx="7898553" cy="470434"/>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ltLang="zh-TW" sz="1600" dirty="0" err="1">
                <a:solidFill>
                  <a:schemeClr val="tx1"/>
                </a:solidFill>
                <a:ea typeface="Segoe UI" pitchFamily="34" charset="0"/>
                <a:cs typeface="Segoe UI" pitchFamily="34" charset="0"/>
              </a:rPr>
              <a:t>kevin</a:t>
            </a:r>
            <a:endParaRPr lang="zh-TW" altLang="en-US" sz="1600" dirty="0">
              <a:solidFill>
                <a:schemeClr val="tx1"/>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A4964A45-8342-4A4F-84E6-2C895566E4A4}"/>
              </a:ext>
            </a:extLst>
          </p:cNvPr>
          <p:cNvSpPr txBox="1"/>
          <p:nvPr/>
        </p:nvSpPr>
        <p:spPr>
          <a:xfrm>
            <a:off x="1161562" y="3882705"/>
            <a:ext cx="1276580"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err="1">
                <a:ln>
                  <a:noFill/>
                </a:ln>
                <a:effectLst/>
                <a:uLnTx/>
                <a:uFillTx/>
                <a:latin typeface="Segoe UI Light"/>
              </a:rPr>
              <a:t>Auth</a:t>
            </a:r>
            <a:r>
              <a:rPr kumimoji="0" lang="en-US" altLang="zh-TW" b="0" i="0" u="none" strike="noStrike" kern="0" cap="none" spc="0" normalizeH="0" baseline="0" noProof="0" dirty="0">
                <a:ln>
                  <a:noFill/>
                </a:ln>
                <a:effectLst/>
                <a:uLnTx/>
                <a:uFillTx/>
                <a:latin typeface="Segoe UI Light"/>
              </a:rPr>
              <a:t> PW:</a:t>
            </a:r>
            <a:endParaRPr kumimoji="0" lang="zh-TW" altLang="en-US" b="0" i="0" u="none" strike="noStrike" kern="0" cap="none" spc="0" normalizeH="0" baseline="0" noProof="0" dirty="0">
              <a:ln>
                <a:noFill/>
              </a:ln>
              <a:effectLst/>
              <a:uLnTx/>
              <a:uFillTx/>
              <a:latin typeface="Segoe UI Light"/>
            </a:endParaRPr>
          </a:p>
        </p:txBody>
      </p:sp>
      <p:sp>
        <p:nvSpPr>
          <p:cNvPr id="62" name="Rectangle: Rounded Corners 61">
            <a:extLst>
              <a:ext uri="{FF2B5EF4-FFF2-40B4-BE49-F238E27FC236}">
                <a16:creationId xmlns:a16="http://schemas.microsoft.com/office/drawing/2014/main" id="{5A3AB6E0-4444-49FE-AA77-CF0D71E1B0F9}"/>
              </a:ext>
            </a:extLst>
          </p:cNvPr>
          <p:cNvSpPr/>
          <p:nvPr/>
        </p:nvSpPr>
        <p:spPr bwMode="auto">
          <a:xfrm>
            <a:off x="2438142" y="3919849"/>
            <a:ext cx="7898553" cy="470434"/>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ltLang="zh-TW" sz="1600" dirty="0">
                <a:solidFill>
                  <a:schemeClr val="tx1"/>
                </a:solidFill>
                <a:ea typeface="Segoe UI" pitchFamily="34" charset="0"/>
                <a:cs typeface="Segoe UI" pitchFamily="34" charset="0"/>
              </a:rPr>
              <a:t>12345</a:t>
            </a:r>
            <a:endParaRPr lang="zh-TW" altLang="en-US" sz="1600" dirty="0">
              <a:solidFill>
                <a:schemeClr val="tx1"/>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BDCDF494-F46A-4F89-A337-D1BA64E44C6E}"/>
              </a:ext>
            </a:extLst>
          </p:cNvPr>
          <p:cNvSpPr txBox="1"/>
          <p:nvPr/>
        </p:nvSpPr>
        <p:spPr>
          <a:xfrm>
            <a:off x="370410" y="4485192"/>
            <a:ext cx="2076478"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a:ln>
                  <a:noFill/>
                </a:ln>
                <a:effectLst/>
                <a:uLnTx/>
                <a:uFillTx/>
                <a:latin typeface="Segoe UI Light"/>
              </a:rPr>
              <a:t>Output Template:</a:t>
            </a:r>
            <a:endParaRPr kumimoji="0" lang="zh-TW" altLang="en-US" b="0" i="0" u="none" strike="noStrike" kern="0" cap="none" spc="0" normalizeH="0" baseline="0" noProof="0" dirty="0">
              <a:ln>
                <a:noFill/>
              </a:ln>
              <a:effectLst/>
              <a:uLnTx/>
              <a:uFillTx/>
              <a:latin typeface="Segoe UI Light"/>
            </a:endParaRPr>
          </a:p>
        </p:txBody>
      </p:sp>
      <p:sp>
        <p:nvSpPr>
          <p:cNvPr id="64" name="Rectangle: Rounded Corners 63">
            <a:extLst>
              <a:ext uri="{FF2B5EF4-FFF2-40B4-BE49-F238E27FC236}">
                <a16:creationId xmlns:a16="http://schemas.microsoft.com/office/drawing/2014/main" id="{538304B9-781B-4805-9106-D194D0731917}"/>
              </a:ext>
            </a:extLst>
          </p:cNvPr>
          <p:cNvSpPr/>
          <p:nvPr/>
        </p:nvSpPr>
        <p:spPr bwMode="auto">
          <a:xfrm>
            <a:off x="2438142" y="4507758"/>
            <a:ext cx="9250275" cy="2270729"/>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s-ES" altLang="zh-TW" sz="1600" dirty="0">
                <a:solidFill>
                  <a:schemeClr val="tx1"/>
                </a:solidFill>
                <a:ea typeface="Segoe UI" pitchFamily="34" charset="0"/>
                <a:cs typeface="Segoe UI" pitchFamily="34" charset="0"/>
              </a:rPr>
              <a:t>{</a:t>
            </a:r>
          </a:p>
          <a:p>
            <a:pPr defTabSz="932472" fontAlgn="base">
              <a:lnSpc>
                <a:spcPct val="90000"/>
              </a:lnSpc>
              <a:spcBef>
                <a:spcPct val="0"/>
              </a:spcBef>
              <a:spcAft>
                <a:spcPct val="0"/>
              </a:spcAft>
            </a:pP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senderEmail</a:t>
            </a:r>
            <a:r>
              <a:rPr lang="es-ES" altLang="zh-TW" sz="1600" dirty="0">
                <a:solidFill>
                  <a:schemeClr val="tx1"/>
                </a:solidFill>
                <a:ea typeface="Segoe UI" pitchFamily="34" charset="0"/>
                <a:cs typeface="Segoe UI" pitchFamily="34" charset="0"/>
              </a:rPr>
              <a:t>":“xxxxx@abc.com",</a:t>
            </a:r>
          </a:p>
          <a:p>
            <a:pPr defTabSz="932472" fontAlgn="base">
              <a:lnSpc>
                <a:spcPct val="90000"/>
              </a:lnSpc>
              <a:spcBef>
                <a:spcPct val="0"/>
              </a:spcBef>
              <a:spcAft>
                <a:spcPct val="0"/>
              </a:spcAft>
            </a:pP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senderName</a:t>
            </a:r>
            <a:r>
              <a:rPr lang="es-ES" altLang="zh-TW" sz="1600" dirty="0">
                <a:solidFill>
                  <a:schemeClr val="tx1"/>
                </a:solidFill>
                <a:ea typeface="Segoe UI" pitchFamily="34" charset="0"/>
                <a:cs typeface="Segoe UI" pitchFamily="34" charset="0"/>
              </a:rPr>
              <a:t>”:“</a:t>
            </a:r>
            <a:r>
              <a:rPr lang="en-US" altLang="zh-TW" sz="1600" dirty="0">
                <a:solidFill>
                  <a:schemeClr val="tx1"/>
                </a:solidFill>
                <a:ea typeface="Segoe UI" pitchFamily="34" charset="0"/>
                <a:cs typeface="Segoe UI" pitchFamily="34" charset="0"/>
              </a:rPr>
              <a:t>CDS</a:t>
            </a:r>
            <a:r>
              <a:rPr lang="zh-TW" altLang="en-US" sz="1600" dirty="0">
                <a:solidFill>
                  <a:schemeClr val="tx1"/>
                </a:solidFill>
                <a:ea typeface="Segoe UI" pitchFamily="34" charset="0"/>
                <a:cs typeface="Segoe UI" pitchFamily="34" charset="0"/>
              </a:rPr>
              <a:t> </a:t>
            </a:r>
            <a:r>
              <a:rPr lang="en-US" altLang="zh-TW" sz="1600" dirty="0">
                <a:solidFill>
                  <a:schemeClr val="tx1"/>
                </a:solidFill>
                <a:ea typeface="Segoe UI" pitchFamily="34" charset="0"/>
                <a:cs typeface="Segoe UI" pitchFamily="34" charset="0"/>
              </a:rPr>
              <a:t>Alarm</a:t>
            </a:r>
            <a:r>
              <a:rPr lang="es-ES" altLang="zh-TW" sz="1600" dirty="0">
                <a:solidFill>
                  <a:schemeClr val="tx1"/>
                </a:solidFill>
                <a:ea typeface="Segoe UI" pitchFamily="34" charset="0"/>
                <a:cs typeface="Segoe UI" pitchFamily="34" charset="0"/>
              </a:rPr>
              <a:t>",</a:t>
            </a:r>
          </a:p>
          <a:p>
            <a:pPr defTabSz="932472" fontAlgn="base">
              <a:lnSpc>
                <a:spcPct val="90000"/>
              </a:lnSpc>
              <a:spcBef>
                <a:spcPct val="0"/>
              </a:spcBef>
              <a:spcAft>
                <a:spcPct val="0"/>
              </a:spcAft>
            </a:pP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receverEmail</a:t>
            </a:r>
            <a:r>
              <a:rPr lang="es-ES" altLang="zh-TW" sz="1600" dirty="0">
                <a:solidFill>
                  <a:schemeClr val="tx1"/>
                </a:solidFill>
                <a:ea typeface="Segoe UI" pitchFamily="34" charset="0"/>
                <a:cs typeface="Segoe UI" pitchFamily="34" charset="0"/>
              </a:rPr>
              <a:t>":“administrators@myCompany.com",</a:t>
            </a:r>
          </a:p>
          <a:p>
            <a:pPr defTabSz="932472" fontAlgn="base">
              <a:lnSpc>
                <a:spcPct val="90000"/>
              </a:lnSpc>
              <a:spcBef>
                <a:spcPct val="0"/>
              </a:spcBef>
              <a:spcAft>
                <a:spcPct val="0"/>
              </a:spcAft>
            </a:pP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receverName</a:t>
            </a: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Admin</a:t>
            </a:r>
            <a:r>
              <a:rPr lang="es-ES" altLang="zh-TW" sz="1600" dirty="0">
                <a:solidFill>
                  <a:schemeClr val="tx1"/>
                </a:solidFill>
                <a:ea typeface="Segoe UI" pitchFamily="34" charset="0"/>
                <a:cs typeface="Segoe UI" pitchFamily="34" charset="0"/>
              </a:rPr>
              <a:t> Group“</a:t>
            </a:r>
          </a:p>
          <a:p>
            <a:pPr defTabSz="932472" fontAlgn="base">
              <a:lnSpc>
                <a:spcPct val="90000"/>
              </a:lnSpc>
              <a:spcBef>
                <a:spcPct val="0"/>
              </a:spcBef>
              <a:spcAft>
                <a:spcPct val="0"/>
              </a:spcAft>
            </a:pP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subject</a:t>
            </a: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AlarmRuleCatalogName</a:t>
            </a:r>
            <a:r>
              <a:rPr lang="es-ES" altLang="zh-TW" sz="1600" dirty="0">
                <a:solidFill>
                  <a:schemeClr val="tx1"/>
                </a:solidFill>
                <a:ea typeface="Segoe UI" pitchFamily="34" charset="0"/>
                <a:cs typeface="Segoe UI" pitchFamily="34" charset="0"/>
              </a:rPr>
              <a:t>@",</a:t>
            </a:r>
          </a:p>
          <a:p>
            <a:pPr defTabSz="932472" fontAlgn="base">
              <a:lnSpc>
                <a:spcPct val="90000"/>
              </a:lnSpc>
              <a:spcBef>
                <a:spcPct val="0"/>
              </a:spcBef>
              <a:spcAft>
                <a:spcPct val="0"/>
              </a:spcAft>
            </a:pP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plainTextContent</a:t>
            </a: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msgTimestamp</a:t>
            </a: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msgTimestamp</a:t>
            </a:r>
            <a:r>
              <a:rPr lang="es-ES" altLang="zh-TW" sz="1600" dirty="0">
                <a:solidFill>
                  <a:schemeClr val="tx1"/>
                </a:solidFill>
                <a:ea typeface="Segoe UI" pitchFamily="34" charset="0"/>
                <a:cs typeface="Segoe UI" pitchFamily="34" charset="0"/>
              </a:rPr>
              <a:t>@; </a:t>
            </a:r>
            <a:r>
              <a:rPr lang="es-ES" altLang="zh-TW" sz="1600" dirty="0" err="1">
                <a:solidFill>
                  <a:schemeClr val="tx1"/>
                </a:solidFill>
                <a:ea typeface="Segoe UI" pitchFamily="34" charset="0"/>
                <a:cs typeface="Segoe UI" pitchFamily="34" charset="0"/>
              </a:rPr>
              <a:t>equipmentId</a:t>
            </a:r>
            <a:r>
              <a:rPr lang="es-ES" altLang="zh-TW" sz="1600" dirty="0">
                <a:solidFill>
                  <a:schemeClr val="tx1"/>
                </a:solidFill>
                <a:ea typeface="Segoe UI" pitchFamily="34" charset="0"/>
                <a:cs typeface="Segoe UI" pitchFamily="34" charset="0"/>
              </a:rPr>
              <a:t>:@</a:t>
            </a:r>
            <a:r>
              <a:rPr lang="es-ES" altLang="zh-TW" sz="1600" dirty="0" err="1">
                <a:solidFill>
                  <a:schemeClr val="tx1"/>
                </a:solidFill>
                <a:ea typeface="Segoe UI" pitchFamily="34" charset="0"/>
                <a:cs typeface="Segoe UI" pitchFamily="34" charset="0"/>
              </a:rPr>
              <a:t>equipmentId</a:t>
            </a:r>
            <a:r>
              <a:rPr lang="es-ES" altLang="zh-TW" sz="1600" dirty="0">
                <a:solidFill>
                  <a:schemeClr val="tx1"/>
                </a:solidFill>
                <a:ea typeface="Segoe UI" pitchFamily="34" charset="0"/>
                <a:cs typeface="Segoe UI" pitchFamily="34" charset="0"/>
              </a:rPr>
              <a:t>@“</a:t>
            </a:r>
          </a:p>
          <a:p>
            <a:pPr defTabSz="932472" fontAlgn="base">
              <a:lnSpc>
                <a:spcPct val="90000"/>
              </a:lnSpc>
              <a:spcBef>
                <a:spcPct val="0"/>
              </a:spcBef>
              <a:spcAft>
                <a:spcPct val="0"/>
              </a:spcAft>
            </a:pPr>
            <a:r>
              <a:rPr lang="es-ES" altLang="zh-TW" sz="1600" dirty="0">
                <a:solidFill>
                  <a:schemeClr val="tx1"/>
                </a:solidFill>
                <a:ea typeface="Segoe UI" pitchFamily="34" charset="0"/>
                <a:cs typeface="Segoe UI" pitchFamily="34" charset="0"/>
              </a:rPr>
              <a:t>}</a:t>
            </a:r>
            <a:endParaRPr lang="zh-TW" altLang="en-US" sz="16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730085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External Application – POST Method</a:t>
            </a:r>
            <a:endParaRPr lang="zh-TW" altLang="en-US" dirty="0"/>
          </a:p>
        </p:txBody>
      </p:sp>
      <p:grpSp>
        <p:nvGrpSpPr>
          <p:cNvPr id="10" name="Group 9"/>
          <p:cNvGrpSpPr/>
          <p:nvPr/>
        </p:nvGrpSpPr>
        <p:grpSpPr>
          <a:xfrm>
            <a:off x="10727368" y="880326"/>
            <a:ext cx="1297151" cy="1097280"/>
            <a:chOff x="1964606" y="1769035"/>
            <a:chExt cx="1297151" cy="1097280"/>
          </a:xfrm>
        </p:grpSpPr>
        <p:sp>
          <p:nvSpPr>
            <p:cNvPr id="11" name="Oval 10"/>
            <p:cNvSpPr/>
            <p:nvPr/>
          </p:nvSpPr>
          <p:spPr>
            <a:xfrm>
              <a:off x="2055906" y="1769035"/>
              <a:ext cx="1097280" cy="1097280"/>
            </a:xfrm>
            <a:prstGeom prst="ellipse">
              <a:avLst/>
            </a:prstGeom>
            <a:solidFill>
              <a:schemeClr val="accent6">
                <a:lumMod val="40000"/>
                <a:lumOff val="60000"/>
              </a:schemeClr>
            </a:solid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12" name="TextBox 11"/>
            <p:cNvSpPr txBox="1"/>
            <p:nvPr/>
          </p:nvSpPr>
          <p:spPr>
            <a:xfrm>
              <a:off x="1964606" y="2133009"/>
              <a:ext cx="1297151" cy="584775"/>
            </a:xfrm>
            <a:prstGeom prst="rect">
              <a:avLst/>
            </a:prstGeom>
            <a:noFill/>
          </p:spPr>
          <p:txBody>
            <a:bodyPr wrap="none" rtlCol="0">
              <a:spAutoFit/>
            </a:bodyPr>
            <a:lstStyle/>
            <a:p>
              <a:pPr algn="ctr"/>
              <a:r>
                <a:rPr lang="en-US" altLang="zh-TW" sz="1600" dirty="0">
                  <a:solidFill>
                    <a:schemeClr val="bg1"/>
                  </a:solidFill>
                </a:rPr>
                <a:t>External</a:t>
              </a:r>
            </a:p>
            <a:p>
              <a:pPr algn="ctr"/>
              <a:r>
                <a:rPr lang="en-US" altLang="zh-TW" sz="1600" dirty="0">
                  <a:solidFill>
                    <a:schemeClr val="bg1"/>
                  </a:solidFill>
                </a:rPr>
                <a:t>Applications</a:t>
              </a:r>
              <a:endParaRPr lang="zh-TW" altLang="en-US" sz="1600" dirty="0">
                <a:solidFill>
                  <a:schemeClr val="bg1"/>
                </a:solidFill>
              </a:endParaRPr>
            </a:p>
          </p:txBody>
        </p:sp>
      </p:grpSp>
      <p:sp>
        <p:nvSpPr>
          <p:cNvPr id="13" name="TextBox 12"/>
          <p:cNvSpPr txBox="1"/>
          <p:nvPr/>
        </p:nvSpPr>
        <p:spPr>
          <a:xfrm>
            <a:off x="11155143" y="921134"/>
            <a:ext cx="421910" cy="338554"/>
          </a:xfrm>
          <a:prstGeom prst="rect">
            <a:avLst/>
          </a:prstGeom>
          <a:noFill/>
        </p:spPr>
        <p:txBody>
          <a:bodyPr wrap="none" rtlCol="0">
            <a:spAutoFit/>
          </a:bodyPr>
          <a:lstStyle/>
          <a:p>
            <a:r>
              <a:rPr lang="en-US" altLang="zh-TW" sz="1600" dirty="0">
                <a:solidFill>
                  <a:schemeClr val="bg1"/>
                </a:solidFill>
              </a:rPr>
              <a:t>C2</a:t>
            </a:r>
            <a:endParaRPr lang="zh-TW" altLang="en-US" sz="1600" dirty="0">
              <a:solidFill>
                <a:schemeClr val="bg1"/>
              </a:solidFill>
            </a:endParaRPr>
          </a:p>
        </p:txBody>
      </p:sp>
      <p:sp>
        <p:nvSpPr>
          <p:cNvPr id="37" name="Rectangle 36"/>
          <p:cNvSpPr/>
          <p:nvPr/>
        </p:nvSpPr>
        <p:spPr bwMode="auto">
          <a:xfrm>
            <a:off x="429492" y="1190766"/>
            <a:ext cx="10245436" cy="162170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586214" y="1607670"/>
            <a:ext cx="2836621" cy="960220"/>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dirty="0">
                <a:latin typeface="Segoe UI Light"/>
              </a:rPr>
              <a:t>x-www-form-</a:t>
            </a:r>
            <a:r>
              <a:rPr lang="en-US" altLang="zh-TW" sz="2400" kern="0" dirty="0" err="1">
                <a:latin typeface="Segoe UI Light"/>
              </a:rPr>
              <a:t>urlencoded</a:t>
            </a:r>
            <a:endParaRPr kumimoji="0" lang="zh-TW" altLang="en-US" sz="2400" b="0" i="0" u="none" strike="noStrike" kern="0" cap="none" spc="0" normalizeH="0" baseline="0" noProof="0" dirty="0">
              <a:ln>
                <a:noFill/>
              </a:ln>
              <a:effectLst/>
              <a:uLnTx/>
              <a:uFillTx/>
              <a:latin typeface="Segoe UI Light"/>
            </a:endParaRPr>
          </a:p>
        </p:txBody>
      </p:sp>
      <p:sp>
        <p:nvSpPr>
          <p:cNvPr id="20" name="Rectangle 19"/>
          <p:cNvSpPr/>
          <p:nvPr/>
        </p:nvSpPr>
        <p:spPr bwMode="auto">
          <a:xfrm>
            <a:off x="3685309" y="1401125"/>
            <a:ext cx="6727145" cy="1231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429492" y="2984793"/>
            <a:ext cx="10245436" cy="162170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586214" y="3401697"/>
            <a:ext cx="2836621" cy="960220"/>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dirty="0">
                <a:latin typeface="Segoe UI Light"/>
              </a:rPr>
              <a:t>Multipart/form-data</a:t>
            </a:r>
            <a:endParaRPr kumimoji="0" lang="zh-TW" altLang="en-US" sz="2400" b="0" i="0" u="none" strike="noStrike" kern="0" cap="none" spc="0" normalizeH="0" baseline="0" noProof="0" dirty="0">
              <a:ln>
                <a:noFill/>
              </a:ln>
              <a:effectLst/>
              <a:uLnTx/>
              <a:uFillTx/>
              <a:latin typeface="Segoe UI Light"/>
            </a:endParaRPr>
          </a:p>
        </p:txBody>
      </p:sp>
      <p:sp>
        <p:nvSpPr>
          <p:cNvPr id="32" name="Rectangle 31"/>
          <p:cNvSpPr/>
          <p:nvPr/>
        </p:nvSpPr>
        <p:spPr bwMode="auto">
          <a:xfrm>
            <a:off x="3685309" y="3195152"/>
            <a:ext cx="6727145" cy="1231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429492" y="4778820"/>
            <a:ext cx="10245436" cy="162170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586214" y="5195724"/>
            <a:ext cx="2836621" cy="627822"/>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dirty="0">
                <a:latin typeface="Segoe UI Light"/>
              </a:rPr>
              <a:t>application/</a:t>
            </a:r>
            <a:r>
              <a:rPr lang="en-US" altLang="zh-TW" sz="2400" kern="0" dirty="0" err="1">
                <a:latin typeface="Segoe UI Light"/>
              </a:rPr>
              <a:t>json</a:t>
            </a:r>
            <a:endParaRPr kumimoji="0" lang="zh-TW" altLang="en-US" sz="2400" b="0" i="0" u="none" strike="noStrike" kern="0" cap="none" spc="0" normalizeH="0" baseline="0" noProof="0" dirty="0">
              <a:ln>
                <a:noFill/>
              </a:ln>
              <a:effectLst/>
              <a:uLnTx/>
              <a:uFillTx/>
              <a:latin typeface="Segoe UI Light"/>
            </a:endParaRPr>
          </a:p>
        </p:txBody>
      </p:sp>
      <p:sp>
        <p:nvSpPr>
          <p:cNvPr id="48" name="Rectangle 47"/>
          <p:cNvSpPr/>
          <p:nvPr/>
        </p:nvSpPr>
        <p:spPr bwMode="auto">
          <a:xfrm>
            <a:off x="3685309" y="4989179"/>
            <a:ext cx="6727145" cy="1231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3685308" y="1459141"/>
            <a:ext cx="5901751" cy="1197208"/>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kern="0" noProof="0" dirty="0">
                <a:latin typeface="Segoe UI Light"/>
              </a:rPr>
              <a:t>RFC 1738</a:t>
            </a:r>
          </a:p>
          <a:p>
            <a:pPr marL="0" marR="0" indent="0" defTabSz="932563" eaLnBrk="1" fontAlgn="auto" latinLnBrk="0" hangingPunct="1">
              <a:lnSpc>
                <a:spcPct val="90000"/>
              </a:lnSpc>
              <a:spcBef>
                <a:spcPts val="0"/>
              </a:spcBef>
              <a:spcAft>
                <a:spcPts val="600"/>
              </a:spcAft>
              <a:buClrTx/>
              <a:buSzTx/>
              <a:buFontTx/>
              <a:buNone/>
              <a:tabLst/>
            </a:pPr>
            <a:r>
              <a:rPr lang="en-US" altLang="zh-TW" kern="0" noProof="0" dirty="0">
                <a:latin typeface="Segoe UI Light"/>
              </a:rPr>
              <a:t>Content-Type: application/x-www-form-</a:t>
            </a:r>
            <a:r>
              <a:rPr lang="en-US" altLang="zh-TW" kern="0" noProof="0" dirty="0" err="1">
                <a:latin typeface="Segoe UI Light"/>
              </a:rPr>
              <a:t>urlencoded</a:t>
            </a:r>
            <a:endParaRPr lang="en-US" altLang="zh-TW" kern="0" noProof="0" dirty="0">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dirty="0">
                <a:ln>
                  <a:noFill/>
                </a:ln>
                <a:effectLst/>
                <a:uLnTx/>
                <a:uFillTx/>
                <a:latin typeface="Segoe UI Light"/>
              </a:rPr>
              <a:t>Ex: username=</a:t>
            </a:r>
            <a:r>
              <a:rPr kumimoji="0" lang="en-US" altLang="zh-TW" b="0" i="0" u="none" strike="noStrike" kern="0" cap="none" spc="0" normalizeH="0" baseline="0" dirty="0" err="1">
                <a:ln>
                  <a:noFill/>
                </a:ln>
                <a:effectLst/>
                <a:uLnTx/>
                <a:uFillTx/>
                <a:latin typeface="Segoe UI Light"/>
              </a:rPr>
              <a:t>MyName&amp;password</a:t>
            </a:r>
            <a:r>
              <a:rPr kumimoji="0" lang="en-US" altLang="zh-TW" b="0" i="0" u="none" strike="noStrike" kern="0" cap="none" spc="0" normalizeH="0" baseline="0" dirty="0">
                <a:ln>
                  <a:noFill/>
                </a:ln>
                <a:effectLst/>
                <a:uLnTx/>
                <a:uFillTx/>
                <a:latin typeface="Segoe UI Light"/>
              </a:rPr>
              <a:t>=</a:t>
            </a:r>
            <a:r>
              <a:rPr kumimoji="0" lang="en-US" altLang="zh-TW" b="0" i="0" u="none" strike="noStrike" kern="0" cap="none" spc="0" normalizeH="0" baseline="0" dirty="0" err="1">
                <a:ln>
                  <a:noFill/>
                </a:ln>
                <a:effectLst/>
                <a:uLnTx/>
                <a:uFillTx/>
                <a:latin typeface="Segoe UI Light"/>
              </a:rPr>
              <a:t>mypassword</a:t>
            </a:r>
            <a:endParaRPr kumimoji="0" lang="zh-TW" altLang="en-US" b="0" i="0" u="none" strike="noStrike" kern="0" cap="none" spc="0" normalizeH="0" baseline="0" noProof="0" dirty="0">
              <a:ln>
                <a:noFill/>
              </a:ln>
              <a:effectLst/>
              <a:uLnTx/>
              <a:uFillTx/>
              <a:latin typeface="Segoe UI Light"/>
            </a:endParaRPr>
          </a:p>
        </p:txBody>
      </p:sp>
      <p:sp>
        <p:nvSpPr>
          <p:cNvPr id="51" name="TextBox 50"/>
          <p:cNvSpPr txBox="1"/>
          <p:nvPr/>
        </p:nvSpPr>
        <p:spPr>
          <a:xfrm>
            <a:off x="3727776" y="3197042"/>
            <a:ext cx="5901751" cy="1197208"/>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kern="0" noProof="0" dirty="0">
                <a:latin typeface="Segoe UI Light"/>
              </a:rPr>
              <a:t>RFC 2045</a:t>
            </a:r>
          </a:p>
          <a:p>
            <a:pPr marL="0" marR="0" indent="0" defTabSz="932563" eaLnBrk="1" fontAlgn="auto" latinLnBrk="0" hangingPunct="1">
              <a:lnSpc>
                <a:spcPct val="90000"/>
              </a:lnSpc>
              <a:spcBef>
                <a:spcPts val="0"/>
              </a:spcBef>
              <a:spcAft>
                <a:spcPts val="600"/>
              </a:spcAft>
              <a:buClrTx/>
              <a:buSzTx/>
              <a:buFontTx/>
              <a:buNone/>
              <a:tabLst/>
            </a:pPr>
            <a:r>
              <a:rPr lang="en-US" altLang="zh-TW" kern="0" noProof="0" dirty="0">
                <a:latin typeface="Segoe UI Light"/>
              </a:rPr>
              <a:t>Content-Type: multipart/form-data</a:t>
            </a:r>
          </a:p>
          <a:p>
            <a:pPr marL="0" marR="0" indent="0"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a:ln>
                  <a:noFill/>
                </a:ln>
                <a:effectLst/>
                <a:uLnTx/>
                <a:uFillTx/>
                <a:latin typeface="Segoe UI Light"/>
              </a:rPr>
              <a:t>Send</a:t>
            </a:r>
            <a:r>
              <a:rPr kumimoji="0" lang="en-US" altLang="zh-TW" b="0" i="0" u="none" strike="noStrike" kern="0" cap="none" spc="0" normalizeH="0" noProof="0" dirty="0">
                <a:ln>
                  <a:noFill/>
                </a:ln>
                <a:effectLst/>
                <a:uLnTx/>
                <a:uFillTx/>
                <a:latin typeface="Segoe UI Light"/>
              </a:rPr>
              <a:t> out each elements by boundary</a:t>
            </a:r>
            <a:endParaRPr kumimoji="0" lang="zh-TW" altLang="en-US" b="0" i="0" u="none" strike="noStrike" kern="0" cap="none" spc="0" normalizeH="0" baseline="0" noProof="0" dirty="0">
              <a:ln>
                <a:noFill/>
              </a:ln>
              <a:effectLst/>
              <a:uLnTx/>
              <a:uFillTx/>
              <a:latin typeface="Segoe UI Light"/>
            </a:endParaRPr>
          </a:p>
        </p:txBody>
      </p:sp>
      <p:sp>
        <p:nvSpPr>
          <p:cNvPr id="52" name="TextBox 51"/>
          <p:cNvSpPr txBox="1"/>
          <p:nvPr/>
        </p:nvSpPr>
        <p:spPr>
          <a:xfrm>
            <a:off x="3727776" y="4989179"/>
            <a:ext cx="5901751" cy="1197208"/>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kern="0" noProof="0" dirty="0">
                <a:latin typeface="Segoe UI Light"/>
              </a:rPr>
              <a:t>RFC 4627</a:t>
            </a:r>
          </a:p>
          <a:p>
            <a:pPr marL="0" marR="0" indent="0" defTabSz="932563" eaLnBrk="1" fontAlgn="auto" latinLnBrk="0" hangingPunct="1">
              <a:lnSpc>
                <a:spcPct val="90000"/>
              </a:lnSpc>
              <a:spcBef>
                <a:spcPts val="0"/>
              </a:spcBef>
              <a:spcAft>
                <a:spcPts val="600"/>
              </a:spcAft>
              <a:buClrTx/>
              <a:buSzTx/>
              <a:buFontTx/>
              <a:buNone/>
              <a:tabLst/>
            </a:pPr>
            <a:r>
              <a:rPr lang="en-US" altLang="zh-TW" kern="0" noProof="0" dirty="0">
                <a:latin typeface="Segoe UI Light"/>
              </a:rPr>
              <a:t>Content-Type: application/</a:t>
            </a:r>
            <a:r>
              <a:rPr lang="en-US" altLang="zh-TW" kern="0" noProof="0" dirty="0" err="1">
                <a:latin typeface="Segoe UI Light"/>
              </a:rPr>
              <a:t>json</a:t>
            </a:r>
            <a:endParaRPr lang="en-US" altLang="zh-TW" kern="0" noProof="0" dirty="0">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a:ln>
                  <a:noFill/>
                </a:ln>
                <a:effectLst/>
                <a:uLnTx/>
                <a:uFillTx/>
                <a:latin typeface="Segoe UI Light"/>
              </a:rPr>
              <a:t>Ex: {“username”:”</a:t>
            </a:r>
            <a:r>
              <a:rPr kumimoji="0" lang="en-US" altLang="zh-TW" b="0" i="0" u="none" strike="noStrike" kern="0" cap="none" spc="0" normalizeH="0" baseline="0" noProof="0" dirty="0" err="1">
                <a:ln>
                  <a:noFill/>
                </a:ln>
                <a:effectLst/>
                <a:uLnTx/>
                <a:uFillTx/>
                <a:latin typeface="Segoe UI Light"/>
              </a:rPr>
              <a:t>MyName</a:t>
            </a:r>
            <a:r>
              <a:rPr kumimoji="0" lang="en-US" altLang="zh-TW" b="0" i="0" u="none" strike="noStrike" kern="0" cap="none" spc="0" normalizeH="0" baseline="0" noProof="0" dirty="0">
                <a:ln>
                  <a:noFill/>
                </a:ln>
                <a:effectLst/>
                <a:uLnTx/>
                <a:uFillTx/>
                <a:latin typeface="Segoe UI Light"/>
              </a:rPr>
              <a:t>”, “password”:”</a:t>
            </a:r>
            <a:r>
              <a:rPr kumimoji="0" lang="en-US" altLang="zh-TW" b="0" i="0" u="none" strike="noStrike" kern="0" cap="none" spc="0" normalizeH="0" baseline="0" noProof="0" dirty="0" err="1">
                <a:ln>
                  <a:noFill/>
                </a:ln>
                <a:effectLst/>
                <a:uLnTx/>
                <a:uFillTx/>
                <a:latin typeface="Segoe UI Light"/>
              </a:rPr>
              <a:t>mypassword</a:t>
            </a:r>
            <a:r>
              <a:rPr kumimoji="0" lang="en-US" altLang="zh-TW" b="0" i="0" u="none" strike="noStrike" kern="0" cap="none" spc="0" normalizeH="0" baseline="0" noProof="0" dirty="0">
                <a:ln>
                  <a:noFill/>
                </a:ln>
                <a:effectLst/>
                <a:uLnTx/>
                <a:uFillTx/>
                <a:latin typeface="Segoe UI Light"/>
              </a:rPr>
              <a:t>”}</a:t>
            </a:r>
            <a:endParaRPr kumimoji="0" lang="zh-TW" altLang="en-US" b="0" i="0" u="none" strike="noStrike" kern="0" cap="none" spc="0" normalizeH="0" baseline="0" noProof="0" dirty="0">
              <a:ln>
                <a:noFill/>
              </a:ln>
              <a:effectLst/>
              <a:uLnTx/>
              <a:uFillTx/>
              <a:latin typeface="Segoe UI Light"/>
            </a:endParaRPr>
          </a:p>
        </p:txBody>
      </p:sp>
    </p:spTree>
    <p:extLst>
      <p:ext uri="{BB962C8B-B14F-4D97-AF65-F5344CB8AC3E}">
        <p14:creationId xmlns:p14="http://schemas.microsoft.com/office/powerpoint/2010/main" val="319764207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Device Management</a:t>
            </a:r>
            <a:endParaRPr lang="zh-TW" altLang="en-US" dirty="0"/>
          </a:p>
        </p:txBody>
      </p:sp>
      <p:sp>
        <p:nvSpPr>
          <p:cNvPr id="18" name="Rectangle 17"/>
          <p:cNvSpPr/>
          <p:nvPr/>
        </p:nvSpPr>
        <p:spPr bwMode="auto">
          <a:xfrm>
            <a:off x="429492" y="1190766"/>
            <a:ext cx="10245436" cy="1621707"/>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586214" y="1607670"/>
            <a:ext cx="2836621" cy="960220"/>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dirty="0">
                <a:latin typeface="Segoe UI Light"/>
              </a:rPr>
              <a:t>Device Management</a:t>
            </a:r>
            <a:endParaRPr kumimoji="0" lang="zh-TW" altLang="en-US" sz="2400" b="0" i="0" u="none" strike="noStrike" kern="0" cap="none" spc="0" normalizeH="0" baseline="0" noProof="0" dirty="0">
              <a:ln>
                <a:noFill/>
              </a:ln>
              <a:effectLst/>
              <a:uLnTx/>
              <a:uFillTx/>
              <a:latin typeface="Segoe UI Light"/>
            </a:endParaRPr>
          </a:p>
        </p:txBody>
      </p:sp>
      <p:sp>
        <p:nvSpPr>
          <p:cNvPr id="20" name="Rectangle 19"/>
          <p:cNvSpPr/>
          <p:nvPr/>
        </p:nvSpPr>
        <p:spPr bwMode="auto">
          <a:xfrm>
            <a:off x="3685309" y="1401125"/>
            <a:ext cx="6727145" cy="12312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3685308" y="1459141"/>
            <a:ext cx="5901751" cy="1197208"/>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kern="0" noProof="0" dirty="0">
                <a:latin typeface="Segoe UI Light"/>
              </a:rPr>
              <a:t>Create your-own device configuration schema</a:t>
            </a:r>
          </a:p>
          <a:p>
            <a:pPr marL="0" marR="0" indent="0"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dirty="0">
                <a:ln>
                  <a:noFill/>
                </a:ln>
                <a:effectLst/>
                <a:uLnTx/>
                <a:uFillTx/>
                <a:latin typeface="Segoe UI Light"/>
              </a:rPr>
              <a:t>Push</a:t>
            </a:r>
            <a:r>
              <a:rPr kumimoji="0" lang="en-US" altLang="zh-TW" b="0" i="0" u="none" strike="noStrike" kern="0" cap="none" spc="0" normalizeH="0" dirty="0">
                <a:ln>
                  <a:noFill/>
                </a:ln>
                <a:effectLst/>
                <a:uLnTx/>
                <a:uFillTx/>
                <a:latin typeface="Segoe UI Light"/>
              </a:rPr>
              <a:t> new configuration value to devices</a:t>
            </a:r>
          </a:p>
          <a:p>
            <a:pPr marL="0" marR="0" indent="0" defTabSz="932563" eaLnBrk="1" fontAlgn="auto" latinLnBrk="0" hangingPunct="1">
              <a:lnSpc>
                <a:spcPct val="90000"/>
              </a:lnSpc>
              <a:spcBef>
                <a:spcPts val="0"/>
              </a:spcBef>
              <a:spcAft>
                <a:spcPts val="600"/>
              </a:spcAft>
              <a:buClrTx/>
              <a:buSzTx/>
              <a:buFontTx/>
              <a:buNone/>
              <a:tabLst/>
            </a:pPr>
            <a:r>
              <a:rPr lang="en-US" altLang="zh-TW" kern="0" baseline="0" noProof="0" dirty="0">
                <a:latin typeface="Segoe UI Light"/>
              </a:rPr>
              <a:t>Report</a:t>
            </a:r>
            <a:r>
              <a:rPr lang="en-US" altLang="zh-TW" kern="0" noProof="0" dirty="0">
                <a:latin typeface="Segoe UI Light"/>
              </a:rPr>
              <a:t> and present device applied configuration</a:t>
            </a:r>
            <a:endParaRPr kumimoji="0" lang="zh-TW" altLang="en-US" b="0" i="0" u="none" strike="noStrike" kern="0" cap="none" spc="0" normalizeH="0" baseline="0" noProof="0" dirty="0">
              <a:ln>
                <a:noFill/>
              </a:ln>
              <a:effectLst/>
              <a:uLnTx/>
              <a:uFillTx/>
              <a:latin typeface="Segoe UI Light"/>
            </a:endParaRPr>
          </a:p>
        </p:txBody>
      </p:sp>
      <p:sp>
        <p:nvSpPr>
          <p:cNvPr id="11" name="Oval 10"/>
          <p:cNvSpPr/>
          <p:nvPr/>
        </p:nvSpPr>
        <p:spPr bwMode="auto">
          <a:xfrm>
            <a:off x="8056597" y="3684193"/>
            <a:ext cx="2286000" cy="22860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p:cNvSpPr txBox="1"/>
          <p:nvPr/>
        </p:nvSpPr>
        <p:spPr>
          <a:xfrm>
            <a:off x="8219582" y="4187039"/>
            <a:ext cx="1960557" cy="1280308"/>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altLang="zh-TW" sz="2000" b="1" i="0" u="none" strike="noStrike" kern="0" cap="none" spc="0" normalizeH="0" baseline="0" noProof="0" dirty="0">
                <a:ln>
                  <a:noFill/>
                </a:ln>
                <a:solidFill>
                  <a:srgbClr val="FFFFFF"/>
                </a:solidFill>
                <a:effectLst/>
                <a:uLnTx/>
                <a:uFillTx/>
                <a:latin typeface="Segoe UI Light"/>
                <a:ea typeface="+mn-ea"/>
                <a:cs typeface="+mn-cs"/>
              </a:rPr>
              <a:t>Connected</a:t>
            </a:r>
            <a:r>
              <a:rPr kumimoji="0" lang="en-US" altLang="zh-TW" sz="2000" b="1" i="0" u="none" strike="noStrike" kern="0" cap="none" spc="0" normalizeH="0" noProof="0" dirty="0">
                <a:ln>
                  <a:noFill/>
                </a:ln>
                <a:solidFill>
                  <a:srgbClr val="FFFFFF"/>
                </a:solidFill>
                <a:effectLst/>
                <a:uLnTx/>
                <a:uFillTx/>
                <a:latin typeface="Segoe UI Light"/>
                <a:ea typeface="+mn-ea"/>
                <a:cs typeface="+mn-cs"/>
              </a:rPr>
              <a:t> </a:t>
            </a:r>
          </a:p>
          <a:p>
            <a:pPr marL="0" marR="0" lvl="0" indent="0" algn="ctr" defTabSz="932563" rtl="0" eaLnBrk="1" fontAlgn="auto" latinLnBrk="0" hangingPunct="1">
              <a:lnSpc>
                <a:spcPct val="90000"/>
              </a:lnSpc>
              <a:spcBef>
                <a:spcPts val="0"/>
              </a:spcBef>
              <a:spcAft>
                <a:spcPts val="600"/>
              </a:spcAft>
              <a:buClrTx/>
              <a:buSzTx/>
              <a:buFontTx/>
              <a:buNone/>
              <a:tabLst/>
              <a:defRPr/>
            </a:pPr>
            <a:r>
              <a:rPr lang="en-US" altLang="zh-TW" sz="2000" b="1" kern="0" baseline="0" dirty="0">
                <a:solidFill>
                  <a:srgbClr val="FFFFFF"/>
                </a:solidFill>
                <a:latin typeface="Segoe UI Light"/>
              </a:rPr>
              <a:t>Device</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altLang="zh-TW" sz="2000" b="1" i="0" u="none" strike="noStrike" kern="0" cap="none" spc="0" normalizeH="0" noProof="0" dirty="0">
                <a:ln>
                  <a:noFill/>
                </a:ln>
                <a:solidFill>
                  <a:srgbClr val="FFFFFF"/>
                </a:solidFill>
                <a:effectLst/>
                <a:uLnTx/>
                <a:uFillTx/>
                <a:latin typeface="Segoe UI Light"/>
                <a:ea typeface="+mn-ea"/>
                <a:cs typeface="+mn-cs"/>
              </a:rPr>
              <a:t>Studio</a:t>
            </a:r>
            <a:endParaRPr kumimoji="0" lang="zh-TW" altLang="en-US" sz="2000" b="1" i="0" u="none" strike="noStrike" kern="0" cap="none" spc="0" normalizeH="0" baseline="0" noProof="0" dirty="0">
              <a:ln>
                <a:noFill/>
              </a:ln>
              <a:solidFill>
                <a:srgbClr val="FFFFFF"/>
              </a:solidFill>
              <a:effectLst/>
              <a:uLnTx/>
              <a:uFillTx/>
              <a:latin typeface="Segoe UI Light"/>
              <a:ea typeface="+mn-ea"/>
              <a:cs typeface="+mn-cs"/>
            </a:endParaRPr>
          </a:p>
        </p:txBody>
      </p:sp>
      <p:sp>
        <p:nvSpPr>
          <p:cNvPr id="13" name="Oval 12"/>
          <p:cNvSpPr/>
          <p:nvPr/>
        </p:nvSpPr>
        <p:spPr bwMode="auto">
          <a:xfrm>
            <a:off x="7818266" y="3455593"/>
            <a:ext cx="2743200" cy="2743200"/>
          </a:xfrm>
          <a:prstGeom prst="ellipse">
            <a:avLst/>
          </a:prstGeom>
          <a:noFill/>
          <a:ln w="63500" cmpd="thickThin">
            <a:solidFill>
              <a:srgbClr val="92D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524" y="4187039"/>
            <a:ext cx="1933763" cy="1198934"/>
          </a:xfrm>
          <a:prstGeom prst="rect">
            <a:avLst/>
          </a:prstGeom>
        </p:spPr>
      </p:pic>
      <p:sp>
        <p:nvSpPr>
          <p:cNvPr id="15" name="文字方塊 30"/>
          <p:cNvSpPr txBox="1"/>
          <p:nvPr/>
        </p:nvSpPr>
        <p:spPr>
          <a:xfrm>
            <a:off x="2358045" y="5390094"/>
            <a:ext cx="116249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sysClr val="windowText" lastClr="000000"/>
                </a:solidFill>
                <a:effectLst/>
                <a:uLnTx/>
                <a:uFillTx/>
              </a:rPr>
              <a:t>Equipment</a:t>
            </a:r>
            <a:endParaRPr kumimoji="0" lang="zh-TW" altLang="en-US" sz="1600" b="0" i="0" u="none" strike="noStrike" kern="0" cap="none" spc="0" normalizeH="0" baseline="0" noProof="0" dirty="0">
              <a:ln>
                <a:noFill/>
              </a:ln>
              <a:solidFill>
                <a:sysClr val="windowText" lastClr="000000"/>
              </a:solidFill>
              <a:effectLst/>
              <a:uLnTx/>
              <a:uFillTx/>
            </a:endParaRPr>
          </a:p>
        </p:txBody>
      </p:sp>
      <p:sp>
        <p:nvSpPr>
          <p:cNvPr id="3" name="Arrow: Right 2"/>
          <p:cNvSpPr/>
          <p:nvPr/>
        </p:nvSpPr>
        <p:spPr bwMode="auto">
          <a:xfrm flipH="1">
            <a:off x="4206434" y="4187039"/>
            <a:ext cx="3310037" cy="41744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文字方塊 30"/>
          <p:cNvSpPr txBox="1"/>
          <p:nvPr/>
        </p:nvSpPr>
        <p:spPr>
          <a:xfrm>
            <a:off x="4206434" y="3837654"/>
            <a:ext cx="337624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sysClr val="windowText" lastClr="000000"/>
                </a:solidFill>
                <a:effectLst/>
                <a:uLnTx/>
                <a:uFillTx/>
              </a:rPr>
              <a:t>1. Change Message Upload Interval</a:t>
            </a:r>
            <a:endParaRPr kumimoji="0" lang="zh-TW" altLang="en-US" sz="1600" b="0" i="0" u="none" strike="noStrike" kern="0" cap="none" spc="0" normalizeH="0" baseline="0" noProof="0" dirty="0">
              <a:ln>
                <a:noFill/>
              </a:ln>
              <a:solidFill>
                <a:sysClr val="windowText" lastClr="000000"/>
              </a:solidFill>
              <a:effectLst/>
              <a:uLnTx/>
              <a:uFillTx/>
            </a:endParaRPr>
          </a:p>
        </p:txBody>
      </p:sp>
      <p:sp>
        <p:nvSpPr>
          <p:cNvPr id="25" name="Arrow: Right 24"/>
          <p:cNvSpPr/>
          <p:nvPr/>
        </p:nvSpPr>
        <p:spPr bwMode="auto">
          <a:xfrm flipH="1">
            <a:off x="4223152" y="5258625"/>
            <a:ext cx="3310037" cy="41744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文字方塊 30"/>
          <p:cNvSpPr txBox="1"/>
          <p:nvPr/>
        </p:nvSpPr>
        <p:spPr>
          <a:xfrm>
            <a:off x="4223152" y="4909240"/>
            <a:ext cx="3405099"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TW" sz="1600" kern="0" dirty="0">
                <a:solidFill>
                  <a:sysClr val="windowText" lastClr="000000"/>
                </a:solidFill>
              </a:rPr>
              <a:t>2</a:t>
            </a:r>
            <a:r>
              <a:rPr kumimoji="0" lang="en-US" altLang="zh-TW" sz="1600" b="0" i="0" u="none" strike="noStrike" kern="0" cap="none" spc="0" normalizeH="0" baseline="0" noProof="0" dirty="0">
                <a:ln>
                  <a:noFill/>
                </a:ln>
                <a:solidFill>
                  <a:sysClr val="windowText" lastClr="000000"/>
                </a:solidFill>
                <a:effectLst/>
                <a:uLnTx/>
                <a:uFillTx/>
              </a:rPr>
              <a:t>. Change Run Program &amp; Message</a:t>
            </a:r>
            <a:endParaRPr kumimoji="0" lang="zh-TW" altLang="en-US" sz="1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696557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Customized Dashboard</a:t>
            </a:r>
            <a:endParaRPr lang="zh-TW" altLang="en-US" dirty="0"/>
          </a:p>
        </p:txBody>
      </p:sp>
      <p:sp>
        <p:nvSpPr>
          <p:cNvPr id="21" name="Rectangle 20"/>
          <p:cNvSpPr/>
          <p:nvPr/>
        </p:nvSpPr>
        <p:spPr bwMode="auto">
          <a:xfrm>
            <a:off x="370410" y="1190767"/>
            <a:ext cx="10245436" cy="1820887"/>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527132" y="1582628"/>
            <a:ext cx="2836621" cy="1037165"/>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2400" kern="0" dirty="0">
                <a:latin typeface="Segoe UI Light"/>
              </a:rPr>
              <a:t>Customized</a:t>
            </a:r>
          </a:p>
          <a:p>
            <a:pPr marL="0" marR="0" indent="0" algn="ctr" defTabSz="932563" eaLnBrk="1" fontAlgn="auto" latinLnBrk="0" hangingPunct="1">
              <a:lnSpc>
                <a:spcPct val="90000"/>
              </a:lnSpc>
              <a:spcBef>
                <a:spcPts val="0"/>
              </a:spcBef>
              <a:spcAft>
                <a:spcPts val="600"/>
              </a:spcAft>
              <a:buClrTx/>
              <a:buSzTx/>
              <a:buFontTx/>
              <a:buNone/>
              <a:tabLst/>
            </a:pPr>
            <a:r>
              <a:rPr kumimoji="0" lang="en-US" altLang="zh-TW" sz="2400" b="0" i="0" u="none" strike="noStrike" kern="0" cap="none" spc="0" normalizeH="0" baseline="0" noProof="0" dirty="0">
                <a:ln>
                  <a:noFill/>
                </a:ln>
                <a:effectLst/>
                <a:uLnTx/>
                <a:uFillTx/>
                <a:latin typeface="Segoe UI Light"/>
              </a:rPr>
              <a:t>Dashboard</a:t>
            </a:r>
            <a:endParaRPr kumimoji="0" lang="zh-TW" altLang="en-US" sz="2400" b="0" i="0" u="none" strike="noStrike" kern="0" cap="none" spc="0" normalizeH="0" baseline="0" noProof="0" dirty="0">
              <a:ln>
                <a:noFill/>
              </a:ln>
              <a:effectLst/>
              <a:uLnTx/>
              <a:uFillTx/>
              <a:latin typeface="Segoe UI Light"/>
            </a:endParaRPr>
          </a:p>
        </p:txBody>
      </p:sp>
      <p:sp>
        <p:nvSpPr>
          <p:cNvPr id="23" name="Rectangle 22"/>
          <p:cNvSpPr/>
          <p:nvPr/>
        </p:nvSpPr>
        <p:spPr bwMode="auto">
          <a:xfrm>
            <a:off x="3626227" y="1401126"/>
            <a:ext cx="6727145" cy="14276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3668694" y="1403016"/>
            <a:ext cx="5901751" cy="1523452"/>
          </a:xfrm>
          <a:prstGeom prst="rect">
            <a:avLst/>
          </a:prstGeom>
          <a:noFill/>
        </p:spPr>
        <p:txBody>
          <a:bodyPr wrap="square" lIns="182854" tIns="146283" rIns="182854" bIns="146283" rtlCol="0">
            <a:spAutoFit/>
          </a:bodyPr>
          <a:lstStyle/>
          <a:p>
            <a:pPr marL="0" marR="0" indent="0" defTabSz="932563" eaLnBrk="1" fontAlgn="auto" latinLnBrk="0" hangingPunct="1">
              <a:lnSpc>
                <a:spcPct val="90000"/>
              </a:lnSpc>
              <a:spcBef>
                <a:spcPts val="0"/>
              </a:spcBef>
              <a:spcAft>
                <a:spcPts val="600"/>
              </a:spcAft>
              <a:buClrTx/>
              <a:buSzTx/>
              <a:buFontTx/>
              <a:buNone/>
              <a:tabLst/>
            </a:pPr>
            <a:r>
              <a:rPr lang="en-US" altLang="zh-TW" kern="0" noProof="0" dirty="0">
                <a:latin typeface="Segoe UI Light"/>
              </a:rPr>
              <a:t>Real-Time Telemetry Message and Alarm</a:t>
            </a:r>
          </a:p>
          <a:p>
            <a:pPr marL="0" marR="0" indent="0" defTabSz="932563" eaLnBrk="1" fontAlgn="auto" latinLnBrk="0" hangingPunct="1">
              <a:lnSpc>
                <a:spcPct val="90000"/>
              </a:lnSpc>
              <a:spcBef>
                <a:spcPts val="0"/>
              </a:spcBef>
              <a:spcAft>
                <a:spcPts val="600"/>
              </a:spcAft>
              <a:buClrTx/>
              <a:buSzTx/>
              <a:buFontTx/>
              <a:buNone/>
              <a:tabLst/>
            </a:pPr>
            <a:r>
              <a:rPr lang="en-US" altLang="zh-TW" kern="0" dirty="0">
                <a:latin typeface="Segoe UI Light"/>
              </a:rPr>
              <a:t>Fully tailor-made dashboard (Web / mobile app)</a:t>
            </a:r>
            <a:endParaRPr lang="en-US" altLang="zh-TW" kern="0" noProof="0" dirty="0">
              <a:latin typeface="Segoe UI Light"/>
            </a:endParaRPr>
          </a:p>
          <a:p>
            <a:pPr marL="0" marR="0" indent="0" defTabSz="932563" eaLnBrk="1" fontAlgn="auto" latinLnBrk="0" hangingPunct="1">
              <a:lnSpc>
                <a:spcPct val="90000"/>
              </a:lnSpc>
              <a:spcBef>
                <a:spcPts val="0"/>
              </a:spcBef>
              <a:spcAft>
                <a:spcPts val="600"/>
              </a:spcAft>
              <a:buClrTx/>
              <a:buSzTx/>
              <a:buFontTx/>
              <a:buNone/>
              <a:tabLst/>
            </a:pPr>
            <a:r>
              <a:rPr kumimoji="0" lang="en-US" altLang="zh-TW" b="0" i="0" u="none" strike="noStrike" kern="0" cap="none" spc="0" normalizeH="0" baseline="0" noProof="0" dirty="0">
                <a:ln>
                  <a:noFill/>
                </a:ln>
                <a:effectLst/>
                <a:uLnTx/>
                <a:uFillTx/>
                <a:latin typeface="Segoe UI Light"/>
              </a:rPr>
              <a:t>Hosted customized dashboard out-side</a:t>
            </a:r>
            <a:r>
              <a:rPr kumimoji="0" lang="en-US" altLang="zh-TW" b="0" i="0" u="none" strike="noStrike" kern="0" cap="none" spc="0" normalizeH="0" noProof="0" dirty="0">
                <a:ln>
                  <a:noFill/>
                </a:ln>
                <a:effectLst/>
                <a:uLnTx/>
                <a:uFillTx/>
                <a:latin typeface="Segoe UI Light"/>
              </a:rPr>
              <a:t> of CDS</a:t>
            </a:r>
          </a:p>
          <a:p>
            <a:pPr marL="0" marR="0" indent="0" defTabSz="932563" eaLnBrk="1" fontAlgn="auto" latinLnBrk="0" hangingPunct="1">
              <a:lnSpc>
                <a:spcPct val="90000"/>
              </a:lnSpc>
              <a:spcBef>
                <a:spcPts val="0"/>
              </a:spcBef>
              <a:spcAft>
                <a:spcPts val="600"/>
              </a:spcAft>
              <a:buClrTx/>
              <a:buSzTx/>
              <a:buFontTx/>
              <a:buNone/>
              <a:tabLst/>
            </a:pPr>
            <a:r>
              <a:rPr lang="en-US" altLang="zh-TW" kern="0" baseline="0" dirty="0">
                <a:latin typeface="Segoe UI Light"/>
              </a:rPr>
              <a:t>Secure</a:t>
            </a:r>
            <a:r>
              <a:rPr lang="en-US" altLang="zh-TW" kern="0" dirty="0">
                <a:latin typeface="Segoe UI Light"/>
              </a:rPr>
              <a:t> Data</a:t>
            </a:r>
            <a:endParaRPr kumimoji="0" lang="zh-TW" altLang="en-US" b="0" i="0" u="none" strike="noStrike" kern="0" cap="none" spc="0" normalizeH="0" baseline="0" noProof="0" dirty="0">
              <a:ln>
                <a:noFill/>
              </a:ln>
              <a:effectLst/>
              <a:uLnTx/>
              <a:uFillTx/>
              <a:latin typeface="Segoe UI Light"/>
            </a:endParaRPr>
          </a:p>
        </p:txBody>
      </p:sp>
    </p:spTree>
    <p:extLst>
      <p:ext uri="{BB962C8B-B14F-4D97-AF65-F5344CB8AC3E}">
        <p14:creationId xmlns:p14="http://schemas.microsoft.com/office/powerpoint/2010/main" val="37400407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Operation</a:t>
            </a:r>
            <a:endParaRPr lang="zh-TW" altLang="en-US" dirty="0"/>
          </a:p>
        </p:txBody>
      </p:sp>
      <p:grpSp>
        <p:nvGrpSpPr>
          <p:cNvPr id="66" name="Group 65"/>
          <p:cNvGrpSpPr/>
          <p:nvPr/>
        </p:nvGrpSpPr>
        <p:grpSpPr>
          <a:xfrm>
            <a:off x="1609575" y="1617998"/>
            <a:ext cx="1097280" cy="1097280"/>
            <a:chOff x="3322369" y="1591227"/>
            <a:chExt cx="1097280" cy="1097280"/>
          </a:xfrm>
        </p:grpSpPr>
        <p:grpSp>
          <p:nvGrpSpPr>
            <p:cNvPr id="12" name="Group 11"/>
            <p:cNvGrpSpPr/>
            <p:nvPr/>
          </p:nvGrpSpPr>
          <p:grpSpPr>
            <a:xfrm>
              <a:off x="3322369" y="1591227"/>
              <a:ext cx="1097280" cy="1097280"/>
              <a:chOff x="2055906" y="1769035"/>
              <a:chExt cx="1097280" cy="1097280"/>
            </a:xfrm>
          </p:grpSpPr>
          <p:sp>
            <p:nvSpPr>
              <p:cNvPr id="21" name="Oval 20"/>
              <p:cNvSpPr/>
              <p:nvPr/>
            </p:nvSpPr>
            <p:spPr>
              <a:xfrm>
                <a:off x="2055906" y="1769035"/>
                <a:ext cx="1097280" cy="1097280"/>
              </a:xfrm>
              <a:prstGeom prst="ellipse">
                <a:avLst/>
              </a:prstGeom>
              <a:solidFill>
                <a:srgbClr val="00B050"/>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22" name="TextBox 21"/>
              <p:cNvSpPr txBox="1"/>
              <p:nvPr/>
            </p:nvSpPr>
            <p:spPr>
              <a:xfrm>
                <a:off x="2125141" y="2121811"/>
                <a:ext cx="94609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600" kern="0" dirty="0">
                    <a:solidFill>
                      <a:schemeClr val="bg1"/>
                    </a:solidFill>
                  </a:rPr>
                  <a:t>Backend</a:t>
                </a:r>
                <a:endParaRPr lang="en-US" altLang="zh-TW" sz="1600" kern="0" noProof="0" dirty="0">
                  <a:solidFill>
                    <a:schemeClr val="bg1"/>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600" kern="0" noProof="0" dirty="0">
                    <a:solidFill>
                      <a:schemeClr val="bg1"/>
                    </a:solidFill>
                  </a:rPr>
                  <a:t>Task</a:t>
                </a:r>
                <a:endParaRPr kumimoji="0" lang="zh-TW" altLang="en-US" sz="1600" b="0" i="0" u="none" strike="noStrike" kern="0" cap="none" spc="0" normalizeH="0" baseline="0" noProof="0" dirty="0">
                  <a:ln>
                    <a:noFill/>
                  </a:ln>
                  <a:solidFill>
                    <a:schemeClr val="bg1"/>
                  </a:solidFill>
                  <a:effectLst/>
                  <a:uLnTx/>
                  <a:uFillTx/>
                </a:endParaRPr>
              </a:p>
            </p:txBody>
          </p:sp>
        </p:grpSp>
        <p:sp>
          <p:nvSpPr>
            <p:cNvPr id="9" name="TextBox 8"/>
            <p:cNvSpPr txBox="1"/>
            <p:nvPr/>
          </p:nvSpPr>
          <p:spPr>
            <a:xfrm>
              <a:off x="3678838" y="1644390"/>
              <a:ext cx="4395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TW" sz="1600" kern="0" dirty="0">
                  <a:solidFill>
                    <a:schemeClr val="bg1"/>
                  </a:solidFill>
                </a:rPr>
                <a:t>D</a:t>
              </a:r>
              <a:r>
                <a:rPr kumimoji="0" lang="en-US" altLang="zh-TW" sz="1600" b="0" i="0" u="none" strike="noStrike" kern="0" cap="none" spc="0" normalizeH="0" baseline="0" noProof="0" dirty="0">
                  <a:ln>
                    <a:noFill/>
                  </a:ln>
                  <a:solidFill>
                    <a:schemeClr val="bg1"/>
                  </a:solidFill>
                  <a:effectLst/>
                  <a:uLnTx/>
                  <a:uFillTx/>
                </a:rPr>
                <a:t>1</a:t>
              </a:r>
              <a:endParaRPr kumimoji="0" lang="zh-TW" altLang="en-US" sz="1600" b="0" i="0" u="none" strike="noStrike" kern="0" cap="none" spc="0" normalizeH="0" baseline="0" noProof="0" dirty="0">
                <a:ln>
                  <a:noFill/>
                </a:ln>
                <a:solidFill>
                  <a:schemeClr val="bg1"/>
                </a:solidFill>
                <a:effectLst/>
                <a:uLnTx/>
                <a:uFillTx/>
              </a:endParaRPr>
            </a:p>
          </p:txBody>
        </p:sp>
      </p:grpSp>
      <p:grpSp>
        <p:nvGrpSpPr>
          <p:cNvPr id="67" name="Group 66"/>
          <p:cNvGrpSpPr/>
          <p:nvPr/>
        </p:nvGrpSpPr>
        <p:grpSpPr>
          <a:xfrm>
            <a:off x="1637176" y="3263077"/>
            <a:ext cx="1097280" cy="1097280"/>
            <a:chOff x="5040816" y="1591227"/>
            <a:chExt cx="1097280" cy="1097280"/>
          </a:xfrm>
        </p:grpSpPr>
        <p:grpSp>
          <p:nvGrpSpPr>
            <p:cNvPr id="13" name="Group 12"/>
            <p:cNvGrpSpPr/>
            <p:nvPr/>
          </p:nvGrpSpPr>
          <p:grpSpPr>
            <a:xfrm>
              <a:off x="5040816" y="1591227"/>
              <a:ext cx="1097280" cy="1097280"/>
              <a:chOff x="2055906" y="1769035"/>
              <a:chExt cx="1097280" cy="1097280"/>
            </a:xfrm>
          </p:grpSpPr>
          <p:sp>
            <p:nvSpPr>
              <p:cNvPr id="19" name="Oval 18"/>
              <p:cNvSpPr/>
              <p:nvPr/>
            </p:nvSpPr>
            <p:spPr>
              <a:xfrm>
                <a:off x="2055906" y="1769035"/>
                <a:ext cx="1097280" cy="1097280"/>
              </a:xfrm>
              <a:prstGeom prst="ellipse">
                <a:avLst/>
              </a:prstGeom>
              <a:solidFill>
                <a:srgbClr val="00B050"/>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20" name="TextBox 19"/>
              <p:cNvSpPr txBox="1"/>
              <p:nvPr/>
            </p:nvSpPr>
            <p:spPr>
              <a:xfrm>
                <a:off x="2148010" y="2113291"/>
                <a:ext cx="944489"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schemeClr val="bg1"/>
                    </a:solidFill>
                    <a:effectLst/>
                    <a:uLnTx/>
                    <a:uFillTx/>
                  </a:rPr>
                  <a:t>IoT Hub</a:t>
                </a:r>
              </a:p>
              <a:p>
                <a:pPr marL="0" marR="0" lvl="0" indent="0" defTabSz="914400" eaLnBrk="1" fontAlgn="auto" latinLnBrk="0" hangingPunct="1">
                  <a:lnSpc>
                    <a:spcPct val="100000"/>
                  </a:lnSpc>
                  <a:spcBef>
                    <a:spcPts val="0"/>
                  </a:spcBef>
                  <a:spcAft>
                    <a:spcPts val="0"/>
                  </a:spcAft>
                  <a:buClrTx/>
                  <a:buSzTx/>
                  <a:buFontTx/>
                  <a:buNone/>
                  <a:tabLst/>
                  <a:defRPr/>
                </a:pPr>
                <a:r>
                  <a:rPr lang="en-US" altLang="zh-TW" sz="1600" kern="0" dirty="0">
                    <a:solidFill>
                      <a:schemeClr val="bg1"/>
                    </a:solidFill>
                  </a:rPr>
                  <a:t>Receiver</a:t>
                </a:r>
                <a:endParaRPr kumimoji="0" lang="zh-TW" altLang="en-US" sz="1600" b="0" i="0" u="none" strike="noStrike" kern="0" cap="none" spc="0" normalizeH="0" baseline="0" noProof="0" dirty="0">
                  <a:ln>
                    <a:noFill/>
                  </a:ln>
                  <a:solidFill>
                    <a:schemeClr val="bg1"/>
                  </a:solidFill>
                  <a:effectLst/>
                  <a:uLnTx/>
                  <a:uFillTx/>
                </a:endParaRPr>
              </a:p>
            </p:txBody>
          </p:sp>
        </p:grpSp>
        <p:sp>
          <p:nvSpPr>
            <p:cNvPr id="10" name="TextBox 9"/>
            <p:cNvSpPr txBox="1"/>
            <p:nvPr/>
          </p:nvSpPr>
          <p:spPr>
            <a:xfrm>
              <a:off x="5403086" y="1653540"/>
              <a:ext cx="4395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TW" sz="1600" kern="0" dirty="0">
                  <a:solidFill>
                    <a:schemeClr val="bg1"/>
                  </a:solidFill>
                </a:rPr>
                <a:t>D</a:t>
              </a:r>
              <a:r>
                <a:rPr kumimoji="0" lang="en-US" altLang="zh-TW" sz="1600" b="0" i="0" u="none" strike="noStrike" kern="0" cap="none" spc="0" normalizeH="0" baseline="0" noProof="0" dirty="0">
                  <a:ln>
                    <a:noFill/>
                  </a:ln>
                  <a:solidFill>
                    <a:schemeClr val="bg1"/>
                  </a:solidFill>
                  <a:effectLst/>
                  <a:uLnTx/>
                  <a:uFillTx/>
                </a:rPr>
                <a:t>2</a:t>
              </a:r>
              <a:endParaRPr kumimoji="0" lang="zh-TW" altLang="en-US" sz="1600" b="0" i="0" u="none" strike="noStrike" kern="0" cap="none" spc="0" normalizeH="0" baseline="0" noProof="0" dirty="0">
                <a:ln>
                  <a:noFill/>
                </a:ln>
                <a:solidFill>
                  <a:schemeClr val="bg1"/>
                </a:solidFill>
                <a:effectLst/>
                <a:uLnTx/>
                <a:uFillTx/>
              </a:endParaRPr>
            </a:p>
          </p:txBody>
        </p:sp>
      </p:grpSp>
      <p:sp>
        <p:nvSpPr>
          <p:cNvPr id="69" name="TextBox 68"/>
          <p:cNvSpPr txBox="1"/>
          <p:nvPr/>
        </p:nvSpPr>
        <p:spPr>
          <a:xfrm>
            <a:off x="2903860" y="1404912"/>
            <a:ext cx="8620025" cy="1523452"/>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Monitor health of backend tasks and running state</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IoT Hub (Message Receiver) operation tasks result</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IoT Device operation tasks result</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Alarm Action tasks result</a:t>
            </a:r>
          </a:p>
        </p:txBody>
      </p:sp>
      <p:sp>
        <p:nvSpPr>
          <p:cNvPr id="70" name="TextBox 69"/>
          <p:cNvSpPr txBox="1"/>
          <p:nvPr/>
        </p:nvSpPr>
        <p:spPr>
          <a:xfrm>
            <a:off x="2903859" y="3376234"/>
            <a:ext cx="8620025" cy="870965"/>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Monitoring IoT Hub Message Receiver running state</a:t>
            </a:r>
          </a:p>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Allow administrator of client to Restart IoT Hub Message Receiver</a:t>
            </a:r>
          </a:p>
        </p:txBody>
      </p:sp>
    </p:spTree>
    <p:extLst>
      <p:ext uri="{BB962C8B-B14F-4D97-AF65-F5344CB8AC3E}">
        <p14:creationId xmlns:p14="http://schemas.microsoft.com/office/powerpoint/2010/main" val="252489079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Backend Task</a:t>
            </a:r>
            <a:endParaRPr lang="zh-TW" altLang="en-US" dirty="0"/>
          </a:p>
        </p:txBody>
      </p:sp>
      <p:sp>
        <p:nvSpPr>
          <p:cNvPr id="4" name="TextBox 3"/>
          <p:cNvSpPr txBox="1"/>
          <p:nvPr/>
        </p:nvSpPr>
        <p:spPr>
          <a:xfrm>
            <a:off x="520089" y="1024094"/>
            <a:ext cx="3725379" cy="461665"/>
          </a:xfrm>
          <a:prstGeom prst="rect">
            <a:avLst/>
          </a:prstGeom>
          <a:solidFill>
            <a:schemeClr val="bg1"/>
          </a:solidFill>
        </p:spPr>
        <p:txBody>
          <a:bodyPr wrap="none" rtlCol="0">
            <a:spAutoFit/>
          </a:bodyPr>
          <a:lstStyle/>
          <a:p>
            <a:r>
              <a:rPr lang="en-US" altLang="zh-TW" sz="2400" dirty="0">
                <a:solidFill>
                  <a:srgbClr val="FF0000"/>
                </a:solidFill>
              </a:rPr>
              <a:t>Operation / Backend Task </a:t>
            </a:r>
            <a:endParaRPr lang="zh-TW" altLang="en-US" sz="2400" dirty="0">
              <a:solidFill>
                <a:srgbClr val="FF0000"/>
              </a:solidFill>
            </a:endParaRPr>
          </a:p>
        </p:txBody>
      </p:sp>
      <p:grpSp>
        <p:nvGrpSpPr>
          <p:cNvPr id="7" name="Group 6"/>
          <p:cNvGrpSpPr/>
          <p:nvPr/>
        </p:nvGrpSpPr>
        <p:grpSpPr>
          <a:xfrm>
            <a:off x="10927239" y="192294"/>
            <a:ext cx="1097280" cy="1097280"/>
            <a:chOff x="3322369" y="1591227"/>
            <a:chExt cx="1097280" cy="1097280"/>
          </a:xfrm>
        </p:grpSpPr>
        <p:grpSp>
          <p:nvGrpSpPr>
            <p:cNvPr id="8" name="Group 7"/>
            <p:cNvGrpSpPr/>
            <p:nvPr/>
          </p:nvGrpSpPr>
          <p:grpSpPr>
            <a:xfrm>
              <a:off x="3322369" y="1591227"/>
              <a:ext cx="1097280" cy="1097280"/>
              <a:chOff x="2055906" y="1769035"/>
              <a:chExt cx="1097280" cy="1097280"/>
            </a:xfrm>
          </p:grpSpPr>
          <p:sp>
            <p:nvSpPr>
              <p:cNvPr id="10" name="Oval 9"/>
              <p:cNvSpPr/>
              <p:nvPr/>
            </p:nvSpPr>
            <p:spPr>
              <a:xfrm>
                <a:off x="2055906" y="1769035"/>
                <a:ext cx="1097280" cy="1097280"/>
              </a:xfrm>
              <a:prstGeom prst="ellipse">
                <a:avLst/>
              </a:prstGeom>
              <a:solidFill>
                <a:srgbClr val="00B050"/>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2125141" y="2121811"/>
                <a:ext cx="94609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600" kern="0" noProof="0" dirty="0">
                    <a:solidFill>
                      <a:schemeClr val="bg1"/>
                    </a:solidFill>
                  </a:rPr>
                  <a:t>Backend</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600" kern="0" noProof="0" dirty="0">
                    <a:solidFill>
                      <a:schemeClr val="bg1"/>
                    </a:solidFill>
                  </a:rPr>
                  <a:t>Task</a:t>
                </a:r>
                <a:endParaRPr kumimoji="0" lang="zh-TW" altLang="en-US" sz="1600" b="0" i="0" u="none" strike="noStrike" kern="0" cap="none" spc="0" normalizeH="0" baseline="0" noProof="0" dirty="0">
                  <a:ln>
                    <a:noFill/>
                  </a:ln>
                  <a:solidFill>
                    <a:schemeClr val="bg1"/>
                  </a:solidFill>
                  <a:effectLst/>
                  <a:uLnTx/>
                  <a:uFillTx/>
                </a:endParaRPr>
              </a:p>
            </p:txBody>
          </p:sp>
        </p:grpSp>
        <p:sp>
          <p:nvSpPr>
            <p:cNvPr id="9" name="TextBox 8"/>
            <p:cNvSpPr txBox="1"/>
            <p:nvPr/>
          </p:nvSpPr>
          <p:spPr>
            <a:xfrm>
              <a:off x="3678838" y="1644390"/>
              <a:ext cx="4395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TW" sz="1600" kern="0" dirty="0">
                  <a:solidFill>
                    <a:schemeClr val="bg1"/>
                  </a:solidFill>
                </a:rPr>
                <a:t>D</a:t>
              </a:r>
              <a:r>
                <a:rPr kumimoji="0" lang="en-US" altLang="zh-TW" sz="1600" b="0" i="0" u="none" strike="noStrike" kern="0" cap="none" spc="0" normalizeH="0" baseline="0" noProof="0" dirty="0">
                  <a:ln>
                    <a:noFill/>
                  </a:ln>
                  <a:solidFill>
                    <a:schemeClr val="bg1"/>
                  </a:solidFill>
                  <a:effectLst/>
                  <a:uLnTx/>
                  <a:uFillTx/>
                </a:rPr>
                <a:t>1</a:t>
              </a:r>
              <a:endParaRPr kumimoji="0" lang="zh-TW" altLang="en-US" sz="1600" b="0" i="0" u="none" strike="noStrike" kern="0" cap="none" spc="0" normalizeH="0" baseline="0" noProof="0" dirty="0">
                <a:ln>
                  <a:noFill/>
                </a:ln>
                <a:solidFill>
                  <a:schemeClr val="bg1"/>
                </a:solidFill>
                <a:effectLst/>
                <a:uLnTx/>
                <a:uFillTx/>
              </a:endParaRPr>
            </a:p>
          </p:txBody>
        </p:sp>
      </p:grpSp>
      <p:grpSp>
        <p:nvGrpSpPr>
          <p:cNvPr id="14" name="Group 13"/>
          <p:cNvGrpSpPr/>
          <p:nvPr/>
        </p:nvGrpSpPr>
        <p:grpSpPr>
          <a:xfrm>
            <a:off x="370410" y="1709695"/>
            <a:ext cx="10290412" cy="4789458"/>
            <a:chOff x="370410" y="1869022"/>
            <a:chExt cx="10290412" cy="4789458"/>
          </a:xfrm>
        </p:grpSpPr>
        <p:pic>
          <p:nvPicPr>
            <p:cNvPr id="5" name="Picture 4"/>
            <p:cNvPicPr>
              <a:picLocks noChangeAspect="1"/>
            </p:cNvPicPr>
            <p:nvPr/>
          </p:nvPicPr>
          <p:blipFill>
            <a:blip r:embed="rId3"/>
            <a:stretch>
              <a:fillRect/>
            </a:stretch>
          </p:blipFill>
          <p:spPr>
            <a:xfrm>
              <a:off x="370410" y="3975975"/>
              <a:ext cx="10290412" cy="2682505"/>
            </a:xfrm>
            <a:prstGeom prst="rect">
              <a:avLst/>
            </a:prstGeom>
            <a:ln>
              <a:solidFill>
                <a:srgbClr val="0072C6"/>
              </a:solidFill>
            </a:ln>
          </p:spPr>
        </p:pic>
        <p:pic>
          <p:nvPicPr>
            <p:cNvPr id="13" name="Picture 12"/>
            <p:cNvPicPr>
              <a:picLocks noChangeAspect="1"/>
            </p:cNvPicPr>
            <p:nvPr/>
          </p:nvPicPr>
          <p:blipFill>
            <a:blip r:embed="rId4"/>
            <a:stretch>
              <a:fillRect/>
            </a:stretch>
          </p:blipFill>
          <p:spPr>
            <a:xfrm>
              <a:off x="370410" y="1869022"/>
              <a:ext cx="10290412" cy="2072757"/>
            </a:xfrm>
            <a:prstGeom prst="rect">
              <a:avLst/>
            </a:prstGeom>
            <a:ln>
              <a:solidFill>
                <a:srgbClr val="0072C6"/>
              </a:solidFill>
            </a:ln>
          </p:spPr>
        </p:pic>
      </p:grpSp>
      <p:grpSp>
        <p:nvGrpSpPr>
          <p:cNvPr id="15" name="Group 14"/>
          <p:cNvGrpSpPr/>
          <p:nvPr/>
        </p:nvGrpSpPr>
        <p:grpSpPr>
          <a:xfrm>
            <a:off x="7349601" y="5367950"/>
            <a:ext cx="4592966" cy="1241704"/>
            <a:chOff x="644052" y="5201610"/>
            <a:chExt cx="4592966" cy="1241704"/>
          </a:xfrm>
        </p:grpSpPr>
        <p:sp>
          <p:nvSpPr>
            <p:cNvPr id="16" name="TextBox 15"/>
            <p:cNvSpPr txBox="1"/>
            <p:nvPr/>
          </p:nvSpPr>
          <p:spPr>
            <a:xfrm>
              <a:off x="644052" y="5649293"/>
              <a:ext cx="4592966" cy="794021"/>
            </a:xfrm>
            <a:prstGeom prst="rect">
              <a:avLst/>
            </a:prstGeom>
            <a:solidFill>
              <a:schemeClr val="bg2">
                <a:lumMod val="75000"/>
              </a:schemeClr>
            </a:solidFill>
          </p:spPr>
          <p:txBody>
            <a:bodyPr wrap="square" lIns="182854" tIns="146283" rIns="182854" bIns="146283" rtlCol="0">
              <a:spAutoFit/>
            </a:bodyPr>
            <a:lstStyle/>
            <a:p>
              <a:pPr defTabSz="932563">
                <a:lnSpc>
                  <a:spcPct val="90000"/>
                </a:lnSpc>
                <a:spcAft>
                  <a:spcPts val="600"/>
                </a:spcAft>
              </a:pPr>
              <a:r>
                <a:rPr lang="en-US" altLang="zh-TW" b="1" kern="0" dirty="0">
                  <a:solidFill>
                    <a:schemeClr val="bg1"/>
                  </a:solidFill>
                  <a:latin typeface="Segoe UI Light"/>
                </a:rPr>
                <a:t>Call support if anything fails or does not complete successfully.</a:t>
              </a:r>
              <a:endParaRPr lang="zh-TW" altLang="en-US" b="1" kern="0" dirty="0">
                <a:solidFill>
                  <a:schemeClr val="bg1"/>
                </a:solidFill>
                <a:latin typeface="Segoe UI Light"/>
              </a:endParaRPr>
            </a:p>
          </p:txBody>
        </p:sp>
        <p:sp>
          <p:nvSpPr>
            <p:cNvPr id="17" name="Rectangle 16"/>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415622960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Operate IoT Hub Message Receiver</a:t>
            </a:r>
            <a:endParaRPr lang="zh-TW" altLang="en-US" dirty="0"/>
          </a:p>
        </p:txBody>
      </p:sp>
      <p:grpSp>
        <p:nvGrpSpPr>
          <p:cNvPr id="4" name="Group 3"/>
          <p:cNvGrpSpPr/>
          <p:nvPr/>
        </p:nvGrpSpPr>
        <p:grpSpPr>
          <a:xfrm>
            <a:off x="10931301" y="192294"/>
            <a:ext cx="1097280" cy="1097280"/>
            <a:chOff x="5040816" y="1591227"/>
            <a:chExt cx="1097280" cy="1097280"/>
          </a:xfrm>
        </p:grpSpPr>
        <p:grpSp>
          <p:nvGrpSpPr>
            <p:cNvPr id="5" name="Group 4"/>
            <p:cNvGrpSpPr/>
            <p:nvPr/>
          </p:nvGrpSpPr>
          <p:grpSpPr>
            <a:xfrm>
              <a:off x="5040816" y="1591227"/>
              <a:ext cx="1097280" cy="1097280"/>
              <a:chOff x="2055906" y="1769035"/>
              <a:chExt cx="1097280" cy="1097280"/>
            </a:xfrm>
          </p:grpSpPr>
          <p:sp>
            <p:nvSpPr>
              <p:cNvPr id="7" name="Oval 6"/>
              <p:cNvSpPr/>
              <p:nvPr/>
            </p:nvSpPr>
            <p:spPr>
              <a:xfrm>
                <a:off x="2055906" y="1769035"/>
                <a:ext cx="1097280" cy="1097280"/>
              </a:xfrm>
              <a:prstGeom prst="ellipse">
                <a:avLst/>
              </a:prstGeom>
              <a:solidFill>
                <a:srgbClr val="00B050"/>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dirty="0">
                  <a:ln>
                    <a:noFill/>
                  </a:ln>
                  <a:solidFill>
                    <a:sysClr val="windowText" lastClr="000000"/>
                  </a:solidFill>
                  <a:effectLst/>
                  <a:uLnTx/>
                  <a:uFillTx/>
                </a:endParaRPr>
              </a:p>
            </p:txBody>
          </p:sp>
          <p:sp>
            <p:nvSpPr>
              <p:cNvPr id="8" name="TextBox 7"/>
              <p:cNvSpPr txBox="1"/>
              <p:nvPr/>
            </p:nvSpPr>
            <p:spPr>
              <a:xfrm>
                <a:off x="2133583" y="2113291"/>
                <a:ext cx="94448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0" i="0" u="none" strike="noStrike" kern="0" cap="none" spc="0" normalizeH="0" baseline="0" noProof="0" dirty="0">
                    <a:ln>
                      <a:noFill/>
                    </a:ln>
                    <a:solidFill>
                      <a:schemeClr val="bg1"/>
                    </a:solidFill>
                    <a:effectLst/>
                    <a:uLnTx/>
                    <a:uFillTx/>
                  </a:rPr>
                  <a:t>IoT Hub</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600" kern="0" dirty="0">
                    <a:solidFill>
                      <a:schemeClr val="bg1"/>
                    </a:solidFill>
                  </a:rPr>
                  <a:t>Receiver</a:t>
                </a:r>
                <a:endParaRPr kumimoji="0" lang="zh-TW" altLang="en-US" sz="1600" b="0" i="0" u="none" strike="noStrike" kern="0" cap="none" spc="0" normalizeH="0" baseline="0" noProof="0" dirty="0">
                  <a:ln>
                    <a:noFill/>
                  </a:ln>
                  <a:solidFill>
                    <a:schemeClr val="bg1"/>
                  </a:solidFill>
                  <a:effectLst/>
                  <a:uLnTx/>
                  <a:uFillTx/>
                </a:endParaRPr>
              </a:p>
            </p:txBody>
          </p:sp>
        </p:grpSp>
        <p:sp>
          <p:nvSpPr>
            <p:cNvPr id="6" name="TextBox 5"/>
            <p:cNvSpPr txBox="1"/>
            <p:nvPr/>
          </p:nvSpPr>
          <p:spPr>
            <a:xfrm>
              <a:off x="5403086" y="1653540"/>
              <a:ext cx="4395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TW" sz="1600" kern="0" dirty="0">
                  <a:solidFill>
                    <a:schemeClr val="bg1"/>
                  </a:solidFill>
                </a:rPr>
                <a:t>D</a:t>
              </a:r>
              <a:r>
                <a:rPr kumimoji="0" lang="en-US" altLang="zh-TW" sz="1600" b="0" i="0" u="none" strike="noStrike" kern="0" cap="none" spc="0" normalizeH="0" baseline="0" noProof="0" dirty="0">
                  <a:ln>
                    <a:noFill/>
                  </a:ln>
                  <a:solidFill>
                    <a:schemeClr val="bg1"/>
                  </a:solidFill>
                  <a:effectLst/>
                  <a:uLnTx/>
                  <a:uFillTx/>
                </a:rPr>
                <a:t>2</a:t>
              </a:r>
              <a:endParaRPr kumimoji="0" lang="zh-TW" altLang="en-US" sz="1600" b="0" i="0" u="none" strike="noStrike" kern="0" cap="none" spc="0" normalizeH="0" baseline="0" noProof="0" dirty="0">
                <a:ln>
                  <a:noFill/>
                </a:ln>
                <a:solidFill>
                  <a:schemeClr val="bg1"/>
                </a:solidFill>
                <a:effectLst/>
                <a:uLnTx/>
                <a:uFillTx/>
              </a:endParaRPr>
            </a:p>
          </p:txBody>
        </p:sp>
      </p:grpSp>
      <p:sp>
        <p:nvSpPr>
          <p:cNvPr id="9" name="TextBox 8"/>
          <p:cNvSpPr txBox="1"/>
          <p:nvPr/>
        </p:nvSpPr>
        <p:spPr>
          <a:xfrm>
            <a:off x="318655" y="4935831"/>
            <a:ext cx="7703127" cy="1197208"/>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When shall Restart IoT Hub Message Receiver ?</a:t>
            </a:r>
          </a:p>
          <a:p>
            <a:pPr marL="742950" lvl="1"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Message Schema Change</a:t>
            </a:r>
          </a:p>
          <a:p>
            <a:pPr marL="742950" lvl="1" indent="-285750" defTabSz="932563">
              <a:lnSpc>
                <a:spcPct val="90000"/>
              </a:lnSpc>
              <a:spcAft>
                <a:spcPts val="600"/>
              </a:spcAft>
              <a:buFont typeface="Arial" panose="020B0604020202020204" pitchFamily="34" charset="0"/>
              <a:buChar char="•"/>
            </a:pPr>
            <a:r>
              <a:rPr lang="en-US" altLang="zh-TW" kern="0" dirty="0">
                <a:solidFill>
                  <a:schemeClr val="tx1">
                    <a:lumMod val="50000"/>
                  </a:schemeClr>
                </a:solidFill>
                <a:latin typeface="Segoe UI Light"/>
              </a:rPr>
              <a:t>Alarm Rule Change</a:t>
            </a:r>
          </a:p>
        </p:txBody>
      </p:sp>
      <p:sp>
        <p:nvSpPr>
          <p:cNvPr id="10" name="TextBox 9"/>
          <p:cNvSpPr txBox="1"/>
          <p:nvPr/>
        </p:nvSpPr>
        <p:spPr>
          <a:xfrm>
            <a:off x="520089" y="1024094"/>
            <a:ext cx="5235729" cy="461665"/>
          </a:xfrm>
          <a:prstGeom prst="rect">
            <a:avLst/>
          </a:prstGeom>
          <a:solidFill>
            <a:schemeClr val="bg1"/>
          </a:solidFill>
        </p:spPr>
        <p:txBody>
          <a:bodyPr wrap="none" rtlCol="0">
            <a:spAutoFit/>
          </a:bodyPr>
          <a:lstStyle/>
          <a:p>
            <a:r>
              <a:rPr lang="en-US" altLang="zh-TW" sz="2400" dirty="0">
                <a:solidFill>
                  <a:srgbClr val="FF0000"/>
                </a:solidFill>
              </a:rPr>
              <a:t>Operate / IoT Hub Message Receiver </a:t>
            </a:r>
            <a:endParaRPr lang="zh-TW" altLang="en-US" sz="2400" dirty="0">
              <a:solidFill>
                <a:srgbClr val="FF0000"/>
              </a:solidFill>
            </a:endParaRPr>
          </a:p>
        </p:txBody>
      </p:sp>
      <p:grpSp>
        <p:nvGrpSpPr>
          <p:cNvPr id="13" name="Group 12"/>
          <p:cNvGrpSpPr/>
          <p:nvPr/>
        </p:nvGrpSpPr>
        <p:grpSpPr>
          <a:xfrm>
            <a:off x="7360501" y="4982448"/>
            <a:ext cx="4592966" cy="1241704"/>
            <a:chOff x="644052" y="5201610"/>
            <a:chExt cx="4592966" cy="1241704"/>
          </a:xfrm>
        </p:grpSpPr>
        <p:sp>
          <p:nvSpPr>
            <p:cNvPr id="14" name="TextBox 13"/>
            <p:cNvSpPr txBox="1"/>
            <p:nvPr/>
          </p:nvSpPr>
          <p:spPr>
            <a:xfrm>
              <a:off x="644052" y="5649293"/>
              <a:ext cx="4592966" cy="794021"/>
            </a:xfrm>
            <a:prstGeom prst="rect">
              <a:avLst/>
            </a:prstGeom>
            <a:solidFill>
              <a:schemeClr val="bg2">
                <a:lumMod val="75000"/>
              </a:schemeClr>
            </a:solidFill>
          </p:spPr>
          <p:txBody>
            <a:bodyPr wrap="square" lIns="182854" tIns="146283" rIns="182854" bIns="146283" rtlCol="0">
              <a:spAutoFit/>
            </a:bodyPr>
            <a:lstStyle/>
            <a:p>
              <a:pPr defTabSz="932563">
                <a:lnSpc>
                  <a:spcPct val="90000"/>
                </a:lnSpc>
                <a:spcAft>
                  <a:spcPts val="600"/>
                </a:spcAft>
              </a:pPr>
              <a:r>
                <a:rPr lang="en-US" altLang="zh-TW" b="1" kern="0" dirty="0">
                  <a:solidFill>
                    <a:schemeClr val="bg1"/>
                  </a:solidFill>
                  <a:latin typeface="Segoe UI Light"/>
                </a:rPr>
                <a:t>All Dashboards require IoT Hub Receiver to be up and running.</a:t>
              </a:r>
              <a:endParaRPr lang="zh-TW" altLang="en-US" b="1" kern="0" dirty="0">
                <a:solidFill>
                  <a:schemeClr val="bg1"/>
                </a:solidFill>
                <a:latin typeface="Segoe UI Light"/>
              </a:endParaRPr>
            </a:p>
          </p:txBody>
        </p:sp>
        <p:sp>
          <p:nvSpPr>
            <p:cNvPr id="15" name="Rectangle 14"/>
            <p:cNvSpPr/>
            <p:nvPr/>
          </p:nvSpPr>
          <p:spPr bwMode="auto">
            <a:xfrm>
              <a:off x="644052" y="5276538"/>
              <a:ext cx="1050364" cy="372755"/>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779308" y="5201610"/>
              <a:ext cx="755604"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altLang="zh-TW" b="1" i="0" u="none" strike="noStrike" kern="0" cap="none" spc="0" normalizeH="0" baseline="0" noProof="0" dirty="0">
                  <a:ln>
                    <a:noFill/>
                  </a:ln>
                  <a:solidFill>
                    <a:srgbClr val="FFFFFF"/>
                  </a:solidFill>
                  <a:effectLst/>
                  <a:uLnTx/>
                  <a:uFillTx/>
                  <a:latin typeface="Segoe UI Light"/>
                </a:rPr>
                <a:t>Tips</a:t>
              </a:r>
              <a:endParaRPr kumimoji="0" lang="zh-TW" altLang="en-US" sz="3200" b="1" i="0" u="none" strike="noStrike" kern="0" cap="none" spc="0" normalizeH="0" baseline="0" noProof="0" dirty="0">
                <a:ln>
                  <a:noFill/>
                </a:ln>
                <a:solidFill>
                  <a:srgbClr val="FFFFFF"/>
                </a:solidFill>
                <a:effectLst/>
                <a:uLnTx/>
                <a:uFillTx/>
                <a:latin typeface="Segoe UI Light"/>
              </a:endParaRPr>
            </a:p>
          </p:txBody>
        </p:sp>
      </p:grpSp>
      <p:pic>
        <p:nvPicPr>
          <p:cNvPr id="3" name="Picture 2"/>
          <p:cNvPicPr>
            <a:picLocks noChangeAspect="1"/>
          </p:cNvPicPr>
          <p:nvPr/>
        </p:nvPicPr>
        <p:blipFill>
          <a:blip r:embed="rId3"/>
          <a:stretch>
            <a:fillRect/>
          </a:stretch>
        </p:blipFill>
        <p:spPr>
          <a:xfrm>
            <a:off x="581891" y="1542766"/>
            <a:ext cx="9559636" cy="3087683"/>
          </a:xfrm>
          <a:prstGeom prst="rect">
            <a:avLst/>
          </a:prstGeom>
        </p:spPr>
      </p:pic>
    </p:spTree>
    <p:extLst>
      <p:ext uri="{BB962C8B-B14F-4D97-AF65-F5344CB8AC3E}">
        <p14:creationId xmlns:p14="http://schemas.microsoft.com/office/powerpoint/2010/main" val="33103027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Connected Device Studio Partner Program</a:t>
            </a:r>
            <a:endParaRPr lang="zh-TW" altLang="en-US" dirty="0"/>
          </a:p>
        </p:txBody>
      </p:sp>
      <p:sp>
        <p:nvSpPr>
          <p:cNvPr id="3" name="TextBox 2"/>
          <p:cNvSpPr txBox="1"/>
          <p:nvPr/>
        </p:nvSpPr>
        <p:spPr>
          <a:xfrm>
            <a:off x="568036" y="1307716"/>
            <a:ext cx="11201400" cy="2332925"/>
          </a:xfrm>
          <a:prstGeom prst="rect">
            <a:avLst/>
          </a:prstGeom>
          <a:solidFill>
            <a:schemeClr val="tx2"/>
          </a:solidFill>
          <a:ln>
            <a:solidFill>
              <a:schemeClr val="accent1"/>
            </a:solidFill>
          </a:ln>
        </p:spPr>
        <p:txBody>
          <a:bodyPr wrap="square" lIns="457200" tIns="91440" rIns="182854" bIns="146283" rtlCol="0">
            <a:spAutoFit/>
          </a:bodyPr>
          <a:lstStyle/>
          <a:p>
            <a:pPr marL="514350" indent="-514350" defTabSz="932563">
              <a:lnSpc>
                <a:spcPct val="150000"/>
              </a:lnSpc>
              <a:spcAft>
                <a:spcPts val="600"/>
              </a:spcAft>
              <a:buAutoNum type="arabicPeriod"/>
            </a:pPr>
            <a:r>
              <a:rPr lang="en-US" altLang="zh-TW" sz="2800" kern="0" dirty="0">
                <a:solidFill>
                  <a:schemeClr val="bg1"/>
                </a:solidFill>
                <a:latin typeface="Segoe UI Light"/>
              </a:rPr>
              <a:t>Free of Charge.</a:t>
            </a:r>
          </a:p>
          <a:p>
            <a:pPr marL="514350" indent="-514350" defTabSz="932563">
              <a:lnSpc>
                <a:spcPct val="150000"/>
              </a:lnSpc>
              <a:spcAft>
                <a:spcPts val="600"/>
              </a:spcAft>
              <a:buAutoNum type="arabicPeriod"/>
            </a:pPr>
            <a:r>
              <a:rPr lang="en-US" altLang="zh-TW" sz="2800" kern="0" dirty="0">
                <a:solidFill>
                  <a:schemeClr val="bg1"/>
                </a:solidFill>
                <a:latin typeface="Segoe UI Light"/>
              </a:rPr>
              <a:t>Transfer the Toolkit to partners who are interested and </a:t>
            </a:r>
            <a:r>
              <a:rPr lang="en-US" altLang="zh-TW" sz="2800" kern="0">
                <a:solidFill>
                  <a:schemeClr val="bg1"/>
                </a:solidFill>
                <a:latin typeface="Segoe UI Light"/>
              </a:rPr>
              <a:t>qualified.</a:t>
            </a:r>
            <a:endParaRPr lang="en-US" altLang="zh-TW" sz="2800" kern="0" dirty="0">
              <a:solidFill>
                <a:schemeClr val="bg1"/>
              </a:solidFill>
              <a:latin typeface="Segoe UI Light"/>
            </a:endParaRPr>
          </a:p>
          <a:p>
            <a:pPr marL="514350" indent="-514350" defTabSz="932563">
              <a:lnSpc>
                <a:spcPct val="150000"/>
              </a:lnSpc>
              <a:spcAft>
                <a:spcPts val="600"/>
              </a:spcAft>
              <a:buAutoNum type="arabicPeriod"/>
            </a:pPr>
            <a:r>
              <a:rPr lang="en-US" altLang="zh-TW" sz="2800" kern="0" dirty="0">
                <a:solidFill>
                  <a:schemeClr val="bg1"/>
                </a:solidFill>
                <a:latin typeface="Segoe UI Light"/>
              </a:rPr>
              <a:t>MIT License.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553" y="683063"/>
            <a:ext cx="1249306" cy="1249306"/>
          </a:xfrm>
          <a:prstGeom prst="rect">
            <a:avLst/>
          </a:prstGeom>
        </p:spPr>
      </p:pic>
      <p:sp>
        <p:nvSpPr>
          <p:cNvPr id="7" name="TextBox 6"/>
          <p:cNvSpPr txBox="1"/>
          <p:nvPr/>
        </p:nvSpPr>
        <p:spPr>
          <a:xfrm>
            <a:off x="568036" y="4154826"/>
            <a:ext cx="11201400" cy="2425258"/>
          </a:xfrm>
          <a:prstGeom prst="rect">
            <a:avLst/>
          </a:prstGeom>
          <a:solidFill>
            <a:schemeClr val="accent5">
              <a:lumMod val="75000"/>
              <a:lumOff val="25000"/>
            </a:schemeClr>
          </a:solidFill>
          <a:ln>
            <a:solidFill>
              <a:schemeClr val="accent1"/>
            </a:solidFill>
          </a:ln>
        </p:spPr>
        <p:txBody>
          <a:bodyPr wrap="square" lIns="457200" tIns="91440" rIns="182854" bIns="146283" rtlCol="0">
            <a:spAutoFit/>
          </a:bodyPr>
          <a:lstStyle/>
          <a:p>
            <a:pPr marL="514350" indent="-514350" defTabSz="932563">
              <a:lnSpc>
                <a:spcPct val="150000"/>
              </a:lnSpc>
              <a:spcAft>
                <a:spcPts val="600"/>
              </a:spcAft>
              <a:buAutoNum type="arabicPeriod"/>
            </a:pPr>
            <a:r>
              <a:rPr lang="en-US" altLang="zh-TW" sz="2800" kern="0" dirty="0">
                <a:solidFill>
                  <a:schemeClr val="bg1"/>
                </a:solidFill>
                <a:latin typeface="Segoe UI Light"/>
              </a:rPr>
              <a:t>NDA.</a:t>
            </a:r>
          </a:p>
          <a:p>
            <a:pPr marL="514350" indent="-514350" defTabSz="932563">
              <a:lnSpc>
                <a:spcPct val="150000"/>
              </a:lnSpc>
              <a:spcAft>
                <a:spcPts val="600"/>
              </a:spcAft>
              <a:buAutoNum type="arabicPeriod"/>
            </a:pPr>
            <a:r>
              <a:rPr lang="en-US" altLang="zh-TW" sz="2800" kern="0" dirty="0">
                <a:solidFill>
                  <a:schemeClr val="bg1"/>
                </a:solidFill>
                <a:latin typeface="Segoe UI Light"/>
              </a:rPr>
              <a:t>Joined Marketing and Promotion.</a:t>
            </a:r>
          </a:p>
          <a:p>
            <a:pPr marL="514350" indent="-514350" defTabSz="932563">
              <a:lnSpc>
                <a:spcPct val="150000"/>
              </a:lnSpc>
              <a:spcAft>
                <a:spcPts val="600"/>
              </a:spcAft>
              <a:buAutoNum type="arabicPeriod"/>
            </a:pPr>
            <a:r>
              <a:rPr lang="en-US" altLang="zh-TW" sz="2800" kern="0" dirty="0">
                <a:solidFill>
                  <a:schemeClr val="bg1"/>
                </a:solidFill>
                <a:latin typeface="Segoe UI Light"/>
              </a:rPr>
              <a:t>Business Alignment.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7712" y="3849923"/>
            <a:ext cx="1662701" cy="1032021"/>
          </a:xfrm>
          <a:prstGeom prst="rect">
            <a:avLst/>
          </a:prstGeom>
        </p:spPr>
      </p:pic>
    </p:spTree>
    <p:extLst>
      <p:ext uri="{BB962C8B-B14F-4D97-AF65-F5344CB8AC3E}">
        <p14:creationId xmlns:p14="http://schemas.microsoft.com/office/powerpoint/2010/main" val="122365925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943988"/>
          </a:xfrm>
        </p:spPr>
        <p:txBody>
          <a:bodyPr/>
          <a:lstStyle/>
          <a:p>
            <a:r>
              <a:rPr lang="en-US" altLang="zh-TW" dirty="0"/>
              <a:t>Connected Device Studio Workshop</a:t>
            </a:r>
            <a:endParaRPr lang="zh-TW" altLang="en-US" dirty="0"/>
          </a:p>
        </p:txBody>
      </p:sp>
      <p:sp>
        <p:nvSpPr>
          <p:cNvPr id="4" name="Rectangle 3"/>
          <p:cNvSpPr/>
          <p:nvPr/>
        </p:nvSpPr>
        <p:spPr>
          <a:xfrm>
            <a:off x="852129" y="1814229"/>
            <a:ext cx="10487432" cy="2492990"/>
          </a:xfrm>
          <a:prstGeom prst="rect">
            <a:avLst/>
          </a:prstGeom>
        </p:spPr>
        <p:txBody>
          <a:bodyPr wrap="square">
            <a:spAutoFit/>
          </a:bodyPr>
          <a:lstStyle/>
          <a:p>
            <a:pPr marL="914400" indent="-914400">
              <a:buAutoNum type="arabicPeriod"/>
            </a:pPr>
            <a:r>
              <a:rPr lang="en-US" altLang="zh-TW" sz="4000" dirty="0"/>
              <a:t>Slide Deck</a:t>
            </a:r>
            <a:r>
              <a:rPr lang="en-US" altLang="zh-TW" sz="3200" dirty="0"/>
              <a:t>: https://aka.ms/cds-deck</a:t>
            </a:r>
          </a:p>
          <a:p>
            <a:pPr marL="914400" indent="-914400">
              <a:buAutoNum type="arabicPeriod"/>
            </a:pPr>
            <a:r>
              <a:rPr lang="en-US" altLang="zh-TW" sz="4000" dirty="0"/>
              <a:t>WiFi</a:t>
            </a:r>
          </a:p>
          <a:p>
            <a:pPr lvl="1"/>
            <a:r>
              <a:rPr lang="en-US" altLang="zh-TW" sz="4400" dirty="0"/>
              <a:t>	</a:t>
            </a:r>
            <a:r>
              <a:rPr lang="en-US" altLang="zh-TW" sz="3200" dirty="0"/>
              <a:t>SSID: </a:t>
            </a:r>
            <a:r>
              <a:rPr lang="en-US" altLang="zh-TW" sz="3200" dirty="0" err="1"/>
              <a:t>IoTWorkshopTW</a:t>
            </a:r>
            <a:r>
              <a:rPr lang="en-US" altLang="zh-TW" sz="3200" dirty="0"/>
              <a:t> / </a:t>
            </a:r>
            <a:r>
              <a:rPr lang="en-US" altLang="zh-TW" sz="3200" dirty="0" err="1"/>
              <a:t>IoTLab</a:t>
            </a:r>
            <a:endParaRPr lang="en-US" altLang="zh-TW" sz="3200" dirty="0"/>
          </a:p>
          <a:p>
            <a:pPr lvl="1"/>
            <a:r>
              <a:rPr lang="en-US" altLang="zh-TW" sz="3200" dirty="0"/>
              <a:t>	Key: iotlab520</a:t>
            </a:r>
            <a:endParaRPr lang="zh-TW" altLang="en-US" sz="3200" dirty="0"/>
          </a:p>
        </p:txBody>
      </p:sp>
    </p:spTree>
    <p:extLst>
      <p:ext uri="{BB962C8B-B14F-4D97-AF65-F5344CB8AC3E}">
        <p14:creationId xmlns:p14="http://schemas.microsoft.com/office/powerpoint/2010/main" val="389551378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x4sGPPjZkeD58IDmVp_q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PC2016">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6" id="{AE6DD888-A72D-46E4-B133-1E905D6E76AD}" vid="{96CDA8F5-462B-4DBD-8496-1FF19EF3EDD4}"/>
    </a:ext>
  </a:extLst>
</a:theme>
</file>

<file path=ppt/theme/theme10.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etro">
      <a:majorFont>
        <a:latin typeface="Segoe UI Light"/>
        <a:ea typeface="微軟正黑體 Light"/>
        <a:cs typeface=""/>
      </a:majorFont>
      <a:minorFont>
        <a:latin typeface="Segoe U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7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D5CA51E7-3558-43F7-BFA1-ED495B82E4B7}"/>
    </a:ext>
  </a:extLst>
</a:theme>
</file>

<file path=ppt/theme/theme9.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0A700FF57F4044B1BF7A0B99EBEF5C" ma:contentTypeVersion="5" ma:contentTypeDescription="Create a new document." ma:contentTypeScope="" ma:versionID="231974009e592346350d410a56858e76">
  <xsd:schema xmlns:xsd="http://www.w3.org/2001/XMLSchema" xmlns:xs="http://www.w3.org/2001/XMLSchema" xmlns:p="http://schemas.microsoft.com/office/2006/metadata/properties" xmlns:ns2="6d43041c-b26d-434e-9e55-1cfb9192bf3d" targetNamespace="http://schemas.microsoft.com/office/2006/metadata/properties" ma:root="true" ma:fieldsID="c37032cc85d9636d65f59c819a6881b4" ns2:_="">
    <xsd:import namespace="6d43041c-b26d-434e-9e55-1cfb9192bf3d"/>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43041c-b26d-434e-9e55-1cfb9192bf3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69ECAE-2585-4673-BC0F-8E0586F9D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43041c-b26d-434e-9e55-1cfb9192bf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AD13A5-7164-4636-869F-ABAA0D6EE063}">
  <ds:schemaRefs>
    <ds:schemaRef ds:uri="http://purl.org/dc/terms/"/>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6d43041c-b26d-434e-9e55-1cfb9192bf3d"/>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6E8447B-1794-43EF-8F97-42CB69CCE3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10639</TotalTime>
  <Words>3553</Words>
  <Application>Microsoft Office PowerPoint</Application>
  <PresentationFormat>Widescreen</PresentationFormat>
  <Paragraphs>1120</Paragraphs>
  <Slides>99</Slides>
  <Notes>99</Notes>
  <HiddenSlides>0</HiddenSlides>
  <MMClips>0</MMClips>
  <ScaleCrop>false</ScaleCrop>
  <HeadingPairs>
    <vt:vector size="8" baseType="variant">
      <vt:variant>
        <vt:lpstr>Fonts Used</vt:lpstr>
      </vt:variant>
      <vt:variant>
        <vt:i4>18</vt:i4>
      </vt:variant>
      <vt:variant>
        <vt:lpstr>Theme</vt:lpstr>
      </vt:variant>
      <vt:variant>
        <vt:i4>13</vt:i4>
      </vt:variant>
      <vt:variant>
        <vt:lpstr>Embedded OLE Servers</vt:lpstr>
      </vt:variant>
      <vt:variant>
        <vt:i4>1</vt:i4>
      </vt:variant>
      <vt:variant>
        <vt:lpstr>Slide Titles</vt:lpstr>
      </vt:variant>
      <vt:variant>
        <vt:i4>99</vt:i4>
      </vt:variant>
    </vt:vector>
  </HeadingPairs>
  <TitlesOfParts>
    <vt:vector size="131" baseType="lpstr">
      <vt:lpstr>Avenir LT Pro 45 Book</vt:lpstr>
      <vt:lpstr>微軟正黑體</vt:lpstr>
      <vt:lpstr>ＭＳ Ｐゴシック</vt:lpstr>
      <vt:lpstr>新細明體</vt:lpstr>
      <vt:lpstr>Segoe Light</vt:lpstr>
      <vt:lpstr>Segoe Pro</vt:lpstr>
      <vt:lpstr>Segoe Pro Light</vt:lpstr>
      <vt:lpstr>微軟正黑體 Light</vt:lpstr>
      <vt:lpstr>Arial</vt:lpstr>
      <vt:lpstr>Calibri</vt:lpstr>
      <vt:lpstr>Calibri Light</vt:lpstr>
      <vt:lpstr>Consolas</vt:lpstr>
      <vt:lpstr>Segoe UI</vt:lpstr>
      <vt:lpstr>Segoe UI Light</vt:lpstr>
      <vt:lpstr>Segoe UI Semibold</vt:lpstr>
      <vt:lpstr>Segoe UI Semilight</vt:lpstr>
      <vt:lpstr>Webdings</vt:lpstr>
      <vt:lpstr>Wingdings</vt:lpstr>
      <vt:lpstr>WPC2016</vt:lpstr>
      <vt:lpstr>Server and Cloud 2013</vt:lpstr>
      <vt:lpstr>1_COLOR TEMPLATE</vt:lpstr>
      <vt:lpstr>7_3-30680_Worldwide Partner Conference 2015 </vt:lpstr>
      <vt:lpstr>1_Windows Azure</vt:lpstr>
      <vt:lpstr>1_5-30629_Build_Template_WHITE</vt:lpstr>
      <vt:lpstr>1_Server and Cloud 2013</vt:lpstr>
      <vt:lpstr>2_COLOR TEMPLATE</vt:lpstr>
      <vt:lpstr>FY17 EMPOWER Campaign Theme</vt:lpstr>
      <vt:lpstr>3-30410_WPC_Breakout_Template_16x9</vt:lpstr>
      <vt:lpstr>Office Theme</vt:lpstr>
      <vt:lpstr>3_COLOR TEMPLATE</vt:lpstr>
      <vt:lpstr>5-50033_TR23_BO_CT_Template</vt:lpstr>
      <vt:lpstr>think-cell Slide</vt:lpstr>
      <vt:lpstr>Connected Device Studio  Onboarding Training </vt:lpstr>
      <vt:lpstr>Objectives and takeaways</vt:lpstr>
      <vt:lpstr>Agenda</vt:lpstr>
      <vt:lpstr>PowerPoint Presentation</vt:lpstr>
      <vt:lpstr>Industry 4.0 – Connected Factory and Customer</vt:lpstr>
      <vt:lpstr>Industry 4.0 – Manufacture</vt:lpstr>
      <vt:lpstr>Smart Factory</vt:lpstr>
      <vt:lpstr>Smart Factory Steps</vt:lpstr>
      <vt:lpstr>Agenda</vt:lpstr>
      <vt:lpstr>Connected Device Studio Missions</vt:lpstr>
      <vt:lpstr>Connected Device Studio</vt:lpstr>
      <vt:lpstr>Components</vt:lpstr>
      <vt:lpstr>Business Entities</vt:lpstr>
      <vt:lpstr>IoT Device</vt:lpstr>
      <vt:lpstr>Mobile Phone Inspection</vt:lpstr>
      <vt:lpstr>Connected Device Studio Device SDK</vt:lpstr>
      <vt:lpstr>SuperAdmin / Admin Console</vt:lpstr>
      <vt:lpstr>Data Ingestion Strategy</vt:lpstr>
      <vt:lpstr>Data Storage Strategy</vt:lpstr>
      <vt:lpstr>Architecture</vt:lpstr>
      <vt:lpstr>Onboarding Client’s Profiles</vt:lpstr>
      <vt:lpstr>Agenda</vt:lpstr>
      <vt:lpstr>Web Admin Console: admin.iot-cds.net</vt:lpstr>
      <vt:lpstr>User Interface for All Tenants Factories</vt:lpstr>
      <vt:lpstr>Management Flow</vt:lpstr>
      <vt:lpstr>User, User Group &amp; Access Control</vt:lpstr>
      <vt:lpstr>Create New Role</vt:lpstr>
      <vt:lpstr>Permissions</vt:lpstr>
      <vt:lpstr>Employee</vt:lpstr>
      <vt:lpstr>Create New Employee</vt:lpstr>
      <vt:lpstr>Management Flow</vt:lpstr>
      <vt:lpstr>Geographically Distinct Factories</vt:lpstr>
      <vt:lpstr>Define Factory</vt:lpstr>
      <vt:lpstr>Create IoT Device</vt:lpstr>
      <vt:lpstr>Management Flow</vt:lpstr>
      <vt:lpstr>Define Equipment</vt:lpstr>
      <vt:lpstr>Define Message Schema for Equipment</vt:lpstr>
      <vt:lpstr>Master Message vs. Child Message</vt:lpstr>
      <vt:lpstr>Default Message Element on Master Message</vt:lpstr>
      <vt:lpstr>Management Message Element</vt:lpstr>
      <vt:lpstr>Assign Messages to IoT Device</vt:lpstr>
      <vt:lpstr>Download Message Template</vt:lpstr>
      <vt:lpstr>Message Template</vt:lpstr>
      <vt:lpstr>Push Equipment Message to your CPS</vt:lpstr>
      <vt:lpstr>Agenda</vt:lpstr>
      <vt:lpstr>Connected Device Studio Device SDK and HOL</vt:lpstr>
      <vt:lpstr>2. Get Connected Device Studio SDK</vt:lpstr>
      <vt:lpstr>3. Download Message Template</vt:lpstr>
      <vt:lpstr>4. Review and Update App.config</vt:lpstr>
      <vt:lpstr>5. Review Code</vt:lpstr>
      <vt:lpstr>5. Modify Code</vt:lpstr>
      <vt:lpstr>6. Build and Run it</vt:lpstr>
      <vt:lpstr>Agenda</vt:lpstr>
      <vt:lpstr>Management Flow</vt:lpstr>
      <vt:lpstr>Dashboards</vt:lpstr>
      <vt:lpstr>Company Dashboards</vt:lpstr>
      <vt:lpstr>Company Level Widget Catalog</vt:lpstr>
      <vt:lpstr>Company Level Widget Catalog</vt:lpstr>
      <vt:lpstr>Show Company Dashboard</vt:lpstr>
      <vt:lpstr>Factory Dashboards</vt:lpstr>
      <vt:lpstr>Setup Up Factory Board</vt:lpstr>
      <vt:lpstr>Company Level Widget Catalog</vt:lpstr>
      <vt:lpstr>Factory Dashboard List</vt:lpstr>
      <vt:lpstr>Show Factory Dashboard</vt:lpstr>
      <vt:lpstr>Equipment Dashboards</vt:lpstr>
      <vt:lpstr>Equipment Dashboards</vt:lpstr>
      <vt:lpstr>Equipment-Level Widget Visual Component</vt:lpstr>
      <vt:lpstr>Equipment-Level Widget Visual Component</vt:lpstr>
      <vt:lpstr>Equipment-Level Widget Visual Component</vt:lpstr>
      <vt:lpstr>Equipment-Level Widget Visual Component</vt:lpstr>
      <vt:lpstr>Equipment-Level Widget Visual Component</vt:lpstr>
      <vt:lpstr>Equipment-Level Widget Visual Component</vt:lpstr>
      <vt:lpstr>Create Your Widget Catalog</vt:lpstr>
      <vt:lpstr>Edit Widget Context</vt:lpstr>
      <vt:lpstr>Widget Catalog</vt:lpstr>
      <vt:lpstr>Equipment Dashboards Example</vt:lpstr>
      <vt:lpstr>Alarm and Action</vt:lpstr>
      <vt:lpstr>Create Alarm Rule Catalog</vt:lpstr>
      <vt:lpstr>Define Rule Sets</vt:lpstr>
      <vt:lpstr>Create External Application – Alarm on Dashboard</vt:lpstr>
      <vt:lpstr>Show Alarm on Dashboard</vt:lpstr>
      <vt:lpstr>Display Alarm on Dashboard</vt:lpstr>
      <vt:lpstr>Alarm</vt:lpstr>
      <vt:lpstr>Action</vt:lpstr>
      <vt:lpstr>Link Actions to each Alarm </vt:lpstr>
      <vt:lpstr>Alarm and Action (Advanced)</vt:lpstr>
      <vt:lpstr>Create External Application – Command to IoT Device</vt:lpstr>
      <vt:lpstr>External Application – Output Template</vt:lpstr>
      <vt:lpstr>Cloud 2 Device Command</vt:lpstr>
      <vt:lpstr>Create External Application – Restful API</vt:lpstr>
      <vt:lpstr>Create External Application – Send Email</vt:lpstr>
      <vt:lpstr>External Application – POST Method</vt:lpstr>
      <vt:lpstr>Device Management</vt:lpstr>
      <vt:lpstr>Customized Dashboard</vt:lpstr>
      <vt:lpstr>Operation</vt:lpstr>
      <vt:lpstr>Backend Task</vt:lpstr>
      <vt:lpstr>Operate IoT Hub Message Receiver</vt:lpstr>
      <vt:lpstr>Connected Device Studio Partner Program</vt:lpstr>
      <vt:lpstr>Connected Device Studio 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Certified for IoT</dc:title>
  <dc:creator>Molly He</dc:creator>
  <cp:lastModifiedBy>Kevin Kao</cp:lastModifiedBy>
  <cp:revision>573</cp:revision>
  <dcterms:created xsi:type="dcterms:W3CDTF">2016-10-18T07:42:08Z</dcterms:created>
  <dcterms:modified xsi:type="dcterms:W3CDTF">2018-02-08T05:35:17Z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0x010100C90A700FF57F4044B1BF7A0B99EBEF5C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kevika@microsoft.com</vt:lpwstr>
  </property>
  <property fmtid="{D5CDD505-2E9C-101B-9397-08002B2CF9AE}" pid="7" name="MSIP_Label_f42aa342-8706-4288-bd11-ebb85995028c_SetDate">
    <vt:lpwstr>2017-05-04T14:54:19.9219545+08:00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